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Platypi Light"/>
      <p:regular r:id="rId201314"/>
    </p:embeddedFont>
    <p:embeddedFont>
      <p:font typeface="Platypi"/>
      <p:regular r:id="rId201315"/>
    </p:embeddedFont>
    <p:embeddedFont>
      <p:font typeface="Platypi Medium"/>
      <p:regular r:id="rId201316"/>
    </p:embeddedFont>
    <p:embeddedFont>
      <p:font typeface="Platypi SemiBold"/>
      <p:regular r:id="rId201317"/>
    </p:embeddedFont>
    <p:embeddedFont>
      <p:font typeface="Platypi Bold"/>
      <p:regular r:id="rId201318"/>
    </p:embeddedFont>
    <p:embeddedFont>
      <p:font typeface="Platypi ExtraBold"/>
      <p:regular r:id="rId201319"/>
    </p:embeddedFont>
    <p:embeddedFont>
      <p:font typeface="Source Serif 4 ExtraLight"/>
      <p:regular r:id="rId201320"/>
    </p:embeddedFont>
    <p:embeddedFont>
      <p:font typeface="Source Serif 4 Light"/>
      <p:regular r:id="rId201321"/>
    </p:embeddedFont>
    <p:embeddedFont>
      <p:font typeface="Source Serif 4"/>
      <p:regular r:id="rId201322"/>
    </p:embeddedFont>
    <p:embeddedFont>
      <p:font typeface="Source Serif 4 Medium"/>
      <p:regular r:id="rId201323"/>
    </p:embeddedFont>
    <p:embeddedFont>
      <p:font typeface="Source Serif 4 SemiBold"/>
      <p:regular r:id="rId201324"/>
    </p:embeddedFont>
    <p:embeddedFont>
      <p:font typeface="Source Serif 4 Bold"/>
      <p:regular r:id="rId201325"/>
    </p:embeddedFont>
    <p:embeddedFont>
      <p:font typeface="Source Serif 4 ExtraBold"/>
      <p:regular r:id="rId201326"/>
    </p:embeddedFont>
    <p:embeddedFont>
      <p:font typeface="Source Serif 4 Black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4-2.png"/><Relationship Id="rId7" Type="http://schemas.openxmlformats.org/officeDocument/2006/relationships/image" Target="../media/image-4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2.png"/><Relationship Id="rId5" Type="http://schemas.openxmlformats.org/officeDocument/2006/relationships/image" Target="../media/image-9-3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822921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Лексика русского языка: от общего к частному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784053"/>
            <a:ext cx="4722763" cy="5364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Путешествие по слоям русского слова — от привычного до тайного</a:t>
            </a:r>
            <a:endParaRPr lang="en-US" sz="9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7313" y="78432"/>
            <a:ext cx="3324374" cy="49865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46336"/>
            <a:ext cx="4722763" cy="654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Будущее языка: осознанность в общении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496119" y="1232892"/>
            <a:ext cx="4722763" cy="4632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Язык — это зеркало нашей культуры, истории и мышления. Знание всех пластов лексики — не академическая абстракция, а практический инструмент, который делает нас более гибкими и точными собеседниками.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600745" y="1952402"/>
            <a:ext cx="104626" cy="577528"/>
          </a:xfrm>
          <a:prstGeom prst="roundRect">
            <a:avLst>
              <a:gd name="adj" fmla="val 15005"/>
            </a:avLst>
          </a:prstGeom>
          <a:solidFill>
            <a:srgbClr val="F9F7F7"/>
          </a:solidFill>
          <a:ln/>
        </p:spPr>
      </p:sp>
      <p:sp>
        <p:nvSpPr>
          <p:cNvPr id="7" name="Shape 4"/>
          <p:cNvSpPr/>
          <p:nvPr/>
        </p:nvSpPr>
        <p:spPr>
          <a:xfrm>
            <a:off x="496119" y="1883718"/>
            <a:ext cx="313953" cy="313953"/>
          </a:xfrm>
          <a:prstGeom prst="ellipse">
            <a:avLst/>
          </a:prstGeom>
          <a:solidFill>
            <a:srgbClr val="F9F7F7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625" y="1962224"/>
            <a:ext cx="156939" cy="15693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98327" y="1900089"/>
            <a:ext cx="4320555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Узнай пласты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898327" y="2116559"/>
            <a:ext cx="4320555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Различай общеупотребительные слова, диалектизмы, термины, профессионализмы и жаргонизмы.</a:t>
            </a:r>
            <a:endParaRPr lang="en-US" sz="800" dirty="0"/>
          </a:p>
        </p:txBody>
      </p:sp>
      <p:sp>
        <p:nvSpPr>
          <p:cNvPr id="11" name="Shape 7"/>
          <p:cNvSpPr/>
          <p:nvPr/>
        </p:nvSpPr>
        <p:spPr>
          <a:xfrm>
            <a:off x="757684" y="2775198"/>
            <a:ext cx="104626" cy="470967"/>
          </a:xfrm>
          <a:prstGeom prst="roundRect">
            <a:avLst>
              <a:gd name="adj" fmla="val 15005"/>
            </a:avLst>
          </a:prstGeom>
          <a:solidFill>
            <a:srgbClr val="F9F7F7"/>
          </a:solidFill>
          <a:ln/>
        </p:spPr>
      </p:sp>
      <p:sp>
        <p:nvSpPr>
          <p:cNvPr id="12" name="Shape 8"/>
          <p:cNvSpPr/>
          <p:nvPr/>
        </p:nvSpPr>
        <p:spPr>
          <a:xfrm>
            <a:off x="653058" y="2706514"/>
            <a:ext cx="313953" cy="313953"/>
          </a:xfrm>
          <a:prstGeom prst="ellipse">
            <a:avLst/>
          </a:prstGeom>
          <a:solidFill>
            <a:srgbClr val="F9F7F7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65" y="2785021"/>
            <a:ext cx="156939" cy="15693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55266" y="2722885"/>
            <a:ext cx="4163616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Чувствуй контекст</a:t>
            </a:r>
            <a:endParaRPr lang="en-US" sz="1000" dirty="0"/>
          </a:p>
        </p:txBody>
      </p:sp>
      <p:sp>
        <p:nvSpPr>
          <p:cNvPr id="15" name="Text 10"/>
          <p:cNvSpPr/>
          <p:nvPr/>
        </p:nvSpPr>
        <p:spPr>
          <a:xfrm>
            <a:off x="1055266" y="2939355"/>
            <a:ext cx="4163616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Умей выбирать стиль в зависимости от ситуации, аудитории и цели общения.</a:t>
            </a:r>
            <a:endParaRPr lang="en-US" sz="800" dirty="0"/>
          </a:p>
        </p:txBody>
      </p:sp>
      <p:sp>
        <p:nvSpPr>
          <p:cNvPr id="16" name="Shape 11"/>
          <p:cNvSpPr/>
          <p:nvPr/>
        </p:nvSpPr>
        <p:spPr>
          <a:xfrm>
            <a:off x="914698" y="3491433"/>
            <a:ext cx="104626" cy="577528"/>
          </a:xfrm>
          <a:prstGeom prst="roundRect">
            <a:avLst>
              <a:gd name="adj" fmla="val 15005"/>
            </a:avLst>
          </a:prstGeom>
          <a:solidFill>
            <a:srgbClr val="F9F7F7"/>
          </a:solidFill>
          <a:ln/>
        </p:spPr>
      </p:sp>
      <p:sp>
        <p:nvSpPr>
          <p:cNvPr id="17" name="Shape 12"/>
          <p:cNvSpPr/>
          <p:nvPr/>
        </p:nvSpPr>
        <p:spPr>
          <a:xfrm>
            <a:off x="810071" y="3422749"/>
            <a:ext cx="313953" cy="313953"/>
          </a:xfrm>
          <a:prstGeom prst="ellipse">
            <a:avLst/>
          </a:prstGeom>
          <a:solidFill>
            <a:srgbClr val="F9F7F7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8578" y="3501256"/>
            <a:ext cx="156939" cy="156939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212279" y="3439120"/>
            <a:ext cx="4006602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Владей языком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1212279" y="3655591"/>
            <a:ext cx="4006602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Богатство русского языка — в его разнообразии. Настоящее мастерство — умение свободно переключаться между его пластами.</a:t>
            </a:r>
            <a:endParaRPr lang="en-US" sz="800" dirty="0"/>
          </a:p>
        </p:txBody>
      </p:sp>
      <p:sp>
        <p:nvSpPr>
          <p:cNvPr id="21" name="Shape 15"/>
          <p:cNvSpPr/>
          <p:nvPr/>
        </p:nvSpPr>
        <p:spPr>
          <a:xfrm>
            <a:off x="496119" y="4168378"/>
            <a:ext cx="4722763" cy="528786"/>
          </a:xfrm>
          <a:prstGeom prst="roundRect">
            <a:avLst>
              <a:gd name="adj" fmla="val 2969"/>
            </a:avLst>
          </a:prstGeom>
          <a:solidFill>
            <a:srgbClr val="F3E3D8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745" y="4312295"/>
            <a:ext cx="130820" cy="10462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36191" y="4282753"/>
            <a:ext cx="4278064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Главный итог: чем больше слоёв языка вы знаете — тем точнее, богаче и ярче ваша речь в любой ситуации.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020" y="91529"/>
            <a:ext cx="3306961" cy="49604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80926"/>
            <a:ext cx="4722763" cy="763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Общеупотребительные слова: фундамент общения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324198"/>
            <a:ext cx="4722763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Это слова, которые понятны каждому носителю языка — независимо от места жительства, возраста или профессии. Они составляют ядро нашей речи и используются повсеместно: в разговоре, в книгах, в СМИ.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2040954"/>
            <a:ext cx="2301255" cy="894606"/>
          </a:xfrm>
          <a:prstGeom prst="roundRect">
            <a:avLst>
              <a:gd name="adj" fmla="val 2047"/>
            </a:avLst>
          </a:prstGeom>
          <a:solidFill>
            <a:srgbClr val="F9F7F7"/>
          </a:solidFill>
          <a:ln/>
        </p:spPr>
      </p:sp>
      <p:sp>
        <p:nvSpPr>
          <p:cNvPr id="7" name="Text 4"/>
          <p:cNvSpPr/>
          <p:nvPr/>
        </p:nvSpPr>
        <p:spPr>
          <a:xfrm>
            <a:off x="618158" y="2162994"/>
            <a:ext cx="205717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Существительные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18158" y="2425824"/>
            <a:ext cx="205717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дом, небо, вода, земля, человек — всё, что нас окружает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917552" y="2040954"/>
            <a:ext cx="2301329" cy="894606"/>
          </a:xfrm>
          <a:prstGeom prst="roundRect">
            <a:avLst>
              <a:gd name="adj" fmla="val 2047"/>
            </a:avLst>
          </a:prstGeom>
          <a:solidFill>
            <a:srgbClr val="F9F7F7"/>
          </a:solidFill>
          <a:ln/>
        </p:spPr>
      </p:sp>
      <p:sp>
        <p:nvSpPr>
          <p:cNvPr id="10" name="Text 7"/>
          <p:cNvSpPr/>
          <p:nvPr/>
        </p:nvSpPr>
        <p:spPr>
          <a:xfrm>
            <a:off x="3039591" y="2162994"/>
            <a:ext cx="2057251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Прилагательные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039591" y="2425824"/>
            <a:ext cx="205725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синий, большой, добрый, новый — описываем мир вокруг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96119" y="3055739"/>
            <a:ext cx="4722763" cy="700757"/>
          </a:xfrm>
          <a:prstGeom prst="roundRect">
            <a:avLst>
              <a:gd name="adj" fmla="val 2614"/>
            </a:avLst>
          </a:prstGeom>
          <a:solidFill>
            <a:srgbClr val="F9F7F7"/>
          </a:solidFill>
          <a:ln/>
        </p:spPr>
      </p:sp>
      <p:sp>
        <p:nvSpPr>
          <p:cNvPr id="13" name="Text 10"/>
          <p:cNvSpPr/>
          <p:nvPr/>
        </p:nvSpPr>
        <p:spPr>
          <a:xfrm>
            <a:off x="618158" y="3177778"/>
            <a:ext cx="4478685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Глаголы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18158" y="3440609"/>
            <a:ext cx="447868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идти, говорить, думать, жить — действия и состояния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496119" y="3891707"/>
            <a:ext cx="4722763" cy="870868"/>
          </a:xfrm>
          <a:prstGeom prst="roundRect">
            <a:avLst>
              <a:gd name="adj" fmla="val 2103"/>
            </a:avLst>
          </a:prstGeom>
          <a:solidFill>
            <a:srgbClr val="F3E3D8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58" y="4066059"/>
            <a:ext cx="152623" cy="122039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892820" y="4042395"/>
            <a:ext cx="4204022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Общеупотребительные слова — это базис, без которого невозможно никакое общение. На их фоне особенно ярко выделяются все остальные пласты лексики.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Лексика ограниченного употребления: в чём секрет?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596950"/>
            <a:ext cx="8151763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Язык живёт и дышит. Он не однороден: в нём существуют слова, доступные лишь определённым группам людей — по месту жительства, роду занятий или социальной принадлежности. Именно поэтому мы иногда не понимаем друг друга, даже говоря на одном языке.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80455"/>
            <a:ext cx="7315200" cy="4114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4930080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Знание этих пластов лексики — ключ к пониманию русской культуры, литературы и живой речи во всём её многообразии.</a:t>
            </a:r>
            <a:endParaRPr lang="en-US" sz="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15" y="82823"/>
            <a:ext cx="3318570" cy="4977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70433"/>
            <a:ext cx="4722763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Диалектизмы: эхо родной земли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3925119" y="863278"/>
            <a:ext cx="4722763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Диалектизмы — это слова, которые живут в речи жителей конкретной местности и могут быть совершенно непонятны людям из других регионов. Они хранят в себе историю, быт и душу региона.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475333"/>
            <a:ext cx="4722763" cy="8296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06987" y="1600051"/>
            <a:ext cx="4416177" cy="1869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🐓</a:t>
            </a:r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 Кочет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106987" y="1845990"/>
            <a:ext cx="4416177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Литературное слово: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петух. Употребляется в южных и центральных регионах России. Встречается в народных сказках и песнях.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403351"/>
            <a:ext cx="4722763" cy="82964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106987" y="2528069"/>
            <a:ext cx="4416177" cy="1869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🏚</a:t>
            </a:r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 Голбец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4106987" y="2774007"/>
            <a:ext cx="4416177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Литературное слово: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подполье, погреб. Слово из северных диалектов, обозначает деревянный настил над подпольем.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331369"/>
            <a:ext cx="4722763" cy="82964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106987" y="3456087"/>
            <a:ext cx="4416177" cy="1869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💬</a:t>
            </a:r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 Баить</a:t>
            </a:r>
            <a:endParaRPr lang="en-US" sz="1050" dirty="0"/>
          </a:p>
        </p:txBody>
      </p:sp>
      <p:sp>
        <p:nvSpPr>
          <p:cNvPr id="14" name="Text 8"/>
          <p:cNvSpPr/>
          <p:nvPr/>
        </p:nvSpPr>
        <p:spPr>
          <a:xfrm>
            <a:off x="4106987" y="3702025"/>
            <a:ext cx="4416177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Литературное слово: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говорить, рассказывать. Широко использовалось в народных преданиях и сказах.</a:t>
            </a:r>
            <a:endParaRPr lang="en-US" sz="850" dirty="0"/>
          </a:p>
        </p:txBody>
      </p:sp>
      <p:sp>
        <p:nvSpPr>
          <p:cNvPr id="15" name="Text 9"/>
          <p:cNvSpPr/>
          <p:nvPr/>
        </p:nvSpPr>
        <p:spPr>
          <a:xfrm>
            <a:off x="3925119" y="4271665"/>
            <a:ext cx="4722763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В художественной литературе диалектизмы создают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местный колорит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и помогают ярко охарактеризовать персонажа — достаточно вспомнить произведения Шолохова или Лескова.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562273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Термины: точность и наука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135856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Термины — это официальные, строго закреплённые названия понятий в науке, технике, медицине, праве и искусстве. Главное их свойство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однозначность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: в рамках одной научной дисциплины термин имеет только одно значение и, как правило, не имеет синонимов.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835822" y="2069232"/>
            <a:ext cx="2388691" cy="1975470"/>
          </a:xfrm>
          <a:prstGeom prst="roundRect">
            <a:avLst>
              <a:gd name="adj" fmla="val 942"/>
            </a:avLst>
          </a:prstGeom>
          <a:solidFill>
            <a:srgbClr val="3E2513"/>
          </a:solidFill>
          <a:ln/>
        </p:spPr>
      </p:sp>
      <p:sp>
        <p:nvSpPr>
          <p:cNvPr id="7" name="Text 4"/>
          <p:cNvSpPr/>
          <p:nvPr/>
        </p:nvSpPr>
        <p:spPr>
          <a:xfrm>
            <a:off x="3959796" y="2193206"/>
            <a:ext cx="2140744" cy="20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📚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 Лингвистика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959796" y="2525316"/>
            <a:ext cx="2140744" cy="14760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Инфинитив — неопределённая форма глагола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Морфема — минимальная значимая единица слова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Синтаксис — раздел грамматики о строении предложений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6442546" y="2193206"/>
            <a:ext cx="2210098" cy="20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🩺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 Медицина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42546" y="2525316"/>
            <a:ext cx="2210098" cy="12775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Диагноз — заключение о характере болезни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Инъекция — введение вещества в организм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Анамнез — история болезни пациента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3925119" y="4184228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Термины проникают в общий язык: слова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стресс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вирус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алгоритм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сегодня понятны каждому, хотя изначально были узкоспециальными.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2150" y="85725"/>
            <a:ext cx="3314700" cy="49720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88069"/>
            <a:ext cx="4722763" cy="714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Профессионализмы: язык мастеров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496119" y="1260872"/>
            <a:ext cx="4722763" cy="7033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В отличие от терминов, профессионализмы — это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неофициальные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слова, которые используются в неформальном общении внутри одной профессии. Они не закреплены в словарях как строгие определения, но прекрасно понятны «своим».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082775"/>
            <a:ext cx="285824" cy="2858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3656" y="2082775"/>
            <a:ext cx="4305226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Спорт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913656" y="2324695"/>
            <a:ext cx="4305226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Пенальти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— удар с 11-метровой отметки. Понятно любому футболисту, но изначально это профессиональный термин-жаргон.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887191"/>
            <a:ext cx="285824" cy="28582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13656" y="2887191"/>
            <a:ext cx="4305226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Столярное дело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913656" y="3129111"/>
            <a:ext cx="4305226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Фуганок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— рубанок для финишного выравнивания поверхности. Обычный человек вряд ли знает это слово.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691607"/>
            <a:ext cx="285824" cy="28582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13656" y="3691607"/>
            <a:ext cx="4305226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Шоферский жаргон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913656" y="3933527"/>
            <a:ext cx="4305226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Кирпич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— знак «въезд запрещён». Водители используют это слово повсеместно в живом общении.</a:t>
            </a:r>
            <a:endParaRPr lang="en-US" sz="900" dirty="0"/>
          </a:p>
        </p:txBody>
      </p:sp>
      <p:sp>
        <p:nvSpPr>
          <p:cNvPr id="15" name="Text 9"/>
          <p:cNvSpPr/>
          <p:nvPr/>
        </p:nvSpPr>
        <p:spPr>
          <a:xfrm>
            <a:off x="496119" y="4403750"/>
            <a:ext cx="4722763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Профессионализмы делают общение внутри коллектива быстрым и точным, но выходят за рамки строгой литературной нормы.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9248" y="81335"/>
            <a:ext cx="3320504" cy="49807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81372"/>
            <a:ext cx="4722763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Жаргонизмы: социальный код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496119" y="862980"/>
            <a:ext cx="4722763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Жаргон — это особый язык закрытых социальных групп: школьников, студентов, спортсменов, музыкантов. Он выполняет важную социальную функцию — создаёт ощущение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принадлежности к своей компании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и отделяет «своих» от «чужих».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496119" y="1458218"/>
            <a:ext cx="2313905" cy="1352401"/>
          </a:xfrm>
          <a:prstGeom prst="roundRect">
            <a:avLst>
              <a:gd name="adj" fmla="val 1204"/>
            </a:avLst>
          </a:prstGeom>
          <a:solidFill>
            <a:srgbClr val="F9F7F7"/>
          </a:solidFill>
          <a:ln/>
        </p:spPr>
      </p:sp>
      <p:sp>
        <p:nvSpPr>
          <p:cNvPr id="7" name="Shape 4"/>
          <p:cNvSpPr/>
          <p:nvPr/>
        </p:nvSpPr>
        <p:spPr>
          <a:xfrm>
            <a:off x="604614" y="1566714"/>
            <a:ext cx="325562" cy="325562"/>
          </a:xfrm>
          <a:prstGeom prst="ellipse">
            <a:avLst/>
          </a:prstGeom>
          <a:solidFill>
            <a:srgbClr val="3E2513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134" y="1656234"/>
            <a:ext cx="146521" cy="14652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04614" y="1987228"/>
            <a:ext cx="2096914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Хвост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604614" y="2213670"/>
            <a:ext cx="2096914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Несданный экзамен или зачёт, долг по учёбе. «У меня три хвоста — не до гулянок!»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2904976" y="1458218"/>
            <a:ext cx="2313905" cy="1352401"/>
          </a:xfrm>
          <a:prstGeom prst="roundRect">
            <a:avLst>
              <a:gd name="adj" fmla="val 1204"/>
            </a:avLst>
          </a:prstGeom>
          <a:solidFill>
            <a:srgbClr val="F9F7F7"/>
          </a:solidFill>
          <a:ln/>
        </p:spPr>
      </p:sp>
      <p:sp>
        <p:nvSpPr>
          <p:cNvPr id="12" name="Shape 8"/>
          <p:cNvSpPr/>
          <p:nvPr/>
        </p:nvSpPr>
        <p:spPr>
          <a:xfrm>
            <a:off x="3013472" y="1566714"/>
            <a:ext cx="325562" cy="325562"/>
          </a:xfrm>
          <a:prstGeom prst="ellipse">
            <a:avLst/>
          </a:prstGeom>
          <a:solidFill>
            <a:srgbClr val="3E2513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02992" y="1656234"/>
            <a:ext cx="146521" cy="14652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013472" y="1987228"/>
            <a:ext cx="2096914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Шпора</a:t>
            </a:r>
            <a:endParaRPr lang="en-US" sz="1050" dirty="0"/>
          </a:p>
        </p:txBody>
      </p:sp>
      <p:sp>
        <p:nvSpPr>
          <p:cNvPr id="15" name="Text 10"/>
          <p:cNvSpPr/>
          <p:nvPr/>
        </p:nvSpPr>
        <p:spPr>
          <a:xfrm>
            <a:off x="3013472" y="2213670"/>
            <a:ext cx="2096914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Шпаргалка — листок с подсказками. «Написал шпору, но всё равно не пронёс.»</a:t>
            </a:r>
            <a:endParaRPr lang="en-US" sz="850" dirty="0"/>
          </a:p>
        </p:txBody>
      </p:sp>
      <p:sp>
        <p:nvSpPr>
          <p:cNvPr id="16" name="Shape 11"/>
          <p:cNvSpPr/>
          <p:nvPr/>
        </p:nvSpPr>
        <p:spPr>
          <a:xfrm>
            <a:off x="496119" y="2905571"/>
            <a:ext cx="4722763" cy="1026765"/>
          </a:xfrm>
          <a:prstGeom prst="roundRect">
            <a:avLst>
              <a:gd name="adj" fmla="val 1586"/>
            </a:avLst>
          </a:prstGeom>
          <a:solidFill>
            <a:srgbClr val="F9F7F7"/>
          </a:solidFill>
          <a:ln/>
        </p:spPr>
      </p:sp>
      <p:sp>
        <p:nvSpPr>
          <p:cNvPr id="17" name="Shape 12"/>
          <p:cNvSpPr/>
          <p:nvPr/>
        </p:nvSpPr>
        <p:spPr>
          <a:xfrm>
            <a:off x="604614" y="3014067"/>
            <a:ext cx="325562" cy="325562"/>
          </a:xfrm>
          <a:prstGeom prst="ellipse">
            <a:avLst/>
          </a:prstGeom>
          <a:solidFill>
            <a:srgbClr val="3E2513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4134" y="3103587"/>
            <a:ext cx="146521" cy="14652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04614" y="3434581"/>
            <a:ext cx="4505771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Тусовка</a:t>
            </a:r>
            <a:endParaRPr lang="en-US" sz="1050" dirty="0"/>
          </a:p>
        </p:txBody>
      </p:sp>
      <p:sp>
        <p:nvSpPr>
          <p:cNvPr id="20" name="Text 14"/>
          <p:cNvSpPr/>
          <p:nvPr/>
        </p:nvSpPr>
        <p:spPr>
          <a:xfrm>
            <a:off x="604614" y="3661023"/>
            <a:ext cx="4505771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Компания, встреча, вечеринка. «Идём на тусовку после пар?»</a:t>
            </a:r>
            <a:endParaRPr lang="en-US" sz="850" dirty="0"/>
          </a:p>
        </p:txBody>
      </p:sp>
      <p:sp>
        <p:nvSpPr>
          <p:cNvPr id="21" name="Shape 15"/>
          <p:cNvSpPr/>
          <p:nvPr/>
        </p:nvSpPr>
        <p:spPr>
          <a:xfrm>
            <a:off x="496119" y="4039121"/>
            <a:ext cx="4722763" cy="723007"/>
          </a:xfrm>
          <a:prstGeom prst="roundRect">
            <a:avLst>
              <a:gd name="adj" fmla="val 2252"/>
            </a:avLst>
          </a:prstGeom>
          <a:solidFill>
            <a:srgbClr val="F3E3D8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614" y="4189288"/>
            <a:ext cx="135657" cy="1084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48767" y="4161160"/>
            <a:ext cx="4261619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Жаргон не является «плохим» языком — это живая часть речи. Главное — понимать, когда он уместен, а когда лучше переключиться на нейтральный стиль.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Магия слова: как контекст меняет всё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596950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Одно и то же понятие может быть выражено по-разному в зависимости от ситуации, аудитории и цели высказывания. Умение переключаться между стилями — признак подлинного владения языком.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06115"/>
            <a:ext cx="7315200" cy="41148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1470" y="4855741"/>
            <a:ext cx="4089574" cy="335384"/>
          </a:xfrm>
          <a:prstGeom prst="roundRect">
            <a:avLst>
              <a:gd name="adj" fmla="val 2774"/>
            </a:avLst>
          </a:prstGeom>
          <a:solidFill>
            <a:srgbClr val="3E2513"/>
          </a:solidFill>
          <a:ln/>
        </p:spPr>
      </p:sp>
      <p:sp>
        <p:nvSpPr>
          <p:cNvPr id="6" name="Text 3"/>
          <p:cNvSpPr/>
          <p:nvPr/>
        </p:nvSpPr>
        <p:spPr>
          <a:xfrm>
            <a:off x="513457" y="4886697"/>
            <a:ext cx="3965600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В литературе</a:t>
            </a:r>
            <a:endParaRPr lang="en-US" sz="600" dirty="0"/>
          </a:p>
        </p:txBody>
      </p:sp>
      <p:sp>
        <p:nvSpPr>
          <p:cNvPr id="7" name="Text 4"/>
          <p:cNvSpPr/>
          <p:nvPr/>
        </p:nvSpPr>
        <p:spPr>
          <a:xfrm>
            <a:off x="513457" y="5014540"/>
            <a:ext cx="3965600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FFFFFF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Писатели намеренно вводят диалектизмы и жаргон, чтобы создать «эффект присутствия», передать атмосферу эпохи или речевой портрет персонажа.</a:t>
            </a:r>
            <a:endParaRPr lang="en-US" sz="450" dirty="0"/>
          </a:p>
        </p:txBody>
      </p:sp>
      <p:sp>
        <p:nvSpPr>
          <p:cNvPr id="8" name="Text 5"/>
          <p:cNvSpPr/>
          <p:nvPr/>
        </p:nvSpPr>
        <p:spPr>
          <a:xfrm>
            <a:off x="4652367" y="4886697"/>
            <a:ext cx="400027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В жизни</a:t>
            </a:r>
            <a:endParaRPr lang="en-US" sz="600" dirty="0"/>
          </a:p>
        </p:txBody>
      </p:sp>
      <p:sp>
        <p:nvSpPr>
          <p:cNvPr id="9" name="Text 6"/>
          <p:cNvSpPr/>
          <p:nvPr/>
        </p:nvSpPr>
        <p:spPr>
          <a:xfrm>
            <a:off x="4652367" y="5014540"/>
            <a:ext cx="4000277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 начальником — официальная лексика. С друзьями — жаргон. В научной статье — термины. Контекст всегда диктует выбор слова.</a:t>
            </a:r>
            <a:endParaRPr lang="en-US" sz="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248" y="81335"/>
            <a:ext cx="3320504" cy="49807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91120"/>
            <a:ext cx="4722763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Лаборатория слова: закрепление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3925119" y="872728"/>
            <a:ext cx="4722763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Проверим, как хорошо вы умеете различать пласты лексики. Попробуйте «перевести» жаргонные слова на литературный язык — это лучший способ почувствовать разницу между стилями.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467966"/>
            <a:ext cx="2313905" cy="143455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016884" y="1549375"/>
            <a:ext cx="130225" cy="162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4047902" y="1902023"/>
            <a:ext cx="2068339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«Ботаник»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4047902" y="2128465"/>
            <a:ext cx="2068339" cy="651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Жаргон →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прилежный, усердный студент, отличник. Слово несёт оттенок насмешки, которого нет в литературном варианте.</a:t>
            </a:r>
            <a:endParaRPr lang="en-US" sz="8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3976" y="1467966"/>
            <a:ext cx="2313905" cy="143455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25742" y="1549375"/>
            <a:ext cx="130225" cy="162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6456759" y="1902023"/>
            <a:ext cx="2068339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«Въезжать»</a:t>
            </a:r>
            <a:endParaRPr lang="en-US" sz="1050" dirty="0"/>
          </a:p>
        </p:txBody>
      </p:sp>
      <p:sp>
        <p:nvSpPr>
          <p:cNvPr id="13" name="Text 8"/>
          <p:cNvSpPr/>
          <p:nvPr/>
        </p:nvSpPr>
        <p:spPr>
          <a:xfrm>
            <a:off x="6456759" y="2128465"/>
            <a:ext cx="2068339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Жаргон →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понимать, разбираться в теме. «Ты въезжаешь?» = «Ты понимаешь?»</a:t>
            </a:r>
            <a:endParaRPr lang="en-US" sz="8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2997473"/>
            <a:ext cx="4722763" cy="110891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221350" y="3078882"/>
            <a:ext cx="130225" cy="162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3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4047902" y="3431530"/>
            <a:ext cx="4477196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«Качок»</a:t>
            </a:r>
            <a:endParaRPr lang="en-US" sz="1050" dirty="0"/>
          </a:p>
        </p:txBody>
      </p:sp>
      <p:sp>
        <p:nvSpPr>
          <p:cNvPr id="17" name="Text 11"/>
          <p:cNvSpPr/>
          <p:nvPr/>
        </p:nvSpPr>
        <p:spPr>
          <a:xfrm>
            <a:off x="4047902" y="3657972"/>
            <a:ext cx="4477196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Жаргон →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спортсмен, активно занимающийся силовыми тренировками. Нейтральное слово — «атлет».</a:t>
            </a:r>
            <a:endParaRPr lang="en-US" sz="850" dirty="0"/>
          </a:p>
        </p:txBody>
      </p:sp>
      <p:sp>
        <p:nvSpPr>
          <p:cNvPr id="18" name="Shape 12"/>
          <p:cNvSpPr/>
          <p:nvPr/>
        </p:nvSpPr>
        <p:spPr>
          <a:xfrm>
            <a:off x="3925119" y="4213175"/>
            <a:ext cx="14288" cy="539204"/>
          </a:xfrm>
          <a:prstGeom prst="roundRect">
            <a:avLst>
              <a:gd name="adj" fmla="val 59998"/>
            </a:avLst>
          </a:prstGeom>
          <a:solidFill>
            <a:srgbClr val="3E2513"/>
          </a:solidFill>
          <a:ln/>
        </p:spPr>
      </p:sp>
      <p:sp>
        <p:nvSpPr>
          <p:cNvPr id="19" name="Text 13"/>
          <p:cNvSpPr/>
          <p:nvPr/>
        </p:nvSpPr>
        <p:spPr>
          <a:xfrm>
            <a:off x="4087862" y="4319960"/>
            <a:ext cx="4560019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Кочет — это не просто «петух» с другим названием. Это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культурный маркер региона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, живая память о говоре предков, отпечаток истории на карте языка.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2026-07-24T15:42:24Z</dcterms:created>
  <dcterms:modified xsi:type="dcterms:W3CDTF">2026-07-24T15:42:24Z</dcterms:modified>
</cp:coreProperties>
</file>