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Libre Baskerville"/>
      <p:regular r:id="rId201323"/>
    </p:embeddedFont>
    <p:embeddedFont>
      <p:font typeface="Libre Baskerville Bold"/>
      <p:regular r:id="rId2013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3.png"/><Relationship Id="rId6" Type="http://schemas.openxmlformats.org/officeDocument/2006/relationships/image" Target="../media/image-6-4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image" Target="../media/image-8-1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54225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Личные окончания глаголов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22780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Почему мы пишем не так, как слышим? Как не ошибиться, когда ударение молчит? Сегодня мы раскроем главный секрет личных окончаний глаголов и научимся писать правильно — всегда.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962721"/>
            <a:ext cx="1046336" cy="188565"/>
          </a:xfrm>
          <a:prstGeom prst="roundRect">
            <a:avLst>
              <a:gd name="adj" fmla="val 22104"/>
            </a:avLst>
          </a:prstGeom>
          <a:solidFill>
            <a:srgbClr val="F7EDD4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533" y="3007370"/>
            <a:ext cx="99194" cy="991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48286" y="2999929"/>
            <a:ext cx="1205954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9" name="Shape 5"/>
          <p:cNvSpPr/>
          <p:nvPr/>
        </p:nvSpPr>
        <p:spPr>
          <a:xfrm>
            <a:off x="5033442" y="2962721"/>
            <a:ext cx="1383134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B88E23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107856" y="2999929"/>
            <a:ext cx="169150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B88E2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ОРФОГРАФИЯ ГЛАГОЛОВ</a:t>
            </a:r>
            <a:endParaRPr lang="en-US" sz="750" dirty="0"/>
          </a:p>
        </p:txBody>
      </p:sp>
      <p:sp>
        <p:nvSpPr>
          <p:cNvPr id="11" name="Text 7"/>
          <p:cNvSpPr/>
          <p:nvPr/>
        </p:nvSpPr>
        <p:spPr>
          <a:xfrm>
            <a:off x="3925119" y="3290813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60364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Детективное расследование: В чём подвох?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406822" y="1564779"/>
            <a:ext cx="2388691" cy="2141116"/>
          </a:xfrm>
          <a:prstGeom prst="roundRect">
            <a:avLst>
              <a:gd name="adj" fmla="val 4171"/>
            </a:avLst>
          </a:prstGeom>
          <a:solidFill>
            <a:srgbClr val="B88E23"/>
          </a:solidFill>
          <a:ln/>
        </p:spPr>
      </p:sp>
      <p:sp>
        <p:nvSpPr>
          <p:cNvPr id="6" name="Text 3"/>
          <p:cNvSpPr/>
          <p:nvPr/>
        </p:nvSpPr>
        <p:spPr>
          <a:xfrm>
            <a:off x="530796" y="1688753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Ударные окончания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30796" y="2006575"/>
            <a:ext cx="2140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Когда окончание находится под ударением, мы пишем то, что слышим — никаких сомнений.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живёт, поёт, плывёт.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Ударение подсказывает нужную букву.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013546" y="1688753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Безударные окончания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13546" y="2006575"/>
            <a:ext cx="221009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Когда окончание безударное, слух нас подводит. Мы слышим нечёткий звук, и рука тянется написать наугад. Именно здесь и прячется главная ловушка: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пиш_т или пишет?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Спрягают или спрягают? Без правила не обойтись.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96119" y="3845421"/>
            <a:ext cx="4722763" cy="694432"/>
          </a:xfrm>
          <a:prstGeom prst="roundRect">
            <a:avLst>
              <a:gd name="adj" fmla="val 7502"/>
            </a:avLst>
          </a:prstGeom>
          <a:solidFill>
            <a:srgbClr val="F7EDD4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92" y="4025205"/>
            <a:ext cx="155004" cy="1239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99071" y="4000351"/>
            <a:ext cx="4195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Главная проблема: безударные личные окончания нельзя проверить по произношению — нужен алгоритм.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71128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Алгоритм спасения: Правило неопределённой формы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942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Чтобы правильно написать личное окончание глагола, нужно действовать по чёткому плану. Этот алгоритм работает всегда — главное, не пропускать шаги.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30698"/>
            <a:ext cx="2717229" cy="496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750790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0092" y="3019053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Поставь глагол 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неопределённую форму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(что делать? что сделать?). Сохраняй вид глагола!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2130698"/>
            <a:ext cx="2717229" cy="496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7322" y="2750790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2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337322" y="3019053"/>
            <a:ext cx="24692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Посмотри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суффикс перед -ть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 это и есть ключ к спряжению.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2130698"/>
            <a:ext cx="2717229" cy="4961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4551" y="2750790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3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54551" y="3019053"/>
            <a:ext cx="246928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Определи спряжение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пиши нужное окончание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по правилу.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877940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4057724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4032870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Важно: при подборе пары сохраняйте вид глагола.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Смотрит → смотреть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(не посмотреть!). Смена вида может привести к ошибке в определении спряжения.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1293"/>
            <a:ext cx="8151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Секретный код: I и II спряжение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496119" y="1003325"/>
            <a:ext cx="8151763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Все глаголы русского языка делятся на два спряжения — и у каждого свой набор личных окончаний. Запомни эту таблицу, и половина задачи решена.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496119" y="1448246"/>
            <a:ext cx="8151763" cy="1022449"/>
          </a:xfrm>
          <a:prstGeom prst="roundRect">
            <a:avLst>
              <a:gd name="adj" fmla="val 453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1453009"/>
            <a:ext cx="4071119" cy="1012924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6" name="Text 4"/>
          <p:cNvSpPr/>
          <p:nvPr/>
        </p:nvSpPr>
        <p:spPr>
          <a:xfrm>
            <a:off x="611312" y="1563439"/>
            <a:ext cx="3850258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 спряжение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1312" y="1795090"/>
            <a:ext cx="3850258" cy="5604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Все остальные глаголы</a:t>
            </a:r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не вошедшие в II спряжение. Окончания: </a:t>
            </a:r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-е, -ешь, -ет, -ем, -ете, -ут / -ют.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Примеры: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читать → читает, читают; плыть → плывёт, плывут.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572000" y="1453009"/>
            <a:ext cx="4071119" cy="1012924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0" y="1453009"/>
            <a:ext cx="14288" cy="1012924"/>
          </a:xfrm>
          <a:prstGeom prst="roundRect">
            <a:avLst>
              <a:gd name="adj" fmla="val 324756"/>
            </a:avLst>
          </a:prstGeom>
          <a:solidFill>
            <a:srgbClr val="DDD3BA"/>
          </a:solidFill>
          <a:ln/>
        </p:spPr>
      </p:sp>
      <p:sp>
        <p:nvSpPr>
          <p:cNvPr id="10" name="Text 8"/>
          <p:cNvSpPr/>
          <p:nvPr/>
        </p:nvSpPr>
        <p:spPr>
          <a:xfrm>
            <a:off x="4682430" y="1563439"/>
            <a:ext cx="3850258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II спряжение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682430" y="1795090"/>
            <a:ext cx="3850258" cy="5604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Глаголы на -ить</a:t>
            </a:r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(кроме брить, стелить) и 11 слов-исключений. Окончания: </a:t>
            </a:r>
            <a:pPr algn="l" indent="0" marL="0">
              <a:lnSpc>
                <a:spcPct val="126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-и, -ишь, -ит, -им, -ите, -ат / -ят.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Примеры: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строить → строит, строят; говорить → говорит, говорят.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96119" y="2581349"/>
            <a:ext cx="8151763" cy="2100858"/>
          </a:xfrm>
          <a:prstGeom prst="roundRect">
            <a:avLst>
              <a:gd name="adj" fmla="val 220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6119" y="2883173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496119" y="3182615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96119" y="3482057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496119" y="3781499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496119" y="4080942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496119" y="4380384"/>
            <a:ext cx="8151763" cy="690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01774" y="2586112"/>
            <a:ext cx="2713509" cy="297061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0" name="Text 18"/>
          <p:cNvSpPr/>
          <p:nvPr/>
        </p:nvSpPr>
        <p:spPr>
          <a:xfrm>
            <a:off x="612204" y="2649885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Лицо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15283" y="2586112"/>
            <a:ext cx="2713509" cy="297061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2" name="Text 20"/>
          <p:cNvSpPr/>
          <p:nvPr/>
        </p:nvSpPr>
        <p:spPr>
          <a:xfrm>
            <a:off x="3325713" y="2649885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I спряжение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928792" y="2586112"/>
            <a:ext cx="2713509" cy="297061"/>
          </a:xfrm>
          <a:prstGeom prst="rect">
            <a:avLst/>
          </a:prstGeom>
          <a:solidFill>
            <a:srgbClr val="B88E23"/>
          </a:solidFill>
          <a:ln/>
        </p:spPr>
      </p:sp>
      <p:sp>
        <p:nvSpPr>
          <p:cNvPr id="24" name="Text 22"/>
          <p:cNvSpPr/>
          <p:nvPr/>
        </p:nvSpPr>
        <p:spPr>
          <a:xfrm>
            <a:off x="6039222" y="2649885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II спряжение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12204" y="2949327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1-е ед. ч.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3325713" y="2949327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-у / -ю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6039222" y="2949327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-у / -ю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12204" y="3248769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2-е ед. ч.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325713" y="3248769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-ешь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039222" y="3248769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-ишь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12204" y="3548211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3-е ед. ч.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3325713" y="3548211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-ет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6039222" y="3548211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-ит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612204" y="3847654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1-е мн. ч.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3325713" y="3847654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-ем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6039222" y="3847654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-им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612204" y="4147096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2-е мн. ч.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3325713" y="4147096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-ете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6039222" y="4147096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-ите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612204" y="4446538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3-е мн. ч.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3325713" y="4446538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-ут / -ют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6039222" y="4446538"/>
            <a:ext cx="294984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-ат / -ят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4411" y="74116"/>
            <a:ext cx="3330178" cy="49952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9186"/>
            <a:ext cx="4722763" cy="6177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Орден Исключений: Запомнить навсегда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496119" y="1125066"/>
            <a:ext cx="4722763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Одиннадцать глаголов-исключений вступают во II спряжение, хотя по суффиксу перед -ть казались бы I-го. Их нужно просто выучить — зато раз и навсегда!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496119" y="1497732"/>
            <a:ext cx="4722763" cy="1059656"/>
          </a:xfrm>
          <a:prstGeom prst="roundRect">
            <a:avLst>
              <a:gd name="adj" fmla="val 3918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99703" y="1601316"/>
            <a:ext cx="4515594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 глагола на </a:t>
            </a:r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B88E23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-ать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599703" y="1802978"/>
            <a:ext cx="451559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Гнать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Держать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Дышать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Слышать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496119" y="2636118"/>
            <a:ext cx="4722763" cy="1568425"/>
          </a:xfrm>
          <a:prstGeom prst="roundRect">
            <a:avLst>
              <a:gd name="adj" fmla="val 2647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9703" y="2739703"/>
            <a:ext cx="4515594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7 глаголов на </a:t>
            </a:r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B88E23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-еть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9703" y="2941365"/>
            <a:ext cx="4515594" cy="1159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Видеть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Зависеть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Ненавидеть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Обидеть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Смотреть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Терпеть</a:t>
            </a:r>
            <a:endParaRPr lang="en-US" sz="750" dirty="0"/>
          </a:p>
          <a:p>
            <a:pPr algn="l" marL="152400" indent="-152400">
              <a:lnSpc>
                <a:spcPct val="120000"/>
              </a:lnSpc>
              <a:buSzPct val="100000"/>
              <a:buChar char="•"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Вертеть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644351" y="4381649"/>
            <a:ext cx="4574530" cy="284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Запомни стишок: </a:t>
            </a:r>
            <a:pPr algn="l" indent="0" marL="0">
              <a:lnSpc>
                <a:spcPct val="120000"/>
              </a:lnSpc>
              <a:buNone/>
            </a:pPr>
            <a:r>
              <a:rPr lang="en-US" sz="7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Гнать, держать, дышать, обидеть, слышать, видеть и зависеть, а ещё терпеть, вертеть, ненавидеть и смотреть!</a:t>
            </a:r>
            <a:pPr algn="l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Все они спрягаются по II спряжению.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496119" y="4293096"/>
            <a:ext cx="14288" cy="461218"/>
          </a:xfrm>
          <a:prstGeom prst="roundRect">
            <a:avLst>
              <a:gd name="adj" fmla="val 59998"/>
            </a:avLst>
          </a:prstGeom>
          <a:solidFill>
            <a:srgbClr val="B88E23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5922"/>
            <a:ext cx="8151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Лаборатория практики: Исправляем ошибки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37853"/>
            <a:ext cx="392697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Найди ошибку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348755"/>
            <a:ext cx="438417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Рассмотрим три глагола и проверим, верно ли они написаны:</a:t>
            </a:r>
            <a:endParaRPr lang="en-US" sz="9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677814"/>
            <a:ext cx="3926979" cy="78216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9595" y="1814140"/>
            <a:ext cx="359717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Дышат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89595" y="2125042"/>
            <a:ext cx="3597176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✅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Верно! Дышать — исключение II спряжения →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дышат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580159"/>
            <a:ext cx="3926979" cy="97601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9595" y="2716485"/>
            <a:ext cx="359717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Колят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89595" y="3027387"/>
            <a:ext cx="3597176" cy="3924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✅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Верно! Колоть → I спряжение →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колют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? Нет: форма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они колят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диалект. Правильно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колют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676352"/>
            <a:ext cx="3926979" cy="97601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89595" y="3812679"/>
            <a:ext cx="359717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Клеят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89595" y="4123581"/>
            <a:ext cx="3597176" cy="3924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❌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Ошибка! Клеить → II спряжение → правильно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клеят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✅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(они клеят).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4725665" y="1037853"/>
            <a:ext cx="392697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Пословицы под микроскопом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4725665" y="1348755"/>
            <a:ext cx="3926979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Анализ пословиц помогает увидеть окончания глаголов в живом тексте: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4908798" y="1979786"/>
            <a:ext cx="374384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«Кто не работает, тот не ест.»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Работает — I спр.; ест — особый глагол.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4725665" y="1871663"/>
            <a:ext cx="14288" cy="603945"/>
          </a:xfrm>
          <a:prstGeom prst="roundRect">
            <a:avLst>
              <a:gd name="adj" fmla="val 59998"/>
            </a:avLst>
          </a:prstGeom>
          <a:solidFill>
            <a:srgbClr val="B88E23"/>
          </a:solidFill>
          <a:ln/>
        </p:spPr>
      </p:sp>
      <p:sp>
        <p:nvSpPr>
          <p:cNvPr id="18" name="Text 13"/>
          <p:cNvSpPr/>
          <p:nvPr/>
        </p:nvSpPr>
        <p:spPr>
          <a:xfrm>
            <a:off x="4908798" y="2718941"/>
            <a:ext cx="374384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«Волков боится — в лес не ходит.»</a:t>
            </a:r>
            <a:endParaRPr lang="en-US" sz="950" dirty="0"/>
          </a:p>
          <a:p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Боится — II спр. (бояться → -иться); ходит — II спр.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725665" y="2610817"/>
            <a:ext cx="14288" cy="603945"/>
          </a:xfrm>
          <a:prstGeom prst="roundRect">
            <a:avLst>
              <a:gd name="adj" fmla="val 59998"/>
            </a:avLst>
          </a:prstGeom>
          <a:solidFill>
            <a:srgbClr val="B88E23"/>
          </a:solidFill>
          <a:ln/>
        </p:spPr>
      </p:sp>
      <p:sp>
        <p:nvSpPr>
          <p:cNvPr id="20" name="Text 15"/>
          <p:cNvSpPr/>
          <p:nvPr/>
        </p:nvSpPr>
        <p:spPr>
          <a:xfrm>
            <a:off x="4725665" y="3349972"/>
            <a:ext cx="3926979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Грамотность помогает не только писать правильно, но и точнее понимать смысл текста.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57485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Творческий штурм: Весенний лес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96119" y="1265411"/>
            <a:ext cx="4722763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Применяем знания в связной речи — самом настоящем испытании для грамотности. Вставьте пропущенные буквы и почувствуйте, как правило оживает в тексте.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96119" y="1946225"/>
            <a:ext cx="4722763" cy="1071265"/>
          </a:xfrm>
          <a:prstGeom prst="roundRect">
            <a:avLst>
              <a:gd name="adj" fmla="val 4635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8576" y="2078682"/>
            <a:ext cx="445784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Фрагмент текста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28576" y="2330946"/>
            <a:ext cx="4457849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«Весна наступ_т (I/II?) в лес. Ручей журч_т (I/II?) среди камней. Птицы стро_т (I/II?) гнёзда, а ветер колыш_т (I/II?) молодые листья. Солнце гре_т (I/II?), земля дыш_т (I/II?) теплом.»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96119" y="3130153"/>
            <a:ext cx="4722763" cy="886569"/>
          </a:xfrm>
          <a:prstGeom prst="roundRect">
            <a:avLst>
              <a:gd name="adj" fmla="val 5601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8576" y="3262610"/>
            <a:ext cx="445784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Ответы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28576" y="3514874"/>
            <a:ext cx="445784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наступ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и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(II), журч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и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(II), стро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я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(II), колыш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е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(I), гре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е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(I), дыш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highlight>
                  <a:srgbClr val="B88E23"/>
                </a:highlight>
                <a:latin typeface="DM Sans" pitchFamily="34" charset="0"/>
                <a:ea typeface="DM Sans" pitchFamily="34" charset="-122"/>
                <a:cs typeface="DM Sans" pitchFamily="34" charset="-120"/>
              </a:rPr>
              <a:t>и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 (II — исключение).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96119" y="4143449"/>
            <a:ext cx="4722763" cy="642491"/>
          </a:xfrm>
          <a:prstGeom prst="roundRect">
            <a:avLst>
              <a:gd name="adj" fmla="val 7729"/>
            </a:avLst>
          </a:prstGeom>
          <a:solidFill>
            <a:srgbClr val="F7EDD4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88" y="4311551"/>
            <a:ext cx="147786" cy="11817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80244" y="4285655"/>
            <a:ext cx="4220468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Работа с текстом — лучший способ закрепить правило. Не отдельные слова, а живые предложения формируют настоящую грамотность.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Финал: Проверка мастерства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451470" y="581471"/>
            <a:ext cx="4089574" cy="640556"/>
          </a:xfrm>
          <a:prstGeom prst="roundRect">
            <a:avLst>
              <a:gd name="adj" fmla="val 6972"/>
            </a:avLst>
          </a:prstGeom>
          <a:solidFill>
            <a:srgbClr val="B88E23"/>
          </a:solidFill>
          <a:ln/>
        </p:spPr>
      </p:sp>
      <p:sp>
        <p:nvSpPr>
          <p:cNvPr id="4" name="Text 2"/>
          <p:cNvSpPr/>
          <p:nvPr/>
        </p:nvSpPr>
        <p:spPr>
          <a:xfrm>
            <a:off x="513457" y="612428"/>
            <a:ext cx="3965600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🏆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Лист достижений</a:t>
            </a:r>
            <a:endParaRPr lang="en-US" sz="600" dirty="0"/>
          </a:p>
        </p:txBody>
      </p:sp>
      <p:sp>
        <p:nvSpPr>
          <p:cNvPr id="5" name="Text 3"/>
          <p:cNvSpPr/>
          <p:nvPr/>
        </p:nvSpPr>
        <p:spPr>
          <a:xfrm>
            <a:off x="513457" y="745034"/>
            <a:ext cx="4422800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Проведи самооценку пройденного пути:</a:t>
            </a:r>
            <a:endParaRPr lang="en-US" sz="450" dirty="0"/>
          </a:p>
        </p:txBody>
      </p:sp>
      <p:sp>
        <p:nvSpPr>
          <p:cNvPr id="6" name="Text 4"/>
          <p:cNvSpPr/>
          <p:nvPr/>
        </p:nvSpPr>
        <p:spPr>
          <a:xfrm>
            <a:off x="513457" y="847279"/>
            <a:ext cx="4422800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91440" indent="-91440">
              <a:lnSpc>
                <a:spcPct val="100000"/>
              </a:lnSpc>
              <a:buSzPct val="100000"/>
              <a:buChar char="​"/>
            </a:pPr>
            <a:r>
              <a:rPr lang="en-US" sz="4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Знаю разницу между I и II спряжением</a:t>
            </a:r>
            <a:endParaRPr lang="en-US" sz="450" dirty="0"/>
          </a:p>
        </p:txBody>
      </p:sp>
      <p:sp>
        <p:nvSpPr>
          <p:cNvPr id="7" name="Shape 5"/>
          <p:cNvSpPr/>
          <p:nvPr/>
        </p:nvSpPr>
        <p:spPr>
          <a:xfrm>
            <a:off x="513457" y="853380"/>
            <a:ext cx="61987" cy="61987"/>
          </a:xfrm>
          <a:prstGeom prst="roundRect">
            <a:avLst>
              <a:gd name="adj" fmla="val 42025"/>
            </a:avLst>
          </a:prstGeom>
          <a:solidFill>
            <a:srgbClr val="000000"/>
          </a:solidFill>
          <a:ln w="4763">
            <a:solidFill>
              <a:srgbClr val="000000"/>
            </a:solidFill>
            <a:prstDash val="solid"/>
          </a:ln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5810" y="868859"/>
            <a:ext cx="37207" cy="3095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13457" y="932408"/>
            <a:ext cx="4422800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91440" indent="-91440">
              <a:lnSpc>
                <a:spcPct val="100000"/>
              </a:lnSpc>
              <a:buSzPct val="100000"/>
              <a:buChar char="​"/>
            </a:pPr>
            <a:r>
              <a:rPr lang="en-US" sz="4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Умею применять алгоритм определения спряжения</a:t>
            </a:r>
            <a:endParaRPr lang="en-US" sz="450" dirty="0"/>
          </a:p>
        </p:txBody>
      </p:sp>
      <p:sp>
        <p:nvSpPr>
          <p:cNvPr id="10" name="Shape 7"/>
          <p:cNvSpPr/>
          <p:nvPr/>
        </p:nvSpPr>
        <p:spPr>
          <a:xfrm>
            <a:off x="513457" y="938510"/>
            <a:ext cx="61987" cy="61987"/>
          </a:xfrm>
          <a:prstGeom prst="roundRect">
            <a:avLst>
              <a:gd name="adj" fmla="val 42025"/>
            </a:avLst>
          </a:prstGeom>
          <a:solidFill>
            <a:srgbClr val="000000"/>
          </a:solidFill>
          <a:ln w="4763">
            <a:solidFill>
              <a:srgbClr val="000000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10" y="953988"/>
            <a:ext cx="37207" cy="309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3457" y="1017538"/>
            <a:ext cx="4422800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91440" indent="-91440">
              <a:lnSpc>
                <a:spcPct val="100000"/>
              </a:lnSpc>
              <a:buSzPct val="100000"/>
              <a:buChar char="​"/>
            </a:pPr>
            <a:r>
              <a:rPr lang="en-US" sz="4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Помню все 11 глаголов-исключений</a:t>
            </a:r>
            <a:endParaRPr lang="en-US" sz="450" dirty="0"/>
          </a:p>
        </p:txBody>
      </p:sp>
      <p:sp>
        <p:nvSpPr>
          <p:cNvPr id="13" name="Shape 9"/>
          <p:cNvSpPr/>
          <p:nvPr/>
        </p:nvSpPr>
        <p:spPr>
          <a:xfrm>
            <a:off x="513457" y="1023640"/>
            <a:ext cx="61987" cy="61987"/>
          </a:xfrm>
          <a:prstGeom prst="roundRect">
            <a:avLst>
              <a:gd name="adj" fmla="val 42025"/>
            </a:avLst>
          </a:prstGeom>
          <a:solidFill>
            <a:srgbClr val="000000"/>
          </a:solidFill>
          <a:ln w="4763">
            <a:solidFill>
              <a:srgbClr val="000000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10" y="1039118"/>
            <a:ext cx="37207" cy="309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3457" y="1102668"/>
            <a:ext cx="4422800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91440" indent="-91440">
              <a:lnSpc>
                <a:spcPct val="100000"/>
              </a:lnSpc>
              <a:buSzPct val="100000"/>
              <a:buChar char="​"/>
            </a:pPr>
            <a:r>
              <a:rPr lang="en-US" sz="4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Могу писать без ошибок в связном тексте</a:t>
            </a:r>
            <a:endParaRPr lang="en-US" sz="450" dirty="0"/>
          </a:p>
        </p:txBody>
      </p:sp>
      <p:sp>
        <p:nvSpPr>
          <p:cNvPr id="16" name="Shape 11"/>
          <p:cNvSpPr/>
          <p:nvPr/>
        </p:nvSpPr>
        <p:spPr>
          <a:xfrm>
            <a:off x="513457" y="1108770"/>
            <a:ext cx="61987" cy="61987"/>
          </a:xfrm>
          <a:prstGeom prst="roundRect">
            <a:avLst>
              <a:gd name="adj" fmla="val 42025"/>
            </a:avLst>
          </a:prstGeom>
          <a:noFill/>
          <a:ln w="4763">
            <a:solidFill>
              <a:srgbClr val="000000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4652367" y="612428"/>
            <a:ext cx="4000277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📝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Домашний вызов</a:t>
            </a:r>
            <a:endParaRPr lang="en-US" sz="600" dirty="0"/>
          </a:p>
        </p:txBody>
      </p:sp>
      <p:sp>
        <p:nvSpPr>
          <p:cNvPr id="18" name="Text 13"/>
          <p:cNvSpPr/>
          <p:nvPr/>
        </p:nvSpPr>
        <p:spPr>
          <a:xfrm>
            <a:off x="4652367" y="745034"/>
            <a:ext cx="4457477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Напиши мини-сочинение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«Путешествие в весенний лес»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объёмом 7–10 предложений.</a:t>
            </a:r>
            <a:endParaRPr lang="en-US" sz="450" dirty="0"/>
          </a:p>
        </p:txBody>
      </p:sp>
      <p:sp>
        <p:nvSpPr>
          <p:cNvPr id="19" name="Text 14"/>
          <p:cNvSpPr/>
          <p:nvPr/>
        </p:nvSpPr>
        <p:spPr>
          <a:xfrm>
            <a:off x="4652367" y="847279"/>
            <a:ext cx="4000277" cy="2445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Используй не менее 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5 глаголов I спряжения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Используй не менее </a:t>
            </a:r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5 глаголов II спряжения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Подчеркни окончания и подпиши спряжение каждого глагола</a:t>
            </a:r>
            <a:endParaRPr lang="en-US" sz="450" dirty="0"/>
          </a:p>
        </p:txBody>
      </p:sp>
      <p:sp>
        <p:nvSpPr>
          <p:cNvPr id="20" name="Text 15"/>
          <p:cNvSpPr/>
          <p:nvPr/>
        </p:nvSpPr>
        <p:spPr>
          <a:xfrm>
            <a:off x="4652367" y="1119783"/>
            <a:ext cx="4457477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Это настоящее испытание мастера — удачи!</a:t>
            </a:r>
            <a:endParaRPr lang="en-US" sz="45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256854"/>
            <a:ext cx="8151763" cy="357842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78952" y="3894259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Узнал правило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1878952" y="4177887"/>
            <a:ext cx="1428936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Изучил различия спряжений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5890964" y="3618483"/>
            <a:ext cx="1428935" cy="4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Применил в тексте</a:t>
            </a:r>
            <a:endParaRPr lang="en-US" sz="1350" dirty="0"/>
          </a:p>
        </p:txBody>
      </p:sp>
      <p:sp>
        <p:nvSpPr>
          <p:cNvPr id="25" name="Text 19"/>
          <p:cNvSpPr/>
          <p:nvPr/>
        </p:nvSpPr>
        <p:spPr>
          <a:xfrm>
            <a:off x="5890964" y="4122928"/>
            <a:ext cx="1428935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Написал связный текст без ошибок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3896735" y="1632105"/>
            <a:ext cx="1428936" cy="4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Потренировался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3896735" y="2136550"/>
            <a:ext cx="1428936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Применял алгоритм на примерах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2026-07-26T19:46:37Z</dcterms:created>
  <dcterms:modified xsi:type="dcterms:W3CDTF">2026-07-26T19:46:37Z</dcterms:modified>
</cp:coreProperties>
</file>