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Sora Thin"/>
      <p:regular r:id="rId201314"/>
    </p:embeddedFont>
    <p:embeddedFont>
      <p:font typeface="Sora ExtraLight"/>
      <p:regular r:id="rId201315"/>
    </p:embeddedFont>
    <p:embeddedFont>
      <p:font typeface="Sora Medium"/>
      <p:regular r:id="rId201316"/>
    </p:embeddedFont>
    <p:embeddedFont>
      <p:font typeface="Sora Light"/>
      <p:regular r:id="rId201317"/>
    </p:embeddedFont>
    <p:embeddedFont>
      <p:font typeface="Sora"/>
      <p:regular r:id="rId201318"/>
    </p:embeddedFont>
    <p:embeddedFont>
      <p:font typeface="Sora SemiBold"/>
      <p:regular r:id="rId201319"/>
    </p:embeddedFont>
    <p:embeddedFont>
      <p:font typeface="Sora Bold"/>
      <p:regular r:id="rId201320"/>
    </p:embeddedFont>
    <p:embeddedFont>
      <p:font typeface="Sora ExtraBold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1.png"/><Relationship Id="rId4" Type="http://schemas.openxmlformats.org/officeDocument/2006/relationships/image" Target="../media/image-4-2.svg"/><Relationship Id="rId5" Type="http://schemas.openxmlformats.org/officeDocument/2006/relationships/image" Target="../media/image-4-1.png"/><Relationship Id="rId6" Type="http://schemas.openxmlformats.org/officeDocument/2006/relationships/image" Target="../media/image-4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image" Target="../media/image-8-8.png"/><Relationship Id="rId9" Type="http://schemas.openxmlformats.org/officeDocument/2006/relationships/image" Target="../media/image-8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9D2D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4234" y="88850"/>
            <a:ext cx="3310533" cy="496579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3943" y="1585615"/>
            <a:ext cx="4767114" cy="779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Правописание НЕ и НИ:</a:t>
            </a:r>
            <a:endParaRPr lang="en-US" sz="245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Мастерство грамотности</a:t>
            </a:r>
            <a:endParaRPr lang="en-US" sz="2450" dirty="0"/>
          </a:p>
        </p:txBody>
      </p:sp>
      <p:sp>
        <p:nvSpPr>
          <p:cNvPr id="5" name="Text 2"/>
          <p:cNvSpPr/>
          <p:nvPr/>
        </p:nvSpPr>
        <p:spPr>
          <a:xfrm>
            <a:off x="473943" y="2542729"/>
            <a:ext cx="4767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Разбираем одну из самых сложных тем русского языка — шаг за шагом, с чёткой логикой и примерами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2430438" y="3055069"/>
            <a:ext cx="854050" cy="180008"/>
          </a:xfrm>
          <a:prstGeom prst="roundRect">
            <a:avLst>
              <a:gd name="adj" fmla="val 22117"/>
            </a:avLst>
          </a:prstGeom>
          <a:solidFill>
            <a:srgbClr val="F9D2D6"/>
          </a:solidFill>
          <a:ln/>
        </p:spPr>
      </p:sp>
      <p:sp>
        <p:nvSpPr>
          <p:cNvPr id="7" name="Text 4"/>
          <p:cNvSpPr/>
          <p:nvPr/>
        </p:nvSpPr>
        <p:spPr>
          <a:xfrm>
            <a:off x="2501503" y="3090565"/>
            <a:ext cx="1169119" cy="109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РУССКИЙ ЯЗЫК</a:t>
            </a:r>
            <a:endParaRPr lang="en-US" sz="700" dirty="0"/>
          </a:p>
        </p:txBody>
      </p:sp>
      <p:sp>
        <p:nvSpPr>
          <p:cNvPr id="8" name="Text 5"/>
          <p:cNvSpPr/>
          <p:nvPr/>
        </p:nvSpPr>
        <p:spPr>
          <a:xfrm>
            <a:off x="473943" y="3368353"/>
            <a:ext cx="5224314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Сайфудинова Динора Михайловна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1158180"/>
            <a:ext cx="819611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Основы: В чём разница между НЕ и НИ?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784821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Прежде чем разбирать частные случаи, важно понять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ключевое логическое различие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между двумя частицами. Это фундамент, на котором строятся все остальные правила.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73943" y="2297162"/>
            <a:ext cx="8196114" cy="1080939"/>
          </a:xfrm>
          <a:prstGeom prst="roundRect">
            <a:avLst>
              <a:gd name="adj" fmla="val 4604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78706" y="2301925"/>
            <a:ext cx="4093294" cy="1071414"/>
          </a:xfrm>
          <a:prstGeom prst="rect">
            <a:avLst/>
          </a:prstGeom>
          <a:solidFill>
            <a:srgbClr val="F9D2D6"/>
          </a:solidFill>
          <a:ln/>
        </p:spPr>
      </p:sp>
      <p:sp>
        <p:nvSpPr>
          <p:cNvPr id="6" name="Text 4"/>
          <p:cNvSpPr/>
          <p:nvPr/>
        </p:nvSpPr>
        <p:spPr>
          <a:xfrm>
            <a:off x="597173" y="2420392"/>
            <a:ext cx="3856360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Частица НЕ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97173" y="2686273"/>
            <a:ext cx="3856360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Выражает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простое отрицание факта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не пришёл, не красный, не думал. Убери НЕ — и получишь утверждение. Смысл предложения меняется, но остаётся грамматически связным.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0" y="2301925"/>
            <a:ext cx="4093294" cy="1071414"/>
          </a:xfrm>
          <a:prstGeom prst="rect">
            <a:avLst/>
          </a:prstGeom>
          <a:solidFill>
            <a:srgbClr val="F9D2D6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2301925"/>
            <a:ext cx="14288" cy="1071414"/>
          </a:xfrm>
          <a:prstGeom prst="roundRect">
            <a:avLst>
              <a:gd name="adj" fmla="val 348297"/>
            </a:avLst>
          </a:prstGeom>
          <a:solidFill>
            <a:srgbClr val="DFB8BC"/>
          </a:solidFill>
          <a:ln/>
        </p:spPr>
      </p:sp>
      <p:sp>
        <p:nvSpPr>
          <p:cNvPr id="10" name="Text 8"/>
          <p:cNvSpPr/>
          <p:nvPr/>
        </p:nvSpPr>
        <p:spPr>
          <a:xfrm>
            <a:off x="4690467" y="2420392"/>
            <a:ext cx="3856360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Частица НИ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90467" y="2686273"/>
            <a:ext cx="3856360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Служит для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усиления отрицания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обобщения: не слышал ни звука, где бы я ни был. Убери НИ — смысл разрушается. Без неё конструкция теряет цельность.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73943" y="3511376"/>
            <a:ext cx="8196114" cy="473869"/>
          </a:xfrm>
          <a:prstGeom prst="roundRect">
            <a:avLst>
              <a:gd name="adj" fmla="val 10502"/>
            </a:avLst>
          </a:prstGeom>
          <a:solidFill>
            <a:srgbClr val="F9D2D6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410" y="3679627"/>
            <a:ext cx="148084" cy="118467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858962" y="3659460"/>
            <a:ext cx="8149828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🔑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Логический ключ: НЕ можно убрать — останется утверждение. НИ убрать нельзя — смысл рушится.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9D2D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373" y="86023"/>
            <a:ext cx="3314254" cy="49713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02943" y="335459"/>
            <a:ext cx="4767114" cy="7550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Частица НЕ: Слитно или раздельно?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3902943" y="1257226"/>
            <a:ext cx="4767114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Это самый частый вопрос на ЕГЭ. Запомни три главных случая, которые охватывают большинство ситуаций.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2943" y="1743968"/>
            <a:ext cx="2327970" cy="174768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998058" y="1830065"/>
            <a:ext cx="137740" cy="1721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1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4031977" y="2203028"/>
            <a:ext cx="2069902" cy="188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Слитно без НЕ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4031977" y="2458492"/>
            <a:ext cx="2069902" cy="723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Если слово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не употребляется без НЕ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пишем слитно всегда.</a:t>
            </a:r>
            <a:endParaRPr lang="en-US" sz="900" dirty="0"/>
          </a:p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Примеры: </a:t>
            </a:r>
            <a:pPr algn="l" indent="0" marL="0">
              <a:lnSpc>
                <a:spcPct val="131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ненавидеть, небрежно, нелепый, ненастный</a:t>
            </a:r>
            <a:endParaRPr lang="en-US" sz="9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2087" y="1743968"/>
            <a:ext cx="2327970" cy="174768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37202" y="1830065"/>
            <a:ext cx="137740" cy="1721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2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6471121" y="2203028"/>
            <a:ext cx="2069902" cy="188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Слитно с синонимом</a:t>
            </a:r>
            <a:endParaRPr lang="en-US" sz="1150" dirty="0"/>
          </a:p>
        </p:txBody>
      </p:sp>
      <p:sp>
        <p:nvSpPr>
          <p:cNvPr id="13" name="Text 8"/>
          <p:cNvSpPr/>
          <p:nvPr/>
        </p:nvSpPr>
        <p:spPr>
          <a:xfrm>
            <a:off x="6471121" y="2458492"/>
            <a:ext cx="2069902" cy="9041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Если слово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можно заменить синонимом без НЕ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пишем слитно.</a:t>
            </a:r>
            <a:endParaRPr lang="en-US" sz="900" dirty="0"/>
          </a:p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Примеры: </a:t>
            </a:r>
            <a:pPr algn="l" indent="0" marL="0">
              <a:lnSpc>
                <a:spcPct val="131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небольшой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= маленький; </a:t>
            </a:r>
            <a:pPr algn="l" indent="0" marL="0">
              <a:lnSpc>
                <a:spcPct val="131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нехорошо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= плохо</a:t>
            </a:r>
            <a:endParaRPr lang="en-US" sz="9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02943" y="3602831"/>
            <a:ext cx="4767114" cy="120521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217630" y="3688928"/>
            <a:ext cx="137740" cy="1721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3</a:t>
            </a:r>
            <a:endParaRPr lang="en-US" sz="1050" dirty="0"/>
          </a:p>
        </p:txBody>
      </p:sp>
      <p:sp>
        <p:nvSpPr>
          <p:cNvPr id="16" name="Text 10"/>
          <p:cNvSpPr/>
          <p:nvPr/>
        </p:nvSpPr>
        <p:spPr>
          <a:xfrm>
            <a:off x="4031977" y="4061892"/>
            <a:ext cx="4509046" cy="188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Раздельно с А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4031977" y="4317355"/>
            <a:ext cx="4509046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Если есть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противопоставление с союзом А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пишем раздельно.</a:t>
            </a:r>
            <a:endParaRPr lang="en-US" sz="900" dirty="0"/>
          </a:p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Примеры: </a:t>
            </a:r>
            <a:pPr algn="l" indent="0" marL="0">
              <a:lnSpc>
                <a:spcPct val="131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 большой, а маленький; не умный, а хитрый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784547"/>
            <a:ext cx="819611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Отрицательные местоимения и наречия</a:t>
            </a:r>
            <a:endParaRPr lang="en-US" sz="2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8368" y="1488802"/>
            <a:ext cx="177701" cy="17770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58962" y="1485230"/>
            <a:ext cx="3992761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Слитно — без предлога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858962" y="1798513"/>
            <a:ext cx="3992761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Никто, ничто, нигде, никогда, нисколько, некогда, некуда — пишутся слитно, если между частицей и словом нет предлога.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368" y="2418085"/>
            <a:ext cx="177701" cy="17770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58962" y="2414513"/>
            <a:ext cx="3992761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Раздельно — с предлогом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858962" y="2727796"/>
            <a:ext cx="3992761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Если между НЕ/НИ и местоимением стоит предлог, слово распадается на три части:</a:t>
            </a:r>
            <a:endParaRPr lang="en-US" sz="9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ни у кого, ни с чем, не у кого, не с кем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8368" y="3536900"/>
            <a:ext cx="177701" cy="17770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58962" y="3533329"/>
            <a:ext cx="3992761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Ударение решает всё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858962" y="3846612"/>
            <a:ext cx="3992761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Под ударением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DA1B2E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НЕ́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не́где, не́кого, не́зачем.</a:t>
            </a:r>
            <a:endParaRPr lang="en-US" sz="9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Без ударения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НИ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нигде́, никого́, никуда́.</a:t>
            </a:r>
            <a:endParaRPr lang="en-US" sz="900" dirty="0"/>
          </a:p>
        </p:txBody>
      </p:sp>
      <p:sp>
        <p:nvSpPr>
          <p:cNvPr id="12" name="Shape 7"/>
          <p:cNvSpPr/>
          <p:nvPr/>
        </p:nvSpPr>
        <p:spPr>
          <a:xfrm>
            <a:off x="5060231" y="1351955"/>
            <a:ext cx="3699793" cy="3006998"/>
          </a:xfrm>
          <a:prstGeom prst="roundRect">
            <a:avLst>
              <a:gd name="adj" fmla="val 2837"/>
            </a:avLst>
          </a:prstGeom>
          <a:solidFill>
            <a:srgbClr val="F9D2D6"/>
          </a:solidFill>
          <a:ln/>
        </p:spPr>
      </p:sp>
      <p:sp>
        <p:nvSpPr>
          <p:cNvPr id="13" name="Text 8"/>
          <p:cNvSpPr/>
          <p:nvPr/>
        </p:nvSpPr>
        <p:spPr>
          <a:xfrm>
            <a:off x="5178698" y="1470422"/>
            <a:ext cx="3462858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Быстрая проверка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5178698" y="1783705"/>
            <a:ext cx="3920058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Поставь ударение в слове: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5178698" y="2079873"/>
            <a:ext cx="3462858" cy="651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Ударение падает на НЕ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→ пиши НЕ: 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не́где сесть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Ударение не на частице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→ пиши НИ: 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нигде́ не нашёл</a:t>
            </a:r>
            <a:endParaRPr lang="en-US" sz="900" dirty="0"/>
          </a:p>
          <a:p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Есть предлог?</a:t>
            </a:r>
            <a:pPr algn="l" marL="182880" indent="-182880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→ пиши раздельно в три слова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976759"/>
            <a:ext cx="819611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Трудные случаи: НЕ и НИ с глаголами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603400"/>
            <a:ext cx="8653314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Глаголы — особая статья. Здесь правила кажутся простыми, но ловушки подстерегают даже опытных!</a:t>
            </a:r>
            <a:endParaRPr lang="en-US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943" y="1926208"/>
            <a:ext cx="236934" cy="23693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8962" y="1966913"/>
            <a:ext cx="2248272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Раздельно — общее правило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58962" y="2232794"/>
            <a:ext cx="2248272" cy="947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 с глаголами пишется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раздельно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в абсолютном большинстве случаев: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 хочу, не знаю, не думал, не мог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Это базовое правило, от которого отталкиваемся всегда.</a:t>
            </a:r>
            <a:endParaRPr lang="en-US" sz="9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5318" y="1926208"/>
            <a:ext cx="236934" cy="23693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40336" y="1966913"/>
            <a:ext cx="2248272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Слитно — приставка НЕДО-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640336" y="2232794"/>
            <a:ext cx="2248272" cy="11371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Если глагол имеет значение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неполноты действия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приставка НЕДО- пишется слитно: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недоедать, недосыпать, недопонимать, недооценивать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Проверка: «делать меньше нормы».</a:t>
            </a:r>
            <a:endParaRPr lang="en-US" sz="9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6692" y="1926208"/>
            <a:ext cx="236934" cy="23693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421710" y="1966913"/>
            <a:ext cx="2248346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Двойное отрицание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421710" y="2232794"/>
            <a:ext cx="2248346" cy="947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Конструкция </a:t>
            </a:r>
            <a:pPr algn="l" indent="0" marL="0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«не мог не заметить»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означает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заметил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Два отрицания дают утверждение. Это риторический приём, широко применяемый в художественной литературе.</a:t>
            </a:r>
            <a:endParaRPr lang="en-US" sz="900" dirty="0"/>
          </a:p>
        </p:txBody>
      </p:sp>
      <p:sp>
        <p:nvSpPr>
          <p:cNvPr id="13" name="Shape 8"/>
          <p:cNvSpPr/>
          <p:nvPr/>
        </p:nvSpPr>
        <p:spPr>
          <a:xfrm>
            <a:off x="473943" y="3503265"/>
            <a:ext cx="8196114" cy="663401"/>
          </a:xfrm>
          <a:prstGeom prst="roundRect">
            <a:avLst>
              <a:gd name="adj" fmla="val 7501"/>
            </a:avLst>
          </a:prstGeom>
          <a:solidFill>
            <a:srgbClr val="B6D6FC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10" y="3671515"/>
            <a:ext cx="148084" cy="118467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58962" y="3651349"/>
            <a:ext cx="7692628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Слова, не употребляемые без НЕ, пишутся слитно: </a:t>
            </a:r>
            <a:pPr algn="l" indent="0" marL="0">
              <a:lnSpc>
                <a:spcPct val="133000"/>
              </a:lnSpc>
              <a:buNone/>
            </a:pPr>
            <a:r>
              <a:rPr lang="en-US" sz="900" i="1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ненавидеть, невзлюбить, негодовать, нездоровиться</a:t>
            </a:r>
            <a:pPr algn="l" indent="0" marL="0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здесь НЕ является частью корня, а не частицей.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9D2D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0513" y="83269"/>
            <a:ext cx="3317974" cy="49769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3943" y="469181"/>
            <a:ext cx="4767114" cy="365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Причастия: Главная ловушка ЕГЭ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473943" y="990749"/>
            <a:ext cx="4767114" cy="344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Задания на НЕ с причастиями — одни из самых частых в экзамене. Алгоритм прост, если знаешь три ключевых вопроса.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473943" y="1452265"/>
            <a:ext cx="2331467" cy="1645072"/>
          </a:xfrm>
          <a:prstGeom prst="roundRect">
            <a:avLst>
              <a:gd name="adj" fmla="val 2836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9731" y="1568053"/>
            <a:ext cx="2099890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 Слитно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589731" y="1813173"/>
            <a:ext cx="2099890" cy="5165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8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Одиночное полное причастие</a:t>
            </a:r>
            <a:pPr algn="l" indent="0" marL="0">
              <a:lnSpc>
                <a:spcPct val="129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без зависимых слов и без противопоставления: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89731" y="2392189"/>
            <a:ext cx="2099890" cy="589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незамеченная ошибка</a:t>
            </a:r>
            <a:endParaRPr lang="en-US" sz="850" dirty="0"/>
          </a:p>
          <a:p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непрочитанная книга</a:t>
            </a:r>
            <a:endParaRPr lang="en-US" sz="850" dirty="0"/>
          </a:p>
          <a:p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нерешённая задача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2909515" y="1452265"/>
            <a:ext cx="2331541" cy="1645072"/>
          </a:xfrm>
          <a:prstGeom prst="roundRect">
            <a:avLst>
              <a:gd name="adj" fmla="val 2836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025304" y="1568053"/>
            <a:ext cx="2099965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 Раздельно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3025304" y="1813173"/>
            <a:ext cx="2099965" cy="344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8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При наличии зависимых слов</a:t>
            </a:r>
            <a:pPr algn="l" indent="0" marL="0">
              <a:lnSpc>
                <a:spcPct val="129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или противопоставления с А: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3025304" y="2219995"/>
            <a:ext cx="2099965" cy="589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 замеченная </a:t>
            </a:r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b="1" i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мною</a:t>
            </a:r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ошибка</a:t>
            </a:r>
            <a:endParaRPr lang="en-US" sz="850" dirty="0"/>
          </a:p>
          <a:p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 прочитанная, </a:t>
            </a:r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b="1" i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а просмотренная</a:t>
            </a:r>
            <a:endParaRPr lang="en-US" sz="850" dirty="0"/>
          </a:p>
          <a:p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 решённая </a:t>
            </a:r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b="1" i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до сих пор</a:t>
            </a:r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задача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473943" y="3201442"/>
            <a:ext cx="4767114" cy="1472878"/>
          </a:xfrm>
          <a:prstGeom prst="roundRect">
            <a:avLst>
              <a:gd name="adj" fmla="val 3168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89731" y="3317230"/>
            <a:ext cx="4535537" cy="182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📌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 Краткие причастия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89731" y="3562350"/>
            <a:ext cx="4535537" cy="344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8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Всегда раздельно</a:t>
            </a:r>
            <a:pPr algn="l" indent="0" marL="0">
              <a:lnSpc>
                <a:spcPct val="129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без исключений. Краткая форма не допускает слитного написания: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589731" y="3969172"/>
            <a:ext cx="4535537" cy="589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задача не решена</a:t>
            </a:r>
            <a:endParaRPr lang="en-US" sz="850" dirty="0"/>
          </a:p>
          <a:p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книга не прочитана</a:t>
            </a:r>
            <a:endParaRPr lang="en-US" sz="850" dirty="0"/>
          </a:p>
          <a:p>
            <a:pPr algn="l" marL="172720" indent="-172720">
              <a:lnSpc>
                <a:spcPct val="129000"/>
              </a:lnSpc>
              <a:buSzPct val="100000"/>
              <a:buChar char="•"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письмо не отправлено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325785"/>
            <a:ext cx="8196114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Устойчивые выражения и особые конструкции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73943" y="594643"/>
            <a:ext cx="4025801" cy="97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Фразеологизмы с НИ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473943" y="721742"/>
            <a:ext cx="4483001" cy="71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 устойчивых выражениях НИ всегда пишется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раздельно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никогда не несёт ударения:</a:t>
            </a:r>
            <a:endParaRPr lang="en-US" sz="450" dirty="0"/>
          </a:p>
        </p:txBody>
      </p:sp>
      <p:sp>
        <p:nvSpPr>
          <p:cNvPr id="5" name="Text 3"/>
          <p:cNvSpPr/>
          <p:nvPr/>
        </p:nvSpPr>
        <p:spPr>
          <a:xfrm>
            <a:off x="473943" y="819448"/>
            <a:ext cx="4025801" cy="315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ни рыба ни мясо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о бесцветном человеке</a:t>
            </a:r>
            <a:endParaRPr lang="en-US" sz="450" dirty="0"/>
          </a:p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ни свет ни заря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очень рано</a:t>
            </a:r>
            <a:endParaRPr lang="en-US" sz="450" dirty="0"/>
          </a:p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ни пуха ни пера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пожелание удачи</a:t>
            </a:r>
            <a:endParaRPr lang="en-US" sz="450" dirty="0"/>
          </a:p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ни кола ни двора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ничего нет</a:t>
            </a:r>
            <a:endParaRPr lang="en-US" sz="450" dirty="0"/>
          </a:p>
        </p:txBody>
      </p:sp>
      <p:sp>
        <p:nvSpPr>
          <p:cNvPr id="6" name="Shape 4"/>
          <p:cNvSpPr/>
          <p:nvPr/>
        </p:nvSpPr>
        <p:spPr>
          <a:xfrm>
            <a:off x="473943" y="1168003"/>
            <a:ext cx="4025801" cy="159916"/>
          </a:xfrm>
          <a:prstGeom prst="roundRect">
            <a:avLst>
              <a:gd name="adj" fmla="val 15560"/>
            </a:avLst>
          </a:prstGeom>
          <a:solidFill>
            <a:srgbClr val="F9D2D6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3177" y="1242566"/>
            <a:ext cx="74042" cy="5923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66452" y="1209452"/>
            <a:ext cx="4231258" cy="71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 фразеологизмах запятая между НИ-частями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000000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не ставится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450" dirty="0"/>
          </a:p>
        </p:txBody>
      </p:sp>
      <p:sp>
        <p:nvSpPr>
          <p:cNvPr id="9" name="Shape 6"/>
          <p:cNvSpPr/>
          <p:nvPr/>
        </p:nvSpPr>
        <p:spPr>
          <a:xfrm>
            <a:off x="4606379" y="565026"/>
            <a:ext cx="4111079" cy="796156"/>
          </a:xfrm>
          <a:prstGeom prst="roundRect">
            <a:avLst>
              <a:gd name="adj" fmla="val 5358"/>
            </a:avLst>
          </a:prstGeom>
          <a:solidFill>
            <a:srgbClr val="F9D2D6"/>
          </a:solidFill>
          <a:ln/>
        </p:spPr>
      </p:sp>
      <p:sp>
        <p:nvSpPr>
          <p:cNvPr id="10" name="Text 7"/>
          <p:cNvSpPr/>
          <p:nvPr/>
        </p:nvSpPr>
        <p:spPr>
          <a:xfrm>
            <a:off x="4665613" y="594643"/>
            <a:ext cx="3992612" cy="97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Особые конструкции</a:t>
            </a:r>
            <a:endParaRPr lang="en-US" sz="600" dirty="0"/>
          </a:p>
        </p:txBody>
      </p:sp>
      <p:sp>
        <p:nvSpPr>
          <p:cNvPr id="11" name="Text 8"/>
          <p:cNvSpPr/>
          <p:nvPr/>
        </p:nvSpPr>
        <p:spPr>
          <a:xfrm>
            <a:off x="4665613" y="721742"/>
            <a:ext cx="4449812" cy="71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Самая каверзная пара — различай по смыслу:</a:t>
            </a:r>
            <a:endParaRPr lang="en-US" sz="450" dirty="0"/>
          </a:p>
        </p:txBody>
      </p:sp>
      <p:sp>
        <p:nvSpPr>
          <p:cNvPr id="12" name="Text 9"/>
          <p:cNvSpPr/>
          <p:nvPr/>
        </p:nvSpPr>
        <p:spPr>
          <a:xfrm>
            <a:off x="4665613" y="819448"/>
            <a:ext cx="3992612" cy="152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«Не кто иной, как он»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утверждение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Именно он и никто другой. Пишем НЕ раздельно.</a:t>
            </a:r>
            <a:endParaRPr lang="en-US" sz="450" dirty="0"/>
          </a:p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«Никто иной не смог»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отрицание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Никакой другой человек. Пишем НИ слитно.</a:t>
            </a:r>
            <a:endParaRPr lang="en-US" sz="450" dirty="0"/>
          </a:p>
        </p:txBody>
      </p:sp>
      <p:sp>
        <p:nvSpPr>
          <p:cNvPr id="13" name="Text 10"/>
          <p:cNvSpPr/>
          <p:nvPr/>
        </p:nvSpPr>
        <p:spPr>
          <a:xfrm>
            <a:off x="4665613" y="998562"/>
            <a:ext cx="4449812" cy="71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Слитно пишем: </a:t>
            </a:r>
            <a:pPr algn="l" indent="0" marL="0">
              <a:lnSpc>
                <a:spcPct val="100000"/>
              </a:lnSpc>
              <a:buNone/>
            </a:pPr>
            <a:r>
              <a:rPr lang="en-US" sz="4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некто, нечто, некий, нечего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если нет предлога.</a:t>
            </a:r>
            <a:endParaRPr lang="en-US" sz="450" dirty="0"/>
          </a:p>
        </p:txBody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43" y="1394445"/>
            <a:ext cx="8196114" cy="359784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864335" y="3800715"/>
            <a:ext cx="1436692" cy="4674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Определи часть речи</a:t>
            </a:r>
            <a:endParaRPr lang="en-US" sz="1450" dirty="0"/>
          </a:p>
        </p:txBody>
      </p:sp>
      <p:sp>
        <p:nvSpPr>
          <p:cNvPr id="16" name="Text 12"/>
          <p:cNvSpPr/>
          <p:nvPr/>
        </p:nvSpPr>
        <p:spPr>
          <a:xfrm>
            <a:off x="1864335" y="4331333"/>
            <a:ext cx="1436692" cy="266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Узнай, к чему относится НЕ/НИ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5898123" y="3612247"/>
            <a:ext cx="1436692" cy="4674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Применяй правило</a:t>
            </a:r>
            <a:endParaRPr lang="en-US" sz="1450" dirty="0"/>
          </a:p>
        </p:txBody>
      </p:sp>
      <p:sp>
        <p:nvSpPr>
          <p:cNvPr id="18" name="Text 14"/>
          <p:cNvSpPr/>
          <p:nvPr/>
        </p:nvSpPr>
        <p:spPr>
          <a:xfrm>
            <a:off x="5898123" y="4142866"/>
            <a:ext cx="1436692" cy="3996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Пиши слитно или раздельно согласно правилу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3893070" y="1771733"/>
            <a:ext cx="1436691" cy="7012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Проверь ударение и предлог</a:t>
            </a:r>
            <a:endParaRPr lang="en-US" sz="1450" dirty="0"/>
          </a:p>
        </p:txBody>
      </p:sp>
      <p:sp>
        <p:nvSpPr>
          <p:cNvPr id="20" name="Text 16"/>
          <p:cNvSpPr/>
          <p:nvPr/>
        </p:nvSpPr>
        <p:spPr>
          <a:xfrm>
            <a:off x="3893070" y="2536085"/>
            <a:ext cx="1436691" cy="266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Наличие предлога и ударения важны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9D2D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373" y="86023"/>
            <a:ext cx="3314254" cy="49713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02943" y="354137"/>
            <a:ext cx="4767114" cy="3775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Финал: Алгоритм и путь к успеху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3902943" y="898401"/>
            <a:ext cx="4767114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Знание правил — только первый шаг. Настоящая грамотность рождается из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систематической практики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и умения применять алгоритм автоматически.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017690" y="1557263"/>
            <a:ext cx="114746" cy="516508"/>
          </a:xfrm>
          <a:prstGeom prst="roundRect">
            <a:avLst>
              <a:gd name="adj" fmla="val 42014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902943" y="1481956"/>
            <a:ext cx="344314" cy="344314"/>
          </a:xfrm>
          <a:prstGeom prst="ellipse">
            <a:avLst/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9040" y="1568053"/>
            <a:ext cx="172120" cy="1721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358432" y="1499890"/>
            <a:ext cx="4311625" cy="188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Шаг 1: Определи часть речи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4358432" y="1755353"/>
            <a:ext cx="4311625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Глагол, причастие, местоимение, наречие — у каждой свои правила.</a:t>
            </a:r>
            <a:endParaRPr lang="en-US" sz="900" dirty="0"/>
          </a:p>
        </p:txBody>
      </p:sp>
      <p:sp>
        <p:nvSpPr>
          <p:cNvPr id="11" name="Shape 7"/>
          <p:cNvSpPr/>
          <p:nvPr/>
        </p:nvSpPr>
        <p:spPr>
          <a:xfrm>
            <a:off x="4189809" y="2357140"/>
            <a:ext cx="114746" cy="516508"/>
          </a:xfrm>
          <a:prstGeom prst="roundRect">
            <a:avLst>
              <a:gd name="adj" fmla="val 42014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4075063" y="2281833"/>
            <a:ext cx="344314" cy="344314"/>
          </a:xfrm>
          <a:prstGeom prst="ellipse">
            <a:avLst/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61160" y="2367930"/>
            <a:ext cx="172120" cy="1721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530551" y="2299767"/>
            <a:ext cx="4139505" cy="188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Шаг 2: Ищи противопоставление и зависимые слова</a:t>
            </a:r>
            <a:endParaRPr lang="en-US" sz="1150" dirty="0"/>
          </a:p>
        </p:txBody>
      </p:sp>
      <p:sp>
        <p:nvSpPr>
          <p:cNvPr id="15" name="Text 10"/>
          <p:cNvSpPr/>
          <p:nvPr/>
        </p:nvSpPr>
        <p:spPr>
          <a:xfrm>
            <a:off x="4530551" y="2555230"/>
            <a:ext cx="4139505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Союз А или зависимое слово — сигнал к раздельному написанию.</a:t>
            </a:r>
            <a:endParaRPr lang="en-US" sz="900" dirty="0"/>
          </a:p>
        </p:txBody>
      </p:sp>
      <p:sp>
        <p:nvSpPr>
          <p:cNvPr id="16" name="Shape 11"/>
          <p:cNvSpPr/>
          <p:nvPr/>
        </p:nvSpPr>
        <p:spPr>
          <a:xfrm>
            <a:off x="4362004" y="3157017"/>
            <a:ext cx="114746" cy="674415"/>
          </a:xfrm>
          <a:prstGeom prst="roundRect">
            <a:avLst>
              <a:gd name="adj" fmla="val 42014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4247257" y="3081710"/>
            <a:ext cx="344314" cy="344314"/>
          </a:xfrm>
          <a:prstGeom prst="ellipse">
            <a:avLst/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33354" y="3167807"/>
            <a:ext cx="172120" cy="1721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702746" y="3099643"/>
            <a:ext cx="3967311" cy="188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Шаг 3: Подбери синоним или проверь ударение</a:t>
            </a:r>
            <a:endParaRPr lang="en-US" sz="1150" dirty="0"/>
          </a:p>
        </p:txBody>
      </p:sp>
      <p:sp>
        <p:nvSpPr>
          <p:cNvPr id="20" name="Text 14"/>
          <p:cNvSpPr/>
          <p:nvPr/>
        </p:nvSpPr>
        <p:spPr>
          <a:xfrm>
            <a:off x="4702746" y="3355107"/>
            <a:ext cx="3967311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Синоним без НЕ → слитно. Ударение на НЕ → пиши НЕ, без ударения → НИ.</a:t>
            </a:r>
            <a:endParaRPr lang="en-US" sz="900" dirty="0"/>
          </a:p>
        </p:txBody>
      </p:sp>
      <p:sp>
        <p:nvSpPr>
          <p:cNvPr id="21" name="Shape 15"/>
          <p:cNvSpPr/>
          <p:nvPr/>
        </p:nvSpPr>
        <p:spPr>
          <a:xfrm>
            <a:off x="4534198" y="4114800"/>
            <a:ext cx="114746" cy="674415"/>
          </a:xfrm>
          <a:prstGeom prst="roundRect">
            <a:avLst>
              <a:gd name="adj" fmla="val 42014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4419451" y="4039493"/>
            <a:ext cx="344314" cy="344314"/>
          </a:xfrm>
          <a:prstGeom prst="ellipse">
            <a:avLst/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05548" y="4125590"/>
            <a:ext cx="172120" cy="17212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4874940" y="4057427"/>
            <a:ext cx="3795117" cy="188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Шаг 4: Практикуй и автоматизируй</a:t>
            </a:r>
            <a:endParaRPr lang="en-US" sz="1150" dirty="0"/>
          </a:p>
        </p:txBody>
      </p:sp>
      <p:sp>
        <p:nvSpPr>
          <p:cNvPr id="25" name="Text 18"/>
          <p:cNvSpPr/>
          <p:nvPr/>
        </p:nvSpPr>
        <p:spPr>
          <a:xfrm>
            <a:off x="4874940" y="4312890"/>
            <a:ext cx="3795117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Чем чаще применяешь алгоритм, тем меньше ошибок. </a:t>
            </a:r>
            <a:pPr algn="l" indent="0" marL="0">
              <a:lnSpc>
                <a:spcPct val="131000"/>
              </a:lnSpc>
              <a:buNone/>
            </a:pPr>
            <a:r>
              <a:rPr lang="en-US" sz="900" b="1" dirty="0">
                <a:solidFill>
                  <a:srgbClr val="DA1B2E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ЕГЭ на отлично — реальная цель!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2026-07-26T19:48:29Z</dcterms:created>
  <dcterms:modified xsi:type="dcterms:W3CDTF">2026-07-26T19:48:29Z</dcterms:modified>
</cp:coreProperties>
</file>