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Noto Serif Thin"/>
      <p:regular r:id="rId201314"/>
    </p:embeddedFont>
    <p:embeddedFont>
      <p:font typeface="Noto Serif ExtraLight"/>
      <p:regular r:id="rId201315"/>
    </p:embeddedFont>
    <p:embeddedFont>
      <p:font typeface="Noto Serif ExtraBold"/>
      <p:regular r:id="rId201316"/>
    </p:embeddedFont>
    <p:embeddedFont>
      <p:font typeface="Noto Serif Black"/>
      <p:regular r:id="rId201317"/>
    </p:embeddedFont>
    <p:embeddedFont>
      <p:font typeface="Noto Serif Light"/>
      <p:regular r:id="rId201318"/>
    </p:embeddedFont>
    <p:embeddedFont>
      <p:font typeface="Noto Serif"/>
      <p:regular r:id="rId201319"/>
    </p:embeddedFont>
    <p:embeddedFont>
      <p:font typeface="Noto Serif Medium"/>
      <p:regular r:id="rId201320"/>
    </p:embeddedFont>
    <p:embeddedFont>
      <p:font typeface="Noto Serif SemiBold"/>
      <p:regular r:id="rId201321"/>
    </p:embeddedFont>
    <p:embeddedFont>
      <p:font typeface="Noto Serif Bold"/>
      <p:regular r:id="rId2013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6DED2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DFBF7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svg"/><Relationship Id="rId4" Type="http://schemas.openxmlformats.org/officeDocument/2006/relationships/image" Target="../media/image-2-2.png"/><Relationship Id="rId5" Type="http://schemas.openxmlformats.org/officeDocument/2006/relationships/image" Target="../media/image-2-3.svg"/><Relationship Id="rId6" Type="http://schemas.openxmlformats.org/officeDocument/2006/relationships/image" Target="../media/image-2-2.png"/><Relationship Id="rId7" Type="http://schemas.openxmlformats.org/officeDocument/2006/relationships/image" Target="../media/image-2-3.svg"/><Relationship Id="rId8" Type="http://schemas.openxmlformats.org/officeDocument/2006/relationships/image" Target="../media/image-2-8.pn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1.png"/><Relationship Id="rId4" Type="http://schemas.openxmlformats.org/officeDocument/2006/relationships/image" Target="../media/image-6-2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987" y="368424"/>
            <a:ext cx="3304952" cy="440665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1723727"/>
            <a:ext cx="4722763" cy="7750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Правописание Н и НН в разных частях речи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2684859"/>
            <a:ext cx="4722763" cy="7349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Практическое руководство по одному из самых важных орфографических правил русского языка</a:t>
            </a:r>
            <a:endParaRPr lang="en-US" sz="950" dirty="0"/>
          </a:p>
          <a:p>
            <a:pPr algn="ctr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7313" y="355476"/>
            <a:ext cx="3324299" cy="443247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427360"/>
            <a:ext cx="4722763" cy="6541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0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Основы диагностики: Часть речи — ключ к правилу</a:t>
            </a:r>
            <a:endParaRPr lang="en-US" sz="2050" dirty="0"/>
          </a:p>
        </p:txBody>
      </p:sp>
      <p:sp>
        <p:nvSpPr>
          <p:cNvPr id="5" name="Text 2"/>
          <p:cNvSpPr/>
          <p:nvPr/>
        </p:nvSpPr>
        <p:spPr>
          <a:xfrm>
            <a:off x="496119" y="1213917"/>
            <a:ext cx="472276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Прежде чем написать Н или НН, необходимо выполнить три шага диагностики. Именно они помогают избежать ошибок в любом контексте.</a:t>
            </a:r>
            <a:endParaRPr lang="en-US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22078"/>
            <a:ext cx="4722763" cy="76311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38845" y="1905521"/>
            <a:ext cx="156939" cy="1962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1</a:t>
            </a:r>
            <a:endParaRPr lang="en-US" sz="1200" dirty="0"/>
          </a:p>
        </p:txBody>
      </p:sp>
      <p:sp>
        <p:nvSpPr>
          <p:cNvPr id="8" name="Text 4"/>
          <p:cNvSpPr/>
          <p:nvPr/>
        </p:nvSpPr>
        <p:spPr>
          <a:xfrm>
            <a:off x="1017315" y="1740991"/>
            <a:ext cx="408265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Определите часть речи</a:t>
            </a:r>
            <a:endParaRPr lang="en-US" sz="1000" dirty="0"/>
          </a:p>
        </p:txBody>
      </p:sp>
      <p:sp>
        <p:nvSpPr>
          <p:cNvPr id="9" name="Text 5"/>
          <p:cNvSpPr/>
          <p:nvPr/>
        </p:nvSpPr>
        <p:spPr>
          <a:xfrm>
            <a:off x="1017315" y="1957462"/>
            <a:ext cx="408265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Прилагательное, причастие, существительное или наречие — у каждого свои правила написания Н и НН.</a:t>
            </a:r>
            <a:endParaRPr lang="en-US" sz="8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473449"/>
            <a:ext cx="4722763" cy="76311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38845" y="2756892"/>
            <a:ext cx="156939" cy="1962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2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1017315" y="2592363"/>
            <a:ext cx="408265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Установите способ образования</a:t>
            </a:r>
            <a:endParaRPr lang="en-US" sz="1000" dirty="0"/>
          </a:p>
        </p:txBody>
      </p:sp>
      <p:sp>
        <p:nvSpPr>
          <p:cNvPr id="13" name="Text 8"/>
          <p:cNvSpPr/>
          <p:nvPr/>
        </p:nvSpPr>
        <p:spPr>
          <a:xfrm>
            <a:off x="1017315" y="2808833"/>
            <a:ext cx="408265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Выясните, от какого слова образована данная форма: от существительного, глагола или другого прилагательного. Это определяет суффикс.</a:t>
            </a:r>
            <a:endParaRPr lang="en-US" sz="800" dirty="0"/>
          </a:p>
        </p:txBody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324820"/>
            <a:ext cx="4722763" cy="76311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638845" y="3608263"/>
            <a:ext cx="156939" cy="19623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3</a:t>
            </a:r>
            <a:endParaRPr lang="en-US" sz="1200" dirty="0"/>
          </a:p>
        </p:txBody>
      </p:sp>
      <p:sp>
        <p:nvSpPr>
          <p:cNvPr id="16" name="Text 10"/>
          <p:cNvSpPr/>
          <p:nvPr/>
        </p:nvSpPr>
        <p:spPr>
          <a:xfrm>
            <a:off x="1017315" y="3443734"/>
            <a:ext cx="4082653" cy="163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0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Проверьте контекст</a:t>
            </a:r>
            <a:endParaRPr lang="en-US" sz="1000" dirty="0"/>
          </a:p>
        </p:txBody>
      </p:sp>
      <p:sp>
        <p:nvSpPr>
          <p:cNvPr id="17" name="Text 11"/>
          <p:cNvSpPr/>
          <p:nvPr/>
        </p:nvSpPr>
        <p:spPr>
          <a:xfrm>
            <a:off x="1017315" y="3660204"/>
            <a:ext cx="4082653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Наличие приставки, вида глагола и зависимых слов часто решает вопрос — особенно для причастий и отглагольных прилагательных.</a:t>
            </a:r>
            <a:endParaRPr lang="en-US" sz="800" dirty="0"/>
          </a:p>
        </p:txBody>
      </p:sp>
      <p:sp>
        <p:nvSpPr>
          <p:cNvPr id="18" name="Shape 12"/>
          <p:cNvSpPr/>
          <p:nvPr/>
        </p:nvSpPr>
        <p:spPr>
          <a:xfrm>
            <a:off x="496119" y="4187279"/>
            <a:ext cx="4722763" cy="528786"/>
          </a:xfrm>
          <a:prstGeom prst="roundRect">
            <a:avLst>
              <a:gd name="adj" fmla="val 8313"/>
            </a:avLst>
          </a:prstGeom>
          <a:solidFill>
            <a:srgbClr val="E8E6E3"/>
          </a:solidFill>
          <a:ln/>
        </p:spPr>
      </p:sp>
      <p:pic>
        <p:nvPicPr>
          <p:cNvPr id="19" name="Image 4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0745" y="4331196"/>
            <a:ext cx="130820" cy="104626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36191" y="4301654"/>
            <a:ext cx="4278064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Алгоритм: часть речи → способ образования → контекст. Только так — и никаких ошибок!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52264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Прилагательные: Отыменные формы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8783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Отыменные прилагательные — те, что образованы от существительных. Их правописание зависит от суффикса и от основы производящего слова.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2024286"/>
            <a:ext cx="4103191" cy="2266950"/>
          </a:xfrm>
          <a:prstGeom prst="roundRect">
            <a:avLst>
              <a:gd name="adj" fmla="val 3940"/>
            </a:avLst>
          </a:prstGeom>
          <a:solidFill>
            <a:srgbClr val="9C9283"/>
          </a:solidFill>
          <a:ln/>
        </p:spPr>
      </p:sp>
      <p:sp>
        <p:nvSpPr>
          <p:cNvPr id="5" name="Text 3"/>
          <p:cNvSpPr/>
          <p:nvPr/>
        </p:nvSpPr>
        <p:spPr>
          <a:xfrm>
            <a:off x="530796" y="2148260"/>
            <a:ext cx="385524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Пишем НН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466082"/>
            <a:ext cx="3855244" cy="12775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-енн-, -онн-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соломенный, дискуссионный, традиционный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Стык морфем (основа на -н + суффикс -н-): осенний, истинный, сонный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Слова на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-менный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от основ на -мя: временный, пламенный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148260"/>
            <a:ext cx="392459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Пишем Н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466082"/>
            <a:ext cx="3924598" cy="6387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-ан-, -ян-, -ин-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кожаный, серебряный, лебединый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Производные от кратких основ: юный, зелёный, свиной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728046" y="3275335"/>
            <a:ext cx="3924598" cy="14288"/>
          </a:xfrm>
          <a:prstGeom prst="roundRect">
            <a:avLst>
              <a:gd name="adj" fmla="val 59998"/>
            </a:avLst>
          </a:prstGeom>
          <a:solidFill>
            <a:srgbClr val="4C4C4C">
              <a:alpha val="50000"/>
            </a:srgbClr>
          </a:solidFill>
          <a:ln/>
        </p:spPr>
      </p:sp>
      <p:sp>
        <p:nvSpPr>
          <p:cNvPr id="10" name="Text 8"/>
          <p:cNvSpPr/>
          <p:nvPr/>
        </p:nvSpPr>
        <p:spPr>
          <a:xfrm>
            <a:off x="4728046" y="3460105"/>
            <a:ext cx="3924598" cy="1986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</a:t>
            </a:r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 Исключения (НН)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728046" y="3782690"/>
            <a:ext cx="392459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Стеклянный, оловянный, деревянный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единственные слова на -ян- с двойной Н. Выучить как группу!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6020" y="367085"/>
            <a:ext cx="3306887" cy="440925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49523"/>
            <a:ext cx="4722763" cy="7630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Причастия и отглагольные прилагательные</a:t>
            </a:r>
            <a:endParaRPr lang="en-US" sz="2400" dirty="0"/>
          </a:p>
        </p:txBody>
      </p:sp>
      <p:sp>
        <p:nvSpPr>
          <p:cNvPr id="5" name="Text 2"/>
          <p:cNvSpPr/>
          <p:nvPr/>
        </p:nvSpPr>
        <p:spPr>
          <a:xfrm>
            <a:off x="496119" y="1292796"/>
            <a:ext cx="4722763" cy="5815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Это один из самых сложных разделов темы. Главное — научиться отличать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причастие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от </a:t>
            </a:r>
            <a:pPr algn="l" indent="0" marL="0">
              <a:lnSpc>
                <a:spcPct val="132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отглагольного прилагательного</a:t>
            </a:r>
            <a:pPr algn="l" indent="0" marL="0">
              <a:lnSpc>
                <a:spcPct val="132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так как их правописание кардинально различается.</a:t>
            </a:r>
            <a:endParaRPr lang="en-US" sz="950" dirty="0"/>
          </a:p>
        </p:txBody>
      </p:sp>
      <p:sp>
        <p:nvSpPr>
          <p:cNvPr id="6" name="Shape 3"/>
          <p:cNvSpPr/>
          <p:nvPr/>
        </p:nvSpPr>
        <p:spPr>
          <a:xfrm>
            <a:off x="496119" y="2009552"/>
            <a:ext cx="4722763" cy="2784351"/>
          </a:xfrm>
          <a:prstGeom prst="roundRect">
            <a:avLst>
              <a:gd name="adj" fmla="val 1842"/>
            </a:avLst>
          </a:prstGeom>
          <a:solidFill>
            <a:srgbClr val="F2EDE5"/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01600" dist="15240" dir="2700000">
              <a:srgbClr val="ccc4b8">
                <a:alpha val="100000"/>
              </a:srgbClr>
            </a:outerShdw>
          </a:effectLst>
        </p:spPr>
      </p:sp>
      <p:sp>
        <p:nvSpPr>
          <p:cNvPr id="7" name="Shape 4"/>
          <p:cNvSpPr/>
          <p:nvPr/>
        </p:nvSpPr>
        <p:spPr>
          <a:xfrm>
            <a:off x="500881" y="2014314"/>
            <a:ext cx="4713238" cy="1408435"/>
          </a:xfrm>
          <a:prstGeom prst="rect">
            <a:avLst/>
          </a:prstGeom>
          <a:solidFill>
            <a:srgbClr val="F2EDE5"/>
          </a:solidFill>
          <a:ln/>
        </p:spPr>
      </p:sp>
      <p:sp>
        <p:nvSpPr>
          <p:cNvPr id="8" name="Text 5"/>
          <p:cNvSpPr/>
          <p:nvPr/>
        </p:nvSpPr>
        <p:spPr>
          <a:xfrm>
            <a:off x="622920" y="2136353"/>
            <a:ext cx="446916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НН — в причастиях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622920" y="2399184"/>
            <a:ext cx="4469160" cy="9015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Есть приставка (кроме не-):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сломанный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решённый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Есть зависимые слова: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варёный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варённый в бульоне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Суффиксы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-ованн-, -ёванн-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: маринованный, балованный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Глагол совершенного вида: купленный, брошенный</a:t>
            </a:r>
            <a:endParaRPr lang="en-US" sz="950" dirty="0"/>
          </a:p>
        </p:txBody>
      </p:sp>
      <p:sp>
        <p:nvSpPr>
          <p:cNvPr id="10" name="Shape 7"/>
          <p:cNvSpPr/>
          <p:nvPr/>
        </p:nvSpPr>
        <p:spPr>
          <a:xfrm>
            <a:off x="500881" y="3422749"/>
            <a:ext cx="4713238" cy="1366391"/>
          </a:xfrm>
          <a:prstGeom prst="rect">
            <a:avLst/>
          </a:prstGeom>
          <a:solidFill>
            <a:srgbClr val="F2EDE5"/>
          </a:solidFill>
          <a:ln/>
        </p:spPr>
      </p:sp>
      <p:sp>
        <p:nvSpPr>
          <p:cNvPr id="11" name="Shape 8"/>
          <p:cNvSpPr/>
          <p:nvPr/>
        </p:nvSpPr>
        <p:spPr>
          <a:xfrm>
            <a:off x="500881" y="3422749"/>
            <a:ext cx="4713238" cy="14288"/>
          </a:xfrm>
          <a:prstGeom prst="roundRect">
            <a:avLst>
              <a:gd name="adj" fmla="val 358941"/>
            </a:avLst>
          </a:prstGeom>
          <a:solidFill>
            <a:srgbClr val="CCC4B8"/>
          </a:solidFill>
          <a:ln/>
        </p:spPr>
      </p:sp>
      <p:sp>
        <p:nvSpPr>
          <p:cNvPr id="12" name="Text 9"/>
          <p:cNvSpPr/>
          <p:nvPr/>
        </p:nvSpPr>
        <p:spPr>
          <a:xfrm>
            <a:off x="622920" y="3544788"/>
            <a:ext cx="4469160" cy="19072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 — в прилагательных и кратких формах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622920" y="3807619"/>
            <a:ext cx="4469160" cy="85948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Краткие причастия: задача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решена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письмо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написано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Отглагольные прилагательные без приставок и зависимых слов: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гружёный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вязаный, жареный</a:t>
            </a:r>
            <a:endParaRPr lang="en-US" sz="950" dirty="0"/>
          </a:p>
          <a:p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Исключения: 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кованый, жёваный</a:t>
            </a:r>
            <a:pPr algn="l" marL="193040" indent="-193040">
              <a:lnSpc>
                <a:spcPct val="132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несмотря на -ова-/-ёва-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4385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Наречия и существительные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7942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Существительные и наречия не имеют собственных правил написания Н/НН — они </a:t>
            </a:r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наследуют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количество Н от слова, от которого образованы. Это делает данный раздел относительно простым, если знать производящую основу.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2015877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480965"/>
            <a:ext cx="261386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Наречия на -о / -е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2749228"/>
            <a:ext cx="2613868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Пишутся с тем же количеством Н, что и прилагательное/причастие-основа: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496119" y="3220566"/>
            <a:ext cx="2613868" cy="880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торжественно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торжественный (НН)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путано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путаный (Н)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взволнованно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взволнованный (НН)</a:t>
            </a:r>
            <a:endParaRPr lang="en-US" sz="950" dirty="0"/>
          </a:p>
        </p:txBody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991" y="2015877"/>
            <a:ext cx="310083" cy="310083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264991" y="2480965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Существительные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3264991" y="2749228"/>
            <a:ext cx="261394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Наследуют Н/НН от производящего прилагательного или причастия:</a:t>
            </a:r>
            <a:endParaRPr lang="en-US" sz="950" dirty="0"/>
          </a:p>
        </p:txBody>
      </p:sp>
      <p:sp>
        <p:nvSpPr>
          <p:cNvPr id="11" name="Text 7"/>
          <p:cNvSpPr/>
          <p:nvPr/>
        </p:nvSpPr>
        <p:spPr>
          <a:xfrm>
            <a:off x="3264991" y="3220566"/>
            <a:ext cx="2613943" cy="682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гостиница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гостиный (Н)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современник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современный (НН)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воспитанник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→ воспитанный (НН)</a:t>
            </a:r>
            <a:endParaRPr lang="en-US" sz="950" dirty="0"/>
          </a:p>
        </p:txBody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3939" y="2015877"/>
            <a:ext cx="310083" cy="310083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6033939" y="2480965"/>
            <a:ext cx="261394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Словарные исключения</a:t>
            </a:r>
            <a:endParaRPr lang="en-US" sz="1200" dirty="0"/>
          </a:p>
        </p:txBody>
      </p:sp>
      <p:sp>
        <p:nvSpPr>
          <p:cNvPr id="14" name="Text 9"/>
          <p:cNvSpPr/>
          <p:nvPr/>
        </p:nvSpPr>
        <p:spPr>
          <a:xfrm>
            <a:off x="6033939" y="2749228"/>
            <a:ext cx="261394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Ряд слов необходимо запомнить отдельно — их написание не выводится по общему правилу:</a:t>
            </a:r>
            <a:endParaRPr lang="en-US" sz="950" dirty="0"/>
          </a:p>
        </p:txBody>
      </p:sp>
      <p:sp>
        <p:nvSpPr>
          <p:cNvPr id="15" name="Text 10"/>
          <p:cNvSpPr/>
          <p:nvPr/>
        </p:nvSpPr>
        <p:spPr>
          <a:xfrm>
            <a:off x="6033939" y="3419029"/>
            <a:ext cx="2613943" cy="8806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труженик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(одна Н)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бессребреник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(одна Н)</a:t>
            </a:r>
            <a:endParaRPr lang="en-US" sz="950" dirty="0"/>
          </a:p>
          <a:p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приданое</a:t>
            </a:r>
            <a:pPr algn="l" marL="193040" indent="-193040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(одна Н в значении имущества невесты)</a:t>
            </a:r>
            <a:endParaRPr lang="en-US" sz="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04825"/>
            <a:ext cx="815176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4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Ловушки: Краткие формы и контекст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40396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Именно здесь допускается больше всего ошибок. Краткие формы ведут себя по-разному в зависимости от того, причастие это или прилагательное. А некоторые слова и вовсе требуют анализа смысла.</a:t>
            </a:r>
            <a:endParaRPr lang="en-US" sz="95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119" y="1676846"/>
            <a:ext cx="2634555" cy="212787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91530" y="1815108"/>
            <a:ext cx="2300883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Краткие причастия — всегда Н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91530" y="2277219"/>
            <a:ext cx="2300883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Краткое причастие всегда пишется с одной Н, независимо от полной формы: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дети воспитаны учителем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книга прочитана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,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работа выполнена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. Признак краткого причастия — наличие творительного падежа деятеля.</a:t>
            </a:r>
            <a:endParaRPr lang="en-US" sz="9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54648" y="1676846"/>
            <a:ext cx="2634630" cy="212787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50059" y="1815108"/>
            <a:ext cx="2300957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Краткие прилагательные — как полная форма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50059" y="2277219"/>
            <a:ext cx="2300957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Краткое прилагательное сохраняет Н/НН полной формы: </a:t>
            </a:r>
            <a:pPr algn="l" indent="0" marL="0">
              <a:lnSpc>
                <a:spcPct val="133000"/>
              </a:lnSpc>
              <a:buNone/>
            </a:pPr>
            <a:r>
              <a:rPr lang="en-US" sz="950" i="1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девушка воспитанна и умна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(воспитанная → воспитанна). Здесь нет деятеля в творительном падеже — это признак прилагательного.</a:t>
            </a:r>
            <a:endParaRPr lang="en-US" sz="95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13252" y="1676846"/>
            <a:ext cx="2634555" cy="212787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208663" y="1815108"/>
            <a:ext cx="230088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Различение по смыслу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208663" y="2083371"/>
            <a:ext cx="2300883" cy="11907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Некоторые пары различаются только значением: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масленый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(пропитанный маслом, смазанный) — масленый блин</a:t>
            </a:r>
            <a:endParaRPr lang="en-US" sz="950" dirty="0"/>
          </a:p>
          <a:p>
            <a:pPr algn="l" indent="0" marL="0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C4C4C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масляный</a:t>
            </a:r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(сделанный из масла, на основе масла) — масляная краска</a:t>
            </a:r>
            <a:endParaRPr lang="en-US" sz="950" dirty="0"/>
          </a:p>
        </p:txBody>
      </p:sp>
      <p:sp>
        <p:nvSpPr>
          <p:cNvPr id="13" name="Shape 8"/>
          <p:cNvSpPr/>
          <p:nvPr/>
        </p:nvSpPr>
        <p:spPr>
          <a:xfrm>
            <a:off x="496119" y="3944243"/>
            <a:ext cx="8151763" cy="694432"/>
          </a:xfrm>
          <a:prstGeom prst="roundRect">
            <a:avLst>
              <a:gd name="adj" fmla="val 7502"/>
            </a:avLst>
          </a:prstGeom>
          <a:solidFill>
            <a:srgbClr val="E8E6E3"/>
          </a:solidFill>
          <a:ln/>
        </p:spPr>
      </p:sp>
      <p:pic>
        <p:nvPicPr>
          <p:cNvPr id="14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4124027"/>
            <a:ext cx="155004" cy="123974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899071" y="4099173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Ключевой вопрос для кратких форм: есть ли деятель в творительном падеже? Если да — причастие (Н). Если нет — прилагательное (как в полной форме).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715000" y="0"/>
            <a:ext cx="3429000" cy="5143500"/>
          </a:xfrm>
          <a:prstGeom prst="rect">
            <a:avLst/>
          </a:prstGeom>
          <a:solidFill>
            <a:srgbClr val="F2EDE5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73117" y="363215"/>
            <a:ext cx="3312691" cy="44169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96119" y="345132"/>
            <a:ext cx="4722763" cy="7267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225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Группа исключений: Запомнить навсегда</a:t>
            </a:r>
            <a:endParaRPr lang="en-US" sz="2250" dirty="0"/>
          </a:p>
        </p:txBody>
      </p:sp>
      <p:sp>
        <p:nvSpPr>
          <p:cNvPr id="5" name="Text 2"/>
          <p:cNvSpPr/>
          <p:nvPr/>
        </p:nvSpPr>
        <p:spPr>
          <a:xfrm>
            <a:off x="496119" y="1235348"/>
            <a:ext cx="4722763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Некоторые слова невозможно вывести по правилу — их написание закреплено традицией и требует механического запоминания. Разбейте их на смысловые группы для лучшего усвоения.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496119" y="1898675"/>
            <a:ext cx="2306836" cy="1760934"/>
          </a:xfrm>
          <a:prstGeom prst="roundRect">
            <a:avLst>
              <a:gd name="adj" fmla="val 2774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01600" dist="15240" dir="2700000">
              <a:srgbClr val="ccc4b8">
                <a:alpha val="100000"/>
              </a:srgbClr>
            </a:outerShdw>
          </a:effectLst>
        </p:spPr>
      </p:sp>
      <p:sp>
        <p:nvSpPr>
          <p:cNvPr id="7" name="Text 4"/>
          <p:cNvSpPr/>
          <p:nvPr/>
        </p:nvSpPr>
        <p:spPr>
          <a:xfrm>
            <a:off x="617116" y="2019672"/>
            <a:ext cx="2064841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Группа 1: с не-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617116" y="2266727"/>
            <a:ext cx="2064841" cy="12718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невиданный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неслыханный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нежданный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негаданный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нечаянный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желанный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2911971" y="1898675"/>
            <a:ext cx="2306910" cy="1760934"/>
          </a:xfrm>
          <a:prstGeom prst="roundRect">
            <a:avLst>
              <a:gd name="adj" fmla="val 2774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01600" dist="15240" dir="2700000">
              <a:srgbClr val="ccc4b8">
                <a:alpha val="100000"/>
              </a:srgbClr>
            </a:outerShdw>
          </a:effectLst>
        </p:spPr>
      </p:sp>
      <p:sp>
        <p:nvSpPr>
          <p:cNvPr id="10" name="Text 7"/>
          <p:cNvSpPr/>
          <p:nvPr/>
        </p:nvSpPr>
        <p:spPr>
          <a:xfrm>
            <a:off x="3032968" y="2019672"/>
            <a:ext cx="2064916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Группа 2: разные</a:t>
            </a:r>
            <a:endParaRPr lang="en-US" sz="1100" dirty="0"/>
          </a:p>
        </p:txBody>
      </p:sp>
      <p:sp>
        <p:nvSpPr>
          <p:cNvPr id="11" name="Text 8"/>
          <p:cNvSpPr/>
          <p:nvPr/>
        </p:nvSpPr>
        <p:spPr>
          <a:xfrm>
            <a:off x="3032968" y="2266727"/>
            <a:ext cx="2064916" cy="10535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священный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чеканный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медленный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деланный</a:t>
            </a:r>
            <a:endParaRPr lang="en-US" sz="900" dirty="0"/>
          </a:p>
          <a:p>
            <a:pPr algn="l" marL="182880" indent="-182880">
              <a:lnSpc>
                <a:spcPct val="129000"/>
              </a:lnSpc>
              <a:buSzPct val="100000"/>
              <a:buChar char="•"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жеманный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496119" y="3768626"/>
            <a:ext cx="4722763" cy="1029742"/>
          </a:xfrm>
          <a:prstGeom prst="roundRect">
            <a:avLst>
              <a:gd name="adj" fmla="val 4743"/>
            </a:avLst>
          </a:prstGeom>
          <a:solidFill>
            <a:srgbClr val="E6DED2">
              <a:alpha val="50000"/>
            </a:srgbClr>
          </a:solidFill>
          <a:ln w="4763">
            <a:solidFill>
              <a:srgbClr val="CCC4B8"/>
            </a:solidFill>
            <a:prstDash val="solid"/>
          </a:ln>
          <a:effectLst>
            <a:outerShdw sx="100000" sy="100000" kx="0" ky="0" algn="bl" rotWithShape="0" blurRad="101600" dist="15240" dir="2700000">
              <a:srgbClr val="ccc4b8">
                <a:alpha val="100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617116" y="3889623"/>
            <a:ext cx="4480768" cy="1816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1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Совет по запоминанию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17116" y="4136678"/>
            <a:ext cx="4480768" cy="54069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9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Группируйте слова по звучанию или смыслу. Составьте мнемонические фразы или карточки. Регулярное повторение — единственный надёжный способ закрепить эти слова в памяти навсегда.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58899"/>
            <a:ext cx="8151763" cy="2300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Итоговый практикум: Закрепление навыка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496119" y="676424"/>
            <a:ext cx="8608963" cy="93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Знание правил — только половина успеха. Настоящее мастерство приходит через практику и систематизацию. Применяйте алгоритм в каждом спорном случае.</a:t>
            </a:r>
            <a:endParaRPr lang="en-US" sz="550" dirty="0"/>
          </a:p>
        </p:txBody>
      </p:sp>
      <p:sp>
        <p:nvSpPr>
          <p:cNvPr id="4" name="Shape 2"/>
          <p:cNvSpPr/>
          <p:nvPr/>
        </p:nvSpPr>
        <p:spPr>
          <a:xfrm>
            <a:off x="443061" y="819522"/>
            <a:ext cx="4092178" cy="1014636"/>
          </a:xfrm>
          <a:prstGeom prst="roundRect">
            <a:avLst>
              <a:gd name="adj" fmla="val 5226"/>
            </a:avLst>
          </a:prstGeom>
          <a:solidFill>
            <a:srgbClr val="9C9283"/>
          </a:solidFill>
          <a:ln/>
        </p:spPr>
      </p:sp>
      <p:sp>
        <p:nvSpPr>
          <p:cNvPr id="5" name="Text 3"/>
          <p:cNvSpPr/>
          <p:nvPr/>
        </p:nvSpPr>
        <p:spPr>
          <a:xfrm>
            <a:off x="516657" y="863203"/>
            <a:ext cx="3944987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000000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Разбор трудных случаев</a:t>
            </a:r>
            <a:endParaRPr lang="en-US" sz="700" dirty="0"/>
          </a:p>
        </p:txBody>
      </p:sp>
      <p:sp>
        <p:nvSpPr>
          <p:cNvPr id="6" name="Text 4"/>
          <p:cNvSpPr/>
          <p:nvPr/>
        </p:nvSpPr>
        <p:spPr>
          <a:xfrm>
            <a:off x="516657" y="1021928"/>
            <a:ext cx="4402187" cy="9391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Используйте алгоритм на примерах-ловушках:</a:t>
            </a:r>
            <a:endParaRPr lang="en-US" sz="550" dirty="0"/>
          </a:p>
        </p:txBody>
      </p:sp>
      <p:sp>
        <p:nvSpPr>
          <p:cNvPr id="7" name="Text 5"/>
          <p:cNvSpPr/>
          <p:nvPr/>
        </p:nvSpPr>
        <p:spPr>
          <a:xfrm>
            <a:off x="516657" y="1155129"/>
            <a:ext cx="3944987" cy="4214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Раненый зверь</a:t>
            </a:r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отглагольное прилагательное (Н)</a:t>
            </a:r>
            <a:endParaRPr lang="en-US" sz="550" dirty="0"/>
          </a:p>
          <a:p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Раненный в ногу</a:t>
            </a:r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— причастие с зависимым словом (НН)</a:t>
            </a:r>
            <a:endParaRPr lang="en-US" sz="550" dirty="0"/>
          </a:p>
          <a:p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Названый брат</a:t>
            </a:r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(НН) — устойчивое выражение</a:t>
            </a:r>
            <a:endParaRPr lang="en-US" sz="550" dirty="0"/>
          </a:p>
          <a:p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b="1" dirty="0">
                <a:solidFill>
                  <a:srgbClr val="000000"/>
                </a:solidFill>
                <a:latin typeface="Noto Serif Bold" pitchFamily="34" charset="0"/>
                <a:ea typeface="Noto Serif Bold" pitchFamily="34" charset="-122"/>
                <a:cs typeface="Noto Serif Bold" pitchFamily="34" charset="-120"/>
              </a:rPr>
              <a:t>Посажёный отец</a:t>
            </a:r>
            <a:pPr algn="l" marL="111760" indent="-111760">
              <a:lnSpc>
                <a:spcPct val="106000"/>
              </a:lnSpc>
              <a:buSzPct val="100000"/>
              <a:buChar char="•"/>
            </a:pPr>
            <a:r>
              <a:rPr lang="en-US" sz="550" dirty="0">
                <a:solidFill>
                  <a:srgbClr val="000000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 (НН) — ритуальная роль</a:t>
            </a:r>
            <a:endParaRPr lang="en-US" sz="550" dirty="0"/>
          </a:p>
        </p:txBody>
      </p:sp>
      <p:sp>
        <p:nvSpPr>
          <p:cNvPr id="8" name="Text 6"/>
          <p:cNvSpPr/>
          <p:nvPr/>
        </p:nvSpPr>
        <p:spPr>
          <a:xfrm>
            <a:off x="4666580" y="863203"/>
            <a:ext cx="3986064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Самопроверка и система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4666580" y="1021928"/>
            <a:ext cx="3986064" cy="2817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Систематизируйте знания через сравнительные таблицы: разместите рядом полное и краткое причастие, прилагательное и наречие от одного корня. Это наглядно покажет логику Н/НН во всей системе.</a:t>
            </a:r>
            <a:endParaRPr lang="en-US" sz="550" dirty="0"/>
          </a:p>
        </p:txBody>
      </p:sp>
      <p:sp>
        <p:nvSpPr>
          <p:cNvPr id="10" name="Shape 8"/>
          <p:cNvSpPr/>
          <p:nvPr/>
        </p:nvSpPr>
        <p:spPr>
          <a:xfrm>
            <a:off x="4666580" y="1371228"/>
            <a:ext cx="3986064" cy="9525"/>
          </a:xfrm>
          <a:prstGeom prst="roundRect">
            <a:avLst>
              <a:gd name="adj" fmla="val 60000"/>
            </a:avLst>
          </a:prstGeom>
          <a:solidFill>
            <a:srgbClr val="4C4C4C">
              <a:alpha val="50000"/>
            </a:srgbClr>
          </a:solidFill>
          <a:ln/>
        </p:spPr>
      </p:sp>
      <p:sp>
        <p:nvSpPr>
          <p:cNvPr id="11" name="Text 9"/>
          <p:cNvSpPr/>
          <p:nvPr/>
        </p:nvSpPr>
        <p:spPr>
          <a:xfrm>
            <a:off x="4666580" y="1448321"/>
            <a:ext cx="3986064" cy="1150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en-US" sz="700" dirty="0">
                <a:solidFill>
                  <a:srgbClr val="3A3A3A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Итог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4666580" y="1607046"/>
            <a:ext cx="3986064" cy="1878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550" dirty="0">
                <a:solidFill>
                  <a:srgbClr val="4C4C4C"/>
                </a:solidFill>
                <a:latin typeface="Noto Serif" pitchFamily="34" charset="0"/>
                <a:ea typeface="Noto Serif" pitchFamily="34" charset="-122"/>
                <a:cs typeface="Noto Serif" pitchFamily="34" charset="-120"/>
              </a:rPr>
              <a:t>Знание этих правил превращает орфографический хаос в чёткую, управляемую систему. Три вопроса — часть речи, способ образования, контекст — дают ответ в любой ситуации.</a:t>
            </a:r>
            <a:endParaRPr lang="en-US" sz="550" dirty="0"/>
          </a:p>
        </p:txBody>
      </p:sp>
      <p:pic>
        <p:nvPicPr>
          <p:cNvPr id="1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02407" y="1883346"/>
            <a:ext cx="6339185" cy="2901255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6256361" y="3981011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Написать Н/НН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4756456" y="3981011"/>
            <a:ext cx="1190143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Проверить контекст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3264702" y="3981011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Найти способ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1740341" y="3981011"/>
            <a:ext cx="1190142" cy="458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1400" dirty="0">
                <a:solidFill>
                  <a:srgbClr val="4C4C4C"/>
                </a:solidFill>
                <a:latin typeface="Noto Serif Medium" pitchFamily="34" charset="0"/>
                <a:ea typeface="Noto Serif Medium" pitchFamily="34" charset="-122"/>
                <a:cs typeface="Noto Serif Medium" pitchFamily="34" charset="-120"/>
              </a:rPr>
              <a:t>Определить часть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2026-07-26T19:53:01Z</dcterms:created>
  <dcterms:modified xsi:type="dcterms:W3CDTF">2026-07-26T19:53:01Z</dcterms:modified>
</cp:coreProperties>
</file>