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DM Sans Thin"/>
      <p:regular r:id="rId201314"/>
    </p:embeddedFont>
    <p:embeddedFont>
      <p:font typeface="DM Sans ExtraLight"/>
      <p:regular r:id="rId201315"/>
    </p:embeddedFont>
    <p:embeddedFont>
      <p:font typeface="DM Sans Light"/>
      <p:regular r:id="rId201316"/>
    </p:embeddedFont>
    <p:embeddedFont>
      <p:font typeface="DM Sans"/>
      <p:regular r:id="rId201317"/>
    </p:embeddedFont>
    <p:embeddedFont>
      <p:font typeface="DM Sans Medium"/>
      <p:regular r:id="rId201318"/>
    </p:embeddedFont>
    <p:embeddedFont>
      <p:font typeface="DM Sans SemiBold"/>
      <p:regular r:id="rId201319"/>
    </p:embeddedFont>
    <p:embeddedFont>
      <p:font typeface="DM Sans Bold"/>
      <p:regular r:id="rId201320"/>
    </p:embeddedFont>
    <p:embeddedFont>
      <p:font typeface="DM Sans ExtraBold"/>
      <p:regular r:id="rId201321"/>
    </p:embeddedFont>
    <p:embeddedFont>
      <p:font typeface="DM Sans Black"/>
      <p:regular r:id="rId201322"/>
    </p:embeddedFont>
    <p:embeddedFont>
      <p:font typeface="Inter Medium"/>
      <p:regular r:id="rId201323"/>
    </p:embeddedFont>
    <p:embeddedFont>
      <p:font typeface="Inter Light"/>
      <p:regular r:id="rId201324"/>
    </p:embeddedFont>
    <p:embeddedFont>
      <p:font typeface="Inter Thin"/>
      <p:regular r:id="rId201325"/>
    </p:embeddedFont>
    <p:embeddedFont>
      <p:font typeface="Inter ExtraLight"/>
      <p:regular r:id="rId201326"/>
    </p:embeddedFont>
    <p:embeddedFont>
      <p:font typeface="Inter SemiBold"/>
      <p:regular r:id="rId201327"/>
    </p:embeddedFont>
    <p:embeddedFont>
      <p:font typeface="Inter Bold"/>
      <p:regular r:id="rId201328"/>
    </p:embeddedFont>
    <p:embeddedFont>
      <p:font typeface="Inter ExtraBold"/>
      <p:regular r:id="rId201329"/>
    </p:embeddedFont>
    <p:embeddedFont>
      <p:font typeface="Inter"/>
      <p:regular r:id="rId201330"/>
    </p:embeddedFont>
    <p:embeddedFont>
      <p:font typeface="Inter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E2D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8F5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525191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Тайны безударных гласных: как не попасть в ловушку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486323"/>
            <a:ext cx="4722763" cy="1131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Правописание безударных гласных в корне слова — один из ключевых навыков грамотного человека. Разберёмся вместе: просто, наглядно и навсегда.</a:t>
            </a:r>
            <a:endParaRPr lang="en-US" sz="12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Сайфудинова Динора Михайловна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62421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Почему это важно?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136005"/>
            <a:ext cx="4722763" cy="496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Кажется, что одна буква — мелочь. Но посмотри на эти два слова: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3925119" y="1771724"/>
            <a:ext cx="4722763" cy="1429345"/>
          </a:xfrm>
          <a:prstGeom prst="roundRect">
            <a:avLst>
              <a:gd name="adj" fmla="val 1302"/>
            </a:avLst>
          </a:prstGeom>
          <a:solidFill>
            <a:srgbClr val="EDEBE3"/>
          </a:solidFill>
          <a:ln/>
        </p:spPr>
      </p:sp>
      <p:sp>
        <p:nvSpPr>
          <p:cNvPr id="7" name="Shape 4"/>
          <p:cNvSpPr/>
          <p:nvPr/>
        </p:nvSpPr>
        <p:spPr>
          <a:xfrm>
            <a:off x="3925119" y="1771724"/>
            <a:ext cx="4722763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8" name="Text 5"/>
          <p:cNvSpPr/>
          <p:nvPr/>
        </p:nvSpPr>
        <p:spPr>
          <a:xfrm>
            <a:off x="4049092" y="1895698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Разрядить ружьё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049092" y="2163961"/>
            <a:ext cx="447481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Вынуть патроны, обезопасить оружие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925119" y="2486397"/>
            <a:ext cx="4722763" cy="714673"/>
          </a:xfrm>
          <a:prstGeom prst="rect">
            <a:avLst/>
          </a:prstGeom>
          <a:solidFill>
            <a:srgbClr val="EDEBE3"/>
          </a:solidFill>
          <a:ln/>
        </p:spPr>
      </p:sp>
      <p:sp>
        <p:nvSpPr>
          <p:cNvPr id="11" name="Shape 8"/>
          <p:cNvSpPr/>
          <p:nvPr/>
        </p:nvSpPr>
        <p:spPr>
          <a:xfrm>
            <a:off x="3925119" y="2486397"/>
            <a:ext cx="4722763" cy="14288"/>
          </a:xfrm>
          <a:prstGeom prst="roundRect">
            <a:avLst>
              <a:gd name="adj" fmla="val 130228"/>
            </a:avLst>
          </a:prstGeom>
          <a:solidFill>
            <a:srgbClr val="D3D1C9"/>
          </a:solidFill>
          <a:ln/>
        </p:spPr>
      </p:sp>
      <p:sp>
        <p:nvSpPr>
          <p:cNvPr id="12" name="Text 9"/>
          <p:cNvSpPr/>
          <p:nvPr/>
        </p:nvSpPr>
        <p:spPr>
          <a:xfrm>
            <a:off x="4049092" y="2610371"/>
            <a:ext cx="447481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Разредить морковь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49092" y="2878634"/>
            <a:ext cx="447481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Удалить лишние растения с грядки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3925119" y="3340596"/>
            <a:ext cx="4722763" cy="12404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Один звук — два разных смысла. Орфография — это не просто скучные правила из учебника. Это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инструмент точной передачи мысли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Грамотное письмо показывает собеседнику, что ты говоришь именно то, что имеешь в виду.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7173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Три пути решения загадки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907307"/>
            <a:ext cx="8151763" cy="496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Каждый раз, когда видишь безударную гласную в корне, у тебя есть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три стратегии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Выбирай ту, которая подходит к конкретному слову.</a:t>
            </a:r>
            <a:endParaRPr lang="en-US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543026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08114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Путь первый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276377"/>
            <a:ext cx="261386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Проверяемые гласные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подбираем однокоренное слово с ударением на нужный гласный.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543026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00811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Путь второй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276377"/>
            <a:ext cx="261394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Непроверяемые (словарные)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слова — их написание нужно просто запомнить.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543026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00811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Путь третий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276377"/>
            <a:ext cx="261394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Чередующиеся гласные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здесь действуют особые правила, не ударение.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740122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Стратегия 1: Метод ударения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313706"/>
            <a:ext cx="4722763" cy="7442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Самый надёжный приём: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сделай безударный гласный ударным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Подбери однокоренное слово или измени форму так, чтобы нужный звук оказался под ударением.</a:t>
            </a:r>
            <a:endParaRPr lang="en-US" sz="12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2197522"/>
            <a:ext cx="4722763" cy="9417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20530" y="2335783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Примеры проверки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4120530" y="2604046"/>
            <a:ext cx="43890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ворс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highlight>
                  <a:srgbClr val="28282F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ворс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(слышим «о» и «и» чётко)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highlight>
                  <a:srgbClr val="28282F"/>
                </a:highlight>
                <a:latin typeface="Inter Bold" pitchFamily="34" charset="0"/>
                <a:ea typeface="Inter Bold" pitchFamily="34" charset="-122"/>
                <a:cs typeface="Inter Bold" pitchFamily="34" charset="-120"/>
              </a:rPr>
              <a:t>е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сной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лес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пишем «е»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3263205"/>
            <a:ext cx="4722763" cy="114017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20530" y="3401467"/>
            <a:ext cx="43890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Важное исключение</a:t>
            </a:r>
            <a:endParaRPr lang="en-US" sz="1200" dirty="0"/>
          </a:p>
        </p:txBody>
      </p:sp>
      <p:sp>
        <p:nvSpPr>
          <p:cNvPr id="11" name="Text 6"/>
          <p:cNvSpPr/>
          <p:nvPr/>
        </p:nvSpPr>
        <p:spPr>
          <a:xfrm>
            <a:off x="4120530" y="3669729"/>
            <a:ext cx="438909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Нельзя проверять глаголами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-ивать / -ывать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!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опаздывать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содержит изменённый гласный — проверяй словом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по́здно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а не «опаздывать».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8887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Стратегия 2: Склад «Запоминай»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24446"/>
            <a:ext cx="8151763" cy="7442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Некоторые слова невозможно проверить — ни однокоренными словами, ни правилами. Их написание пришло к нам из других языков или закрепилось исторически. Такие слова называют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словарными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и их нужно знать в лицо.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96119" y="2408262"/>
            <a:ext cx="4013895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5" name="Text 3"/>
          <p:cNvSpPr/>
          <p:nvPr/>
        </p:nvSpPr>
        <p:spPr>
          <a:xfrm>
            <a:off x="620092" y="2532236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аристократ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633987" y="2408262"/>
            <a:ext cx="4013895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7" name="Text 5"/>
          <p:cNvSpPr/>
          <p:nvPr/>
        </p:nvSpPr>
        <p:spPr>
          <a:xfrm>
            <a:off x="4757961" y="2532236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панорама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96119" y="2974032"/>
            <a:ext cx="4013895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9" name="Text 7"/>
          <p:cNvSpPr/>
          <p:nvPr/>
        </p:nvSpPr>
        <p:spPr>
          <a:xfrm>
            <a:off x="620092" y="3098006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инвентарь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633987" y="2974032"/>
            <a:ext cx="4013895" cy="441796"/>
          </a:xfrm>
          <a:prstGeom prst="roundRect">
            <a:avLst>
              <a:gd name="adj" fmla="val 4212"/>
            </a:avLst>
          </a:prstGeom>
          <a:solidFill>
            <a:srgbClr val="EDEBE3"/>
          </a:solidFill>
          <a:ln/>
        </p:spPr>
      </p:sp>
      <p:sp>
        <p:nvSpPr>
          <p:cNvPr id="11" name="Text 9"/>
          <p:cNvSpPr/>
          <p:nvPr/>
        </p:nvSpPr>
        <p:spPr>
          <a:xfrm>
            <a:off x="4757961" y="3098006"/>
            <a:ext cx="376594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винегрет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96119" y="3555355"/>
            <a:ext cx="8151763" cy="699195"/>
          </a:xfrm>
          <a:prstGeom prst="roundRect">
            <a:avLst>
              <a:gd name="adj" fmla="val 2661"/>
            </a:avLst>
          </a:prstGeom>
          <a:solidFill>
            <a:srgbClr val="B6D6FC"/>
          </a:solidFill>
          <a:ln/>
        </p:spPr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735139"/>
            <a:ext cx="155004" cy="123974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899071" y="3710285"/>
            <a:ext cx="7624837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💡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Совет: заведи личный словарик трудных слов и регулярно обращайся к орфографическому словарю — это лучший тренажёр памяти.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2915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Стратегия 3: Магия чередования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64729"/>
            <a:ext cx="8151763" cy="4961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Чередующиеся гласные в корне — особая категория. Здесь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ударение не помогает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написание зависит от других условий.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406822" y="2400449"/>
            <a:ext cx="4103191" cy="1613892"/>
          </a:xfrm>
          <a:prstGeom prst="roundRect">
            <a:avLst>
              <a:gd name="adj" fmla="val 1153"/>
            </a:avLst>
          </a:prstGeom>
          <a:solidFill>
            <a:srgbClr val="28282F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524423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Зависит от суффикса -а-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842245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Если после корня стоит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-а-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пиши «а» в корне: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3152329"/>
            <a:ext cx="3855244" cy="440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н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уться → кас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ться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изло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ж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ить → изла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г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ать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28046" y="252442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Зависит от букв в корне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28046" y="2842245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Посмотри на буквы, следующие за корнем: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728046" y="3152329"/>
            <a:ext cx="3924598" cy="440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рас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ти → «а» перед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рос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«о» перед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728046" y="3704258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Запомни пары: раст/рос, лаг/лож, кас/кос!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9251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Практический детектив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28080"/>
            <a:ext cx="8608963" cy="2480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Проверим себя! Разберём три слова по шагам — как настоящие детективы орфографии.</a:t>
            </a:r>
            <a:endParaRPr lang="en-US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815703"/>
            <a:ext cx="2634555" cy="169649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38982" y="1908721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34380" y="2311822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замирать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4380" y="2580084"/>
            <a:ext cx="235803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Корень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мир/мер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чередование. Есть суффикс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-а-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пишем «и». Проверить ударением нельзя: «замереть» не помогает.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815703"/>
            <a:ext cx="2634630" cy="16964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97512" y="1908721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3392909" y="2311822"/>
            <a:ext cx="2358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выскочка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392909" y="2580084"/>
            <a:ext cx="235810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Корень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скоч/скак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чередование. Нет суффикса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-а-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→ пишем «о». «Скачет» — другая форма того же чередования.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815703"/>
            <a:ext cx="2634555" cy="169649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56115" y="1908721"/>
            <a:ext cx="148828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6151513" y="2311822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озарение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151513" y="2580084"/>
            <a:ext cx="235803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Корень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зар/зор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чередование. Без ударения пишем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161613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«а»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«Зорька» — под ударением «о», но без него — только «а».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496119" y="3651721"/>
            <a:ext cx="8151763" cy="699195"/>
          </a:xfrm>
          <a:prstGeom prst="roundRect">
            <a:avLst>
              <a:gd name="adj" fmla="val 2661"/>
            </a:avLst>
          </a:prstGeom>
          <a:solidFill>
            <a:srgbClr val="E3E3E8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3831506"/>
            <a:ext cx="155004" cy="12397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99071" y="3806651"/>
            <a:ext cx="7624837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🔎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Тренировка: определи вид орфограммы в словах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умиротворение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прикосновение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Подсказка: оба слова содержат чередующиеся корни!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DEBE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6346" y="354211"/>
            <a:ext cx="3326309" cy="44350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61652"/>
            <a:ext cx="4722763" cy="3209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Финал: Стань мастером слова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496119" y="810146"/>
            <a:ext cx="4722763" cy="3756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Теперь у тебя есть чёткий алгоритм. Используй его каждый раз, когда сомневаешься в написании: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384" y="1281485"/>
            <a:ext cx="3666232" cy="21759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576144" y="2864924"/>
            <a:ext cx="911350" cy="351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Непроверяемая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2427592" y="2864924"/>
            <a:ext cx="911350" cy="351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Чередующаяся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1260314" y="2864924"/>
            <a:ext cx="911351" cy="3511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Проверяемая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496119" y="3553123"/>
            <a:ext cx="4722763" cy="571798"/>
          </a:xfrm>
          <a:prstGeom prst="roundRect">
            <a:avLst>
              <a:gd name="adj" fmla="val 2695"/>
            </a:avLst>
          </a:prstGeom>
          <a:solidFill>
            <a:srgbClr val="EDEBE3"/>
          </a:solidFill>
          <a:ln/>
        </p:spPr>
      </p:sp>
      <p:sp>
        <p:nvSpPr>
          <p:cNvPr id="11" name="Text 7"/>
          <p:cNvSpPr/>
          <p:nvPr/>
        </p:nvSpPr>
        <p:spPr>
          <a:xfrm>
            <a:off x="598810" y="3655814"/>
            <a:ext cx="4517380" cy="16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💪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Ошибки — это норма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598810" y="3872061"/>
            <a:ext cx="4517380" cy="150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Каждая ошибка — шаг к грамотности. Главное — анализировать и исправлять.</a:t>
            </a:r>
            <a:endParaRPr lang="en-US" sz="800" dirty="0"/>
          </a:p>
        </p:txBody>
      </p:sp>
      <p:sp>
        <p:nvSpPr>
          <p:cNvPr id="13" name="Shape 9"/>
          <p:cNvSpPr/>
          <p:nvPr/>
        </p:nvSpPr>
        <p:spPr>
          <a:xfrm>
            <a:off x="496119" y="4209976"/>
            <a:ext cx="4722763" cy="571798"/>
          </a:xfrm>
          <a:prstGeom prst="roundRect">
            <a:avLst>
              <a:gd name="adj" fmla="val 2695"/>
            </a:avLst>
          </a:prstGeom>
          <a:solidFill>
            <a:srgbClr val="EDEBE3"/>
          </a:solidFill>
          <a:ln/>
        </p:spPr>
      </p:sp>
      <p:sp>
        <p:nvSpPr>
          <p:cNvPr id="14" name="Text 10"/>
          <p:cNvSpPr/>
          <p:nvPr/>
        </p:nvSpPr>
        <p:spPr>
          <a:xfrm>
            <a:off x="598810" y="4312667"/>
            <a:ext cx="4517380" cy="165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🏆</a:t>
            </a:r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161613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Грамотность — сила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598810" y="4528914"/>
            <a:ext cx="4517380" cy="150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1616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Уверенное владение языком делает тебя убедительнее в любом споре и тексте.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2026-07-26T19:22:10Z</dcterms:created>
  <dcterms:modified xsi:type="dcterms:W3CDTF">2026-07-26T19:22:10Z</dcterms:modified>
</cp:coreProperties>
</file>