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DM Sans Thin"/>
      <p:regular r:id="rId201314"/>
    </p:embeddedFont>
    <p:embeddedFont>
      <p:font typeface="DM Sans ExtraLight"/>
      <p:regular r:id="rId201315"/>
    </p:embeddedFont>
    <p:embeddedFont>
      <p:font typeface="DM Sans Light"/>
      <p:regular r:id="rId201316"/>
    </p:embeddedFont>
    <p:embeddedFont>
      <p:font typeface="DM Sans"/>
      <p:regular r:id="rId201317"/>
    </p:embeddedFont>
    <p:embeddedFont>
      <p:font typeface="DM Sans Medium"/>
      <p:regular r:id="rId201318"/>
    </p:embeddedFont>
    <p:embeddedFont>
      <p:font typeface="DM Sans SemiBold"/>
      <p:regular r:id="rId201319"/>
    </p:embeddedFont>
    <p:embeddedFont>
      <p:font typeface="DM Sans Bold"/>
      <p:regular r:id="rId201320"/>
    </p:embeddedFont>
    <p:embeddedFont>
      <p:font typeface="DM Sans ExtraBold"/>
      <p:regular r:id="rId201321"/>
    </p:embeddedFont>
    <p:embeddedFont>
      <p:font typeface="DM Sans Black"/>
      <p:regular r:id="rId201322"/>
    </p:embeddedFont>
    <p:embeddedFont>
      <p:font typeface="Inter Medium"/>
      <p:regular r:id="rId201323"/>
    </p:embeddedFont>
    <p:embeddedFont>
      <p:font typeface="Inter Light"/>
      <p:regular r:id="rId201324"/>
    </p:embeddedFont>
    <p:embeddedFont>
      <p:font typeface="Inter Thin"/>
      <p:regular r:id="rId201325"/>
    </p:embeddedFont>
    <p:embeddedFont>
      <p:font typeface="Inter ExtraLight"/>
      <p:regular r:id="rId201326"/>
    </p:embeddedFont>
    <p:embeddedFont>
      <p:font typeface="Inter SemiBold"/>
      <p:regular r:id="rId201327"/>
    </p:embeddedFont>
    <p:embeddedFont>
      <p:font typeface="Inter Bold"/>
      <p:regular r:id="rId201328"/>
    </p:embeddedFont>
    <p:embeddedFont>
      <p:font typeface="Inter ExtraBold"/>
      <p:regular r:id="rId201329"/>
    </p:embeddedFont>
    <p:embeddedFont>
      <p:font typeface="Inter"/>
      <p:regular r:id="rId201330"/>
    </p:embeddedFont>
    <p:embeddedFont>
      <p:font typeface="Inter Black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361182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Правописание приставок (ПРЕ-/ПРИ-, З-/С- и др.)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2322314"/>
            <a:ext cx="4722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Приставки — это маленькие, но очень важные части слова. Они меняют смысл, оттенок и даже настроение высказывания. Разберёмся вместе: почему одни приставки пишутся всегда одинаково, а другие зависят от соседних звуков — и как не запутаться в правилах.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496119" y="3255690"/>
            <a:ext cx="939478" cy="188565"/>
          </a:xfrm>
          <a:prstGeom prst="roundRect">
            <a:avLst>
              <a:gd name="adj" fmla="val 7894"/>
            </a:avLst>
          </a:prstGeom>
          <a:solidFill>
            <a:srgbClr val="E3E3E8"/>
          </a:solidFill>
          <a:ln/>
        </p:spPr>
      </p:sp>
      <p:sp>
        <p:nvSpPr>
          <p:cNvPr id="7" name="Text 4"/>
          <p:cNvSpPr/>
          <p:nvPr/>
        </p:nvSpPr>
        <p:spPr>
          <a:xfrm>
            <a:off x="570533" y="3292897"/>
            <a:ext cx="1247849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РУССКИЙ ЯЗЫК</a:t>
            </a:r>
            <a:endParaRPr lang="en-US" sz="750" dirty="0"/>
          </a:p>
        </p:txBody>
      </p:sp>
      <p:sp>
        <p:nvSpPr>
          <p:cNvPr id="8" name="Shape 5"/>
          <p:cNvSpPr/>
          <p:nvPr/>
        </p:nvSpPr>
        <p:spPr>
          <a:xfrm>
            <a:off x="1497583" y="3255690"/>
            <a:ext cx="845269" cy="188565"/>
          </a:xfrm>
          <a:prstGeom prst="roundRect">
            <a:avLst>
              <a:gd name="adj" fmla="val 7894"/>
            </a:avLst>
          </a:prstGeom>
          <a:noFill/>
          <a:ln w="4763">
            <a:solidFill>
              <a:srgbClr val="28282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571997" y="3292897"/>
            <a:ext cx="1153641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2828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ОРФОГРАФИЯ</a:t>
            </a:r>
            <a:endParaRPr lang="en-US" sz="750" dirty="0"/>
          </a:p>
        </p:txBody>
      </p:sp>
      <p:sp>
        <p:nvSpPr>
          <p:cNvPr id="10" name="Shape 7"/>
          <p:cNvSpPr/>
          <p:nvPr/>
        </p:nvSpPr>
        <p:spPr>
          <a:xfrm>
            <a:off x="2404839" y="3255690"/>
            <a:ext cx="763414" cy="188565"/>
          </a:xfrm>
          <a:prstGeom prst="roundRect">
            <a:avLst>
              <a:gd name="adj" fmla="val 7894"/>
            </a:avLst>
          </a:prstGeom>
          <a:noFill/>
          <a:ln w="4763">
            <a:solidFill>
              <a:srgbClr val="28282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479253" y="3292897"/>
            <a:ext cx="1071786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2828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ПРИСТАВКИ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496119" y="3583781"/>
            <a:ext cx="5179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020" y="91529"/>
            <a:ext cx="3306961" cy="496044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99306"/>
            <a:ext cx="4722763" cy="7630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Группа 1: Неизменяемые приставки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1342579"/>
            <a:ext cx="4722763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Первая и самая простая группа — приставки, которые </a:t>
            </a:r>
            <a:pPr algn="l" indent="0" marL="0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пишутся всегда одинаково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независимо от того, как звучат в речи. Никаких условий, никаких исключений — только запомни раз и навсегда.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925119" y="2059335"/>
            <a:ext cx="2301255" cy="1476152"/>
          </a:xfrm>
          <a:prstGeom prst="roundRect">
            <a:avLst>
              <a:gd name="adj" fmla="val 1241"/>
            </a:avLst>
          </a:prstGeom>
          <a:solidFill>
            <a:srgbClr val="EDEBE3"/>
          </a:solidFill>
          <a:ln/>
        </p:spPr>
      </p:sp>
      <p:sp>
        <p:nvSpPr>
          <p:cNvPr id="7" name="Text 4"/>
          <p:cNvSpPr/>
          <p:nvPr/>
        </p:nvSpPr>
        <p:spPr>
          <a:xfrm>
            <a:off x="4047158" y="2181374"/>
            <a:ext cx="205717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Примеры приставок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047158" y="2444204"/>
            <a:ext cx="2057177" cy="9015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с- → 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сделать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сбить</a:t>
            </a:r>
            <a:endParaRPr lang="en-US" sz="950" dirty="0"/>
          </a:p>
          <a:p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от- → 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отдать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отойти</a:t>
            </a:r>
            <a:endParaRPr lang="en-US" sz="950" dirty="0"/>
          </a:p>
          <a:p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про- → 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проиграть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прочитать</a:t>
            </a:r>
            <a:endParaRPr lang="en-US" sz="950" dirty="0"/>
          </a:p>
          <a:p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под- → 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подписать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подойти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6346552" y="2059335"/>
            <a:ext cx="2301329" cy="1476152"/>
          </a:xfrm>
          <a:prstGeom prst="roundRect">
            <a:avLst>
              <a:gd name="adj" fmla="val 1241"/>
            </a:avLst>
          </a:prstGeom>
          <a:solidFill>
            <a:srgbClr val="EDEBE3"/>
          </a:solidFill>
          <a:ln/>
        </p:spPr>
      </p:sp>
      <p:sp>
        <p:nvSpPr>
          <p:cNvPr id="10" name="Text 7"/>
          <p:cNvSpPr/>
          <p:nvPr/>
        </p:nvSpPr>
        <p:spPr>
          <a:xfrm>
            <a:off x="6468591" y="2181374"/>
            <a:ext cx="2057251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Главное правило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468591" y="2444204"/>
            <a:ext cx="2057251" cy="9692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Эти приставки не меняются ни при каком условии. Даже если на слух кажется иначе — пиши так, как запомнил. Произношение здесь не помощник!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3925119" y="3655665"/>
            <a:ext cx="4722763" cy="1088454"/>
          </a:xfrm>
          <a:prstGeom prst="roundRect">
            <a:avLst>
              <a:gd name="adj" fmla="val 1683"/>
            </a:avLst>
          </a:prstGeom>
          <a:solidFill>
            <a:srgbClr val="EDEBE3"/>
          </a:solidFill>
          <a:ln/>
        </p:spPr>
      </p:sp>
      <p:sp>
        <p:nvSpPr>
          <p:cNvPr id="13" name="Text 10"/>
          <p:cNvSpPr/>
          <p:nvPr/>
        </p:nvSpPr>
        <p:spPr>
          <a:xfrm>
            <a:off x="4047158" y="3777704"/>
            <a:ext cx="4478685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Совет ученику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047158" y="4040535"/>
            <a:ext cx="4478685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Составь список неизменяемых приставок и повторяй его каждый день. Со временем написание станет автоматическим — как таблица умножения!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6646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Группа 2: Приставки на З- и С-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02035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Эта группа уже интереснее: написание приставки зависит от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первого звука корня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Услышь соседа — и пиши правильно!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1740024"/>
            <a:ext cx="4103191" cy="2637011"/>
          </a:xfrm>
          <a:prstGeom prst="roundRect">
            <a:avLst>
              <a:gd name="adj" fmla="val 706"/>
            </a:avLst>
          </a:prstGeom>
          <a:solidFill>
            <a:srgbClr val="28282F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1863998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З- перед звонкими согласными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181820"/>
            <a:ext cx="431244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Звонкие: Б, В, Г, Д, Ж, З, Л, М, Н, Р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796" y="2491904"/>
            <a:ext cx="3855244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без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брежный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раз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говор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из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дать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воз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ле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728046" y="1863998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С- перед глухими согласными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28046" y="2181820"/>
            <a:ext cx="438179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Глухие: К, П, С, Т, Ф, Х, Ц, Ч, Ш, Щ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728046" y="2491904"/>
            <a:ext cx="3924598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бес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помощный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рас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сказ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ис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пытать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вос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ток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728046" y="3555429"/>
            <a:ext cx="3924598" cy="682079"/>
          </a:xfrm>
          <a:prstGeom prst="roundRect">
            <a:avLst>
              <a:gd name="adj" fmla="val 2728"/>
            </a:avLst>
          </a:prstGeom>
          <a:solidFill>
            <a:srgbClr val="E3E3E8"/>
          </a:solidFill>
          <a:ln/>
        </p:spPr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52020" y="3744739"/>
            <a:ext cx="155004" cy="123974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5130998" y="3698007"/>
            <a:ext cx="339767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Секрет: всегда проверяй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первый звук корня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именно он диктует выбор!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8151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Группа 3: И или Ы после приставок?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596950"/>
            <a:ext cx="86089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Одна из самых хитрых ловушек! Если приставка оканчивается на согласный, буква </a:t>
            </a:r>
            <a:pPr algn="l" indent="0" marL="0">
              <a:lnSpc>
                <a:spcPct val="100000"/>
              </a:lnSpc>
              <a:buNone/>
            </a:pPr>
            <a:r>
              <a:rPr lang="en-US" sz="4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 начале корня превращается в </a:t>
            </a:r>
            <a:pPr algn="l" indent="0" marL="0">
              <a:lnSpc>
                <a:spcPct val="100000"/>
              </a:lnSpc>
              <a:buNone/>
            </a:pPr>
            <a:r>
              <a:rPr lang="en-US" sz="4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Ы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Это связано с законами произношения в русском языке.</a:t>
            </a:r>
            <a:endParaRPr lang="en-US" sz="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9982" y="706115"/>
            <a:ext cx="6104037" cy="44899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862855" y="3264404"/>
            <a:ext cx="1972696" cy="4585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Приставка + согласная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137161" y="2197049"/>
            <a:ext cx="1516204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 → Ы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914218" y="3362733"/>
            <a:ext cx="1369475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МЕЖ-/СВЕРХ-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267587" y="4153442"/>
            <a:ext cx="128795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 не меняется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2710625" y="1312087"/>
            <a:ext cx="1124926" cy="4585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Иноязычные приставки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96119" y="5230862"/>
            <a:ext cx="86089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Запомни исключения: приставки </a:t>
            </a:r>
            <a:pPr algn="l" indent="0" marL="0">
              <a:lnSpc>
                <a:spcPct val="100000"/>
              </a:lnSpc>
              <a:buNone/>
            </a:pPr>
            <a:r>
              <a:rPr lang="en-US" sz="4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меж-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</a:t>
            </a:r>
            <a:pPr algn="l" indent="0" marL="0">
              <a:lnSpc>
                <a:spcPct val="100000"/>
              </a:lnSpc>
              <a:buNone/>
            </a:pPr>
            <a:r>
              <a:rPr lang="en-US" sz="4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сверх-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всегда сохраняют букву И. То же правило действует для иноязычных приставок: </a:t>
            </a:r>
            <a:pPr algn="l" indent="0" marL="0">
              <a:lnSpc>
                <a:spcPct val="100000"/>
              </a:lnSpc>
              <a:buNone/>
            </a:pPr>
            <a:r>
              <a:rPr lang="en-US" sz="4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дез-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00000"/>
              </a:lnSpc>
              <a:buNone/>
            </a:pPr>
            <a:r>
              <a:rPr lang="en-US" sz="4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супер-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00000"/>
              </a:lnSpc>
              <a:buNone/>
            </a:pPr>
            <a:r>
              <a:rPr lang="en-US" sz="4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контр-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других — они «иностранцы» и живут по своим правилам.</a:t>
            </a:r>
            <a:endParaRPr lang="en-US" sz="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2150" y="85725"/>
            <a:ext cx="3314700" cy="49720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83456"/>
            <a:ext cx="4722763" cy="7146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Группа 4: Загадка приставок ПРИ- и ПРЕ-</a:t>
            </a:r>
            <a:endParaRPr lang="en-US" sz="2250" dirty="0"/>
          </a:p>
        </p:txBody>
      </p:sp>
      <p:sp>
        <p:nvSpPr>
          <p:cNvPr id="5" name="Text 2"/>
          <p:cNvSpPr/>
          <p:nvPr/>
        </p:nvSpPr>
        <p:spPr>
          <a:xfrm>
            <a:off x="496119" y="1256258"/>
            <a:ext cx="4722763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Самая богатая смыслами пара! Чтобы выбрать правильную приставку, нужно понять </a:t>
            </a:r>
            <a:pPr algn="l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значение слова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726481"/>
            <a:ext cx="4722763" cy="131296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81856" y="1855068"/>
            <a:ext cx="4408438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ПРИ- — значения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681856" y="2096988"/>
            <a:ext cx="4408438" cy="8138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8000"/>
              </a:lnSpc>
              <a:buSzPct val="100000"/>
              <a:buChar char="•"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Приближение:</a:t>
            </a:r>
            <a:pPr algn="l" marL="182880" indent="-182880">
              <a:lnSpc>
                <a:spcPct val="128000"/>
              </a:lnSpc>
              <a:buSzPct val="100000"/>
              <a:buChar char="•"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при-ехать, при-лететь</a:t>
            </a:r>
            <a:endParaRPr lang="en-US" sz="900" dirty="0"/>
          </a:p>
          <a:p>
            <a:pPr algn="l" marL="182880" indent="-182880">
              <a:lnSpc>
                <a:spcPct val="128000"/>
              </a:lnSpc>
              <a:buSzPct val="100000"/>
              <a:buChar char="•"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Присоединение:</a:t>
            </a:r>
            <a:pPr algn="l" marL="182880" indent="-182880">
              <a:lnSpc>
                <a:spcPct val="128000"/>
              </a:lnSpc>
              <a:buSzPct val="100000"/>
              <a:buChar char="•"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при-шить, при-клеить</a:t>
            </a:r>
            <a:endParaRPr lang="en-US" sz="900" dirty="0"/>
          </a:p>
          <a:p>
            <a:pPr algn="l" marL="182880" indent="-182880">
              <a:lnSpc>
                <a:spcPct val="128000"/>
              </a:lnSpc>
              <a:buSzPct val="100000"/>
              <a:buChar char="•"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Близость:</a:t>
            </a:r>
            <a:pPr algn="l" marL="182880" indent="-182880">
              <a:lnSpc>
                <a:spcPct val="128000"/>
              </a:lnSpc>
              <a:buSzPct val="100000"/>
              <a:buChar char="•"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при-морский, при-школьный</a:t>
            </a:r>
            <a:endParaRPr lang="en-US" sz="900" dirty="0"/>
          </a:p>
          <a:p>
            <a:pPr algn="l" marL="182880" indent="-182880">
              <a:lnSpc>
                <a:spcPct val="128000"/>
              </a:lnSpc>
              <a:buSzPct val="100000"/>
              <a:buChar char="•"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Неполнота действия:</a:t>
            </a:r>
            <a:pPr algn="l" marL="182880" indent="-182880">
              <a:lnSpc>
                <a:spcPct val="128000"/>
              </a:lnSpc>
              <a:buSzPct val="100000"/>
              <a:buChar char="•"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при-открыть, при-лечь</a:t>
            </a:r>
            <a:endParaRPr lang="en-US" sz="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3144813"/>
            <a:ext cx="4722763" cy="88761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81856" y="3273400"/>
            <a:ext cx="4408438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ПРЕ- — значения</a:t>
            </a:r>
            <a:endParaRPr lang="en-US" sz="1100" dirty="0"/>
          </a:p>
        </p:txBody>
      </p:sp>
      <p:sp>
        <p:nvSpPr>
          <p:cNvPr id="11" name="Text 6"/>
          <p:cNvSpPr/>
          <p:nvPr/>
        </p:nvSpPr>
        <p:spPr>
          <a:xfrm>
            <a:off x="681856" y="3515320"/>
            <a:ext cx="4408438" cy="388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8000"/>
              </a:lnSpc>
              <a:buSzPct val="100000"/>
              <a:buChar char="•"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Высшая степень</a:t>
            </a:r>
            <a:pPr algn="l" marL="182880" indent="-182880">
              <a:lnSpc>
                <a:spcPct val="128000"/>
              </a:lnSpc>
              <a:buSzPct val="100000"/>
              <a:buChar char="•"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(= очень): пре-добрый, пре-красный</a:t>
            </a:r>
            <a:endParaRPr lang="en-US" sz="900" dirty="0"/>
          </a:p>
          <a:p>
            <a:pPr algn="l" marL="182880" indent="-182880">
              <a:lnSpc>
                <a:spcPct val="128000"/>
              </a:lnSpc>
              <a:buSzPct val="100000"/>
              <a:buChar char="•"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Близко к ПЕРЕ-:</a:t>
            </a:r>
            <a:pPr algn="l" marL="182880" indent="-182880">
              <a:lnSpc>
                <a:spcPct val="128000"/>
              </a:lnSpc>
              <a:buSzPct val="100000"/>
              <a:buChar char="•"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пре-градить (=перегородить), пре-одолеть (=перейти)</a:t>
            </a:r>
            <a:endParaRPr lang="en-US" sz="900" dirty="0"/>
          </a:p>
        </p:txBody>
      </p:sp>
      <p:sp>
        <p:nvSpPr>
          <p:cNvPr id="12" name="Shape 7"/>
          <p:cNvSpPr/>
          <p:nvPr/>
        </p:nvSpPr>
        <p:spPr>
          <a:xfrm>
            <a:off x="496119" y="4150965"/>
            <a:ext cx="4722763" cy="609079"/>
          </a:xfrm>
          <a:prstGeom prst="roundRect">
            <a:avLst>
              <a:gd name="adj" fmla="val 2816"/>
            </a:avLst>
          </a:prstGeom>
          <a:solidFill>
            <a:srgbClr val="E3E3E8"/>
          </a:solidFill>
          <a:ln/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419" y="4308128"/>
            <a:ext cx="142875" cy="11430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67594" y="4284911"/>
            <a:ext cx="4236988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Задай себе два вопроса: можно ли заменить приставку на </a:t>
            </a:r>
            <a:pPr algn="l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«очень»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? Или на </a:t>
            </a:r>
            <a:pPr algn="l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«пере-»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? Если да — пиши ПРЕ-. Если нет — скорее всего, нужна ПРИ-.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53133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Практикум: Разбери по смыслу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888703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Проверь себя! Определи значение каждой приставки и объясни свой выбор.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226692"/>
            <a:ext cx="310083" cy="3100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61206" y="2226692"/>
            <a:ext cx="353325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 приставкой ПРИ-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961206" y="2494955"/>
            <a:ext cx="3533254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Приехать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приближение к месту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Пришить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присоединение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Приморский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близость к морю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Приоткрыть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неполнота действия (чуть-чуть)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961206" y="3493368"/>
            <a:ext cx="353325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Общее значение: что-то неполное, близкое или присоединяемое.</a:t>
            </a:r>
            <a:endParaRPr lang="en-US" sz="9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9465" y="2226692"/>
            <a:ext cx="310083" cy="31008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114553" y="2226692"/>
            <a:ext cx="353332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 приставкой ПРЕ-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5114553" y="2494955"/>
            <a:ext cx="3533329" cy="682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Предобрый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очень добрый ✓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Преградить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перегородить путь ✓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Прекрасный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очень красивый ✓</a:t>
            </a:r>
            <a:endParaRPr lang="en-US" sz="950" dirty="0"/>
          </a:p>
        </p:txBody>
      </p:sp>
      <p:sp>
        <p:nvSpPr>
          <p:cNvPr id="11" name="Text 7"/>
          <p:cNvSpPr/>
          <p:nvPr/>
        </p:nvSpPr>
        <p:spPr>
          <a:xfrm>
            <a:off x="5114553" y="3251522"/>
            <a:ext cx="3533329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 всех случаях работает замена на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«очень»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или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«пере-»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58403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Интерактив: Сила слова — найди ошибки!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93974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Перед тобой предложения, в некоторых из которых спрятались ошибки. Внимательно прочитай, найди их и исправь. Объясни свой выбор!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730425"/>
            <a:ext cx="8151763" cy="2219102"/>
          </a:xfrm>
          <a:prstGeom prst="roundRect">
            <a:avLst>
              <a:gd name="adj" fmla="val 838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96119" y="2094384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496119" y="2460724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496119" y="3020764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496119" y="3580805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625748" y="1814364"/>
            <a:ext cx="292276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Исходное предложение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339257" y="1814364"/>
            <a:ext cx="292276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Ошибка?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052765" y="1814364"/>
            <a:ext cx="292276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Правильный вариант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25748" y="2175942"/>
            <a:ext cx="292276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Мы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прибыли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на рубеж.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3339257" y="2175942"/>
            <a:ext cx="2922761" cy="203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✅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Верно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6052765" y="2175942"/>
            <a:ext cx="292276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Приехали (приближение) → ПРИ-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625748" y="2542282"/>
            <a:ext cx="246556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Пришлось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преодолеть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серьёзную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преграду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3339257" y="2542282"/>
            <a:ext cx="2922761" cy="203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✅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Верно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6052765" y="2542282"/>
            <a:ext cx="292276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Пере-одолеть, пере-градить → ПРЕ-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25748" y="3102322"/>
            <a:ext cx="246556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Командир — человек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пренеобычайной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храбрости.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3339257" y="3102322"/>
            <a:ext cx="2922761" cy="203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Ошибка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6052765" y="3102322"/>
            <a:ext cx="246556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Необычайной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приставки нет вовсе, слово не меняется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625748" y="3662363"/>
            <a:ext cx="292276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Мы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приблизились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к цели!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3339257" y="3662363"/>
            <a:ext cx="2922761" cy="203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✅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Верно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6052765" y="3662363"/>
            <a:ext cx="292276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Приближение → ПРИ-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496119" y="4089053"/>
            <a:ext cx="8151763" cy="495970"/>
          </a:xfrm>
          <a:prstGeom prst="roundRect">
            <a:avLst>
              <a:gd name="adj" fmla="val 3752"/>
            </a:avLst>
          </a:prstGeom>
          <a:solidFill>
            <a:srgbClr val="B6FCB8"/>
          </a:solidFill>
          <a:ln/>
        </p:spPr>
      </p:sp>
      <p:pic>
        <p:nvPicPr>
          <p:cNvPr id="2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4268837"/>
            <a:ext cx="155004" cy="123974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899071" y="4243983"/>
            <a:ext cx="80820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Молодец, если нашёл все ошибки! Именно умение объяснять свой выбор делает тебя настоящим знатоком орфографии.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13" y="78432"/>
            <a:ext cx="3324374" cy="49865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86358"/>
            <a:ext cx="4722763" cy="327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Финал: Твоя миссия грамотности</a:t>
            </a:r>
            <a:endParaRPr lang="en-US" sz="2050" dirty="0"/>
          </a:p>
        </p:txBody>
      </p:sp>
      <p:sp>
        <p:nvSpPr>
          <p:cNvPr id="5" name="Text 2"/>
          <p:cNvSpPr/>
          <p:nvPr/>
        </p:nvSpPr>
        <p:spPr>
          <a:xfrm>
            <a:off x="3925119" y="845865"/>
            <a:ext cx="4722763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Ты прошёл все четыре группы приставок — от простых неизменяемых до хитрых ПРЕ- и ПРИ-. Теперь закрепим знания в творческом задании!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3925119" y="1254026"/>
            <a:ext cx="209327" cy="13082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01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3925119" y="1417588"/>
            <a:ext cx="4722763" cy="14288"/>
          </a:xfrm>
          <a:prstGeom prst="rect">
            <a:avLst/>
          </a:prstGeom>
          <a:solidFill>
            <a:srgbClr val="28282F"/>
          </a:solidFill>
          <a:ln/>
        </p:spPr>
      </p:sp>
      <p:sp>
        <p:nvSpPr>
          <p:cNvPr id="8" name="Text 5"/>
          <p:cNvSpPr/>
          <p:nvPr/>
        </p:nvSpPr>
        <p:spPr>
          <a:xfrm>
            <a:off x="3925119" y="1498476"/>
            <a:ext cx="4722763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Вспомни правила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3925119" y="1714946"/>
            <a:ext cx="4722763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Неизменяемые → З-/С- → И/Ы → ПРЕ-/ПРИ-. Каждая группа имеет свою логику.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3925119" y="2036043"/>
            <a:ext cx="209327" cy="13082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02</a:t>
            </a:r>
            <a:endParaRPr lang="en-US" sz="800" dirty="0"/>
          </a:p>
        </p:txBody>
      </p:sp>
      <p:sp>
        <p:nvSpPr>
          <p:cNvPr id="11" name="Shape 8"/>
          <p:cNvSpPr/>
          <p:nvPr/>
        </p:nvSpPr>
        <p:spPr>
          <a:xfrm>
            <a:off x="3925119" y="2199605"/>
            <a:ext cx="4722763" cy="14288"/>
          </a:xfrm>
          <a:prstGeom prst="rect">
            <a:avLst/>
          </a:prstGeom>
          <a:solidFill>
            <a:srgbClr val="28282F"/>
          </a:solidFill>
          <a:ln/>
        </p:spPr>
      </p:sp>
      <p:sp>
        <p:nvSpPr>
          <p:cNvPr id="12" name="Text 9"/>
          <p:cNvSpPr/>
          <p:nvPr/>
        </p:nvSpPr>
        <p:spPr>
          <a:xfrm>
            <a:off x="3925119" y="2280493"/>
            <a:ext cx="4722763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Напиши рассказ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3925119" y="2496964"/>
            <a:ext cx="4722763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Придумай короткий текст из </a:t>
            </a:r>
            <a:pPr algn="l" indent="0" marL="0">
              <a:lnSpc>
                <a:spcPct val="123000"/>
              </a:lnSpc>
              <a:buNone/>
            </a:pPr>
            <a:r>
              <a:rPr lang="en-US" sz="8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5 предложений</a:t>
            </a:r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используя слова с приставками </a:t>
            </a:r>
            <a:pPr algn="l" indent="0" marL="0">
              <a:lnSpc>
                <a:spcPct val="123000"/>
              </a:lnSpc>
              <a:buNone/>
            </a:pPr>
            <a:r>
              <a:rPr lang="en-US" sz="8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пре-</a:t>
            </a:r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</a:t>
            </a:r>
            <a:pPr algn="l" indent="0" marL="0">
              <a:lnSpc>
                <a:spcPct val="123000"/>
              </a:lnSpc>
              <a:buNone/>
            </a:pPr>
            <a:r>
              <a:rPr lang="en-US" sz="8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при-</a:t>
            </a:r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Подчеркни приставки карандашом.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3925119" y="2972470"/>
            <a:ext cx="209327" cy="13082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03</a:t>
            </a:r>
            <a:endParaRPr lang="en-US" sz="800" dirty="0"/>
          </a:p>
        </p:txBody>
      </p:sp>
      <p:sp>
        <p:nvSpPr>
          <p:cNvPr id="15" name="Shape 12"/>
          <p:cNvSpPr/>
          <p:nvPr/>
        </p:nvSpPr>
        <p:spPr>
          <a:xfrm>
            <a:off x="3925119" y="3136032"/>
            <a:ext cx="4722763" cy="14288"/>
          </a:xfrm>
          <a:prstGeom prst="rect">
            <a:avLst/>
          </a:prstGeom>
          <a:solidFill>
            <a:srgbClr val="28282F"/>
          </a:solidFill>
          <a:ln/>
        </p:spPr>
      </p:sp>
      <p:sp>
        <p:nvSpPr>
          <p:cNvPr id="16" name="Text 13"/>
          <p:cNvSpPr/>
          <p:nvPr/>
        </p:nvSpPr>
        <p:spPr>
          <a:xfrm>
            <a:off x="3925119" y="3216920"/>
            <a:ext cx="4722763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Объясни выбор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3925119" y="3433390"/>
            <a:ext cx="4722763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Рядом с каждым словом напиши в скобках его значение: </a:t>
            </a:r>
            <a:pPr algn="l" indent="0" marL="0">
              <a:lnSpc>
                <a:spcPct val="123000"/>
              </a:lnSpc>
              <a:buNone/>
            </a:pPr>
            <a:r>
              <a:rPr lang="en-US" sz="80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(приближение)</a:t>
            </a:r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23000"/>
              </a:lnSpc>
              <a:buNone/>
            </a:pPr>
            <a:r>
              <a:rPr lang="en-US" sz="80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(очень)</a:t>
            </a:r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23000"/>
              </a:lnSpc>
              <a:buNone/>
            </a:pPr>
            <a:r>
              <a:rPr lang="en-US" sz="80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(пере-)</a:t>
            </a:r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т.д.</a:t>
            </a:r>
            <a:endParaRPr lang="en-US" sz="800" dirty="0"/>
          </a:p>
        </p:txBody>
      </p:sp>
      <p:sp>
        <p:nvSpPr>
          <p:cNvPr id="18" name="Text 15"/>
          <p:cNvSpPr/>
          <p:nvPr/>
        </p:nvSpPr>
        <p:spPr>
          <a:xfrm>
            <a:off x="3925119" y="3908896"/>
            <a:ext cx="209327" cy="13082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04</a:t>
            </a:r>
            <a:endParaRPr lang="en-US" sz="800" dirty="0"/>
          </a:p>
        </p:txBody>
      </p:sp>
      <p:sp>
        <p:nvSpPr>
          <p:cNvPr id="19" name="Shape 16"/>
          <p:cNvSpPr/>
          <p:nvPr/>
        </p:nvSpPr>
        <p:spPr>
          <a:xfrm>
            <a:off x="3925119" y="4072458"/>
            <a:ext cx="4722763" cy="14288"/>
          </a:xfrm>
          <a:prstGeom prst="rect">
            <a:avLst/>
          </a:prstGeom>
          <a:solidFill>
            <a:srgbClr val="28282F"/>
          </a:solidFill>
          <a:ln/>
        </p:spPr>
      </p:sp>
      <p:sp>
        <p:nvSpPr>
          <p:cNvPr id="20" name="Text 17"/>
          <p:cNvSpPr/>
          <p:nvPr/>
        </p:nvSpPr>
        <p:spPr>
          <a:xfrm>
            <a:off x="3925119" y="4153346"/>
            <a:ext cx="4722763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Проверь себя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3925119" y="4369817"/>
            <a:ext cx="4722763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Перечитай текст и убедись, что все приставки написаны верно. Помни: </a:t>
            </a:r>
            <a:pPr algn="l" indent="0" marL="0">
              <a:lnSpc>
                <a:spcPct val="123000"/>
              </a:lnSpc>
              <a:buNone/>
            </a:pPr>
            <a:r>
              <a:rPr lang="en-US" sz="8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богатство русского языка — в деталях!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2026-07-26T19:35:20Z</dcterms:created>
  <dcterms:modified xsi:type="dcterms:W3CDTF">2026-07-26T19:35:20Z</dcterms:modified>
</cp:coreProperties>
</file>