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3.png"/><Relationship Id="rId6" Type="http://schemas.openxmlformats.org/officeDocument/2006/relationships/image" Target="../media/image-2-4.svg"/><Relationship Id="rId7" Type="http://schemas.openxmlformats.org/officeDocument/2006/relationships/image" Target="../media/image-2-3.png"/><Relationship Id="rId8" Type="http://schemas.openxmlformats.org/officeDocument/2006/relationships/image" Target="../media/image-2-4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3-1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689795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Правописание согласных в корне слова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96119" y="2803029"/>
            <a:ext cx="4722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Разбираемся в правилах, алгоритмах и исключениях — чётко, понятно, с примерами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496119" y="3265066"/>
            <a:ext cx="978024" cy="188565"/>
          </a:xfrm>
          <a:prstGeom prst="roundRect">
            <a:avLst>
              <a:gd name="adj" fmla="val 22104"/>
            </a:avLst>
          </a:prstGeom>
          <a:solidFill>
            <a:srgbClr val="FFE0CC"/>
          </a:solidFill>
          <a:ln/>
        </p:spPr>
      </p:sp>
      <p:sp>
        <p:nvSpPr>
          <p:cNvPr id="7" name="Text 3"/>
          <p:cNvSpPr/>
          <p:nvPr/>
        </p:nvSpPr>
        <p:spPr>
          <a:xfrm>
            <a:off x="570533" y="3302273"/>
            <a:ext cx="128639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8" name="Shape 4"/>
          <p:cNvSpPr/>
          <p:nvPr/>
        </p:nvSpPr>
        <p:spPr>
          <a:xfrm>
            <a:off x="1536129" y="3265066"/>
            <a:ext cx="917749" cy="188565"/>
          </a:xfrm>
          <a:prstGeom prst="roundRect">
            <a:avLst>
              <a:gd name="adj" fmla="val 22104"/>
            </a:avLst>
          </a:prstGeom>
          <a:noFill/>
          <a:ln w="9525">
            <a:solidFill>
              <a:srgbClr val="FF954F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610544" y="3302273"/>
            <a:ext cx="122612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ОРФОГРАФИЯ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5212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412" y="588392"/>
            <a:ext cx="2645569" cy="396835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341114"/>
            <a:ext cx="4722763" cy="4563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Почему мы сомневаемся?</a:t>
            </a:r>
            <a:endParaRPr lang="en-US" sz="2750" dirty="0"/>
          </a:p>
        </p:txBody>
      </p:sp>
      <p:sp>
        <p:nvSpPr>
          <p:cNvPr id="5" name="Text 1"/>
          <p:cNvSpPr/>
          <p:nvPr/>
        </p:nvSpPr>
        <p:spPr>
          <a:xfrm>
            <a:off x="496119" y="977726"/>
            <a:ext cx="4722763" cy="7873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русском языке написание согласного в корне слова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часто не совпадает с произношением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 происходит потому, что звуки бывают в разных позициях: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сильной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(перед гласным — звук слышен чётко) и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слабой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(на конце слова или перед другим согласным — звук искажается или исчезает).</a:t>
            </a:r>
            <a:endParaRPr lang="en-US" sz="9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900237"/>
            <a:ext cx="4722763" cy="88783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89595" y="2036564"/>
            <a:ext cx="4392960" cy="228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Сильная позиция</a:t>
            </a:r>
            <a:endParaRPr lang="en-US" sz="1350" dirty="0"/>
          </a:p>
        </p:txBody>
      </p:sp>
      <p:sp>
        <p:nvSpPr>
          <p:cNvPr id="8" name="Text 3"/>
          <p:cNvSpPr/>
          <p:nvPr/>
        </p:nvSpPr>
        <p:spPr>
          <a:xfrm>
            <a:off x="689595" y="2336825"/>
            <a:ext cx="4392960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Согласный стоит перед гласным звуком. Произношение совпадает с написанием: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ду-бы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бе-ре-га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908250"/>
            <a:ext cx="4722763" cy="88783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89595" y="3044577"/>
            <a:ext cx="4392960" cy="228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Слабая позиция</a:t>
            </a:r>
            <a:endParaRPr lang="en-US" sz="1350" dirty="0"/>
          </a:p>
        </p:txBody>
      </p:sp>
      <p:sp>
        <p:nvSpPr>
          <p:cNvPr id="11" name="Text 5"/>
          <p:cNvSpPr/>
          <p:nvPr/>
        </p:nvSpPr>
        <p:spPr>
          <a:xfrm>
            <a:off x="689595" y="3344838"/>
            <a:ext cx="4392960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Согласный — на конце слова или перед другим согласным. Звук «прячется»: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ду[п]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бере[к]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916263"/>
            <a:ext cx="4722763" cy="88783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89595" y="4052590"/>
            <a:ext cx="4392960" cy="228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Главная цель</a:t>
            </a:r>
            <a:endParaRPr lang="en-US" sz="1350" dirty="0"/>
          </a:p>
        </p:txBody>
      </p:sp>
      <p:sp>
        <p:nvSpPr>
          <p:cNvPr id="14" name="Text 7"/>
          <p:cNvSpPr/>
          <p:nvPr/>
        </p:nvSpPr>
        <p:spPr>
          <a:xfrm>
            <a:off x="689595" y="4352851"/>
            <a:ext cx="4392960" cy="314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Найти надёжный способ </a:t>
            </a:r>
            <a:pPr algn="l" indent="0" marL="0">
              <a:lnSpc>
                <a:spcPct val="107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проверить написание</a:t>
            </a:r>
            <a:pPr algn="l" indent="0" marL="0">
              <a:lnSpc>
                <a:spcPct val="107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согласной буквы в корне — через проверочное слово.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91270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Парные звонкие и глухие согласные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702891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Шесть пар согласных — главные «нарушители» орфографии. В слабой позиции они легко заменяют друг друга на слух, но на письме буква остаётся неизменной.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164928"/>
            <a:ext cx="2634555" cy="1388938"/>
          </a:xfrm>
          <a:prstGeom prst="roundRect">
            <a:avLst>
              <a:gd name="adj" fmla="val 375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0" y="2303190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Парные пары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4380" y="2609329"/>
            <a:ext cx="235803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 — п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 | 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— ф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 | 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 — к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 — 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 | 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 — ш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 | 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 — с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164928"/>
            <a:ext cx="2634630" cy="1388938"/>
          </a:xfrm>
          <a:prstGeom prst="roundRect">
            <a:avLst>
              <a:gd name="adj" fmla="val 375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92909" y="2303190"/>
            <a:ext cx="235810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Правило проверки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92909" y="2609329"/>
            <a:ext cx="2358107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Измени слово так, чтобы после согласного оказался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гласный звук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тогда согласный зазвучит отчётливо и буква станет очевидной.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164928"/>
            <a:ext cx="2634555" cy="1388938"/>
          </a:xfrm>
          <a:prstGeom prst="roundRect">
            <a:avLst>
              <a:gd name="adj" fmla="val 375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1513" y="2303190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Примеры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151513" y="2609329"/>
            <a:ext cx="235803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🌳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ду[п]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дубы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пишем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дуб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🏖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бере[к]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берега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пишем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берег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📖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ска[ск]а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сказочный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пишем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сказка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693393"/>
            <a:ext cx="8151763" cy="458763"/>
          </a:xfrm>
          <a:prstGeom prst="roundRect">
            <a:avLst>
              <a:gd name="adj" fmla="val 11357"/>
            </a:avLst>
          </a:prstGeom>
          <a:solidFill>
            <a:srgbClr val="FFE0C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854128"/>
            <a:ext cx="155004" cy="12397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99071" y="3848323"/>
            <a:ext cx="808203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Ключевое правило: звонкий или глухой — буква в корне не меняется. Меняется только форма слова для проверки!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1470" y="341114"/>
            <a:ext cx="3674418" cy="4819650"/>
          </a:xfrm>
          <a:prstGeom prst="roundRect">
            <a:avLst>
              <a:gd name="adj" fmla="val 1215"/>
            </a:avLst>
          </a:prstGeom>
          <a:solidFill>
            <a:srgbClr val="532418">
              <a:alpha val="9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13457" y="372070"/>
            <a:ext cx="3550444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Непроизносимые согласные: когда буква молчит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13457" y="866477"/>
            <a:ext cx="3550444" cy="2091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1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Некоторые буквы </a:t>
            </a:r>
            <a:pPr algn="l" indent="0" marL="0">
              <a:lnSpc>
                <a:spcPct val="81000"/>
              </a:lnSpc>
              <a:spcAft>
                <a:spcPts val="200"/>
              </a:spcAft>
              <a:buNone/>
            </a:pPr>
            <a:r>
              <a:rPr lang="en-US" sz="4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д, т, л, в</a:t>
            </a:r>
            <a:pPr algn="l" indent="0" marL="0">
              <a:lnSpc>
                <a:spcPct val="81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«выпадают» при произношении в сложных сочетаниях согласных: </a:t>
            </a:r>
            <a:pPr algn="l" indent="0" marL="0">
              <a:lnSpc>
                <a:spcPct val="81000"/>
              </a:lnSpc>
              <a:spcAft>
                <a:spcPts val="200"/>
              </a:spcAft>
              <a:buNone/>
            </a:pPr>
            <a:r>
              <a:rPr lang="en-US" sz="4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стн, здн, лнц, вств</a:t>
            </a:r>
            <a:pPr algn="l" indent="0" marL="0">
              <a:lnSpc>
                <a:spcPct val="81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На слух их не слышно, но на письме они обязательно присутствуют.</a:t>
            </a:r>
            <a:endParaRPr lang="en-US" sz="450" dirty="0"/>
          </a:p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Стратегия та же: подбери однокоренное слово, в котором «молчащий» согласный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слышится отчётливо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7211" y="375940"/>
            <a:ext cx="3969469" cy="3969469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0428" y="4384067"/>
            <a:ext cx="93018" cy="930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38724" y="4380235"/>
            <a:ext cx="4213845" cy="115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сер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</a:t>
            </a:r>
            <a:endParaRPr lang="en-US" sz="700" dirty="0"/>
          </a:p>
        </p:txBody>
      </p:sp>
      <p:sp>
        <p:nvSpPr>
          <p:cNvPr id="8" name="Text 4"/>
          <p:cNvSpPr/>
          <p:nvPr/>
        </p:nvSpPr>
        <p:spPr>
          <a:xfrm>
            <a:off x="4438724" y="4527054"/>
            <a:ext cx="4213845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сер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ечко (звук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слышен)</a:t>
            </a:r>
            <a:endParaRPr lang="en-US" sz="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0428" y="4653297"/>
            <a:ext cx="93018" cy="9301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438724" y="4649465"/>
            <a:ext cx="4213845" cy="115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нце</a:t>
            </a:r>
            <a:endParaRPr lang="en-US" sz="700" dirty="0"/>
          </a:p>
        </p:txBody>
      </p:sp>
      <p:sp>
        <p:nvSpPr>
          <p:cNvPr id="11" name="Text 6"/>
          <p:cNvSpPr/>
          <p:nvPr/>
        </p:nvSpPr>
        <p:spPr>
          <a:xfrm>
            <a:off x="4438724" y="4796284"/>
            <a:ext cx="4213845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со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нечный (звук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слышен)</a:t>
            </a:r>
            <a:endParaRPr lang="en-US" sz="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60428" y="4922527"/>
            <a:ext cx="93018" cy="9301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438724" y="4918695"/>
            <a:ext cx="4213845" cy="115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чес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</a:t>
            </a:r>
            <a:pPr algn="l" indent="0" marL="0">
              <a:lnSpc>
                <a:spcPct val="108000"/>
              </a:lnSpc>
              <a:buNone/>
            </a:pPr>
            <a:r>
              <a:rPr lang="en-US" sz="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ный</a:t>
            </a:r>
            <a:endParaRPr lang="en-US" sz="700" dirty="0"/>
          </a:p>
        </p:txBody>
      </p:sp>
      <p:sp>
        <p:nvSpPr>
          <p:cNvPr id="14" name="Text 8"/>
          <p:cNvSpPr/>
          <p:nvPr/>
        </p:nvSpPr>
        <p:spPr>
          <a:xfrm>
            <a:off x="4438724" y="5065514"/>
            <a:ext cx="4213845" cy="60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чес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ен (звук </a:t>
            </a:r>
            <a:pPr algn="l" indent="0" marL="0">
              <a:lnSpc>
                <a:spcPct val="81000"/>
              </a:lnSpc>
              <a:buNone/>
            </a:pPr>
            <a:r>
              <a:rPr lang="en-US" sz="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</a:t>
            </a:r>
            <a:pPr algn="l" indent="0" marL="0">
              <a:lnSpc>
                <a:spcPct val="81000"/>
              </a:lnSpc>
              <a:buNone/>
            </a:pPr>
            <a:r>
              <a:rPr lang="en-US" sz="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слышен)</a:t>
            </a:r>
            <a:endParaRPr lang="en-US" sz="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6745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Алгоритм проверки согласных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458367"/>
            <a:ext cx="860896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Следуй этим пяти шагам — и ни одна согласная в корне не застанет тебя врасплох.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759148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1961852"/>
            <a:ext cx="263455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052414"/>
            <a:ext cx="263455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Произнеси слово целиком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2358554"/>
            <a:ext cx="263455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Вслух или про себя — чтобы услышать, где возникает сомнение в написании.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254648" y="1759148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1961852"/>
            <a:ext cx="2634630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3254648" y="2052414"/>
            <a:ext cx="263463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Определи «опасное» место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54648" y="2358554"/>
            <a:ext cx="2634630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позицию, где согласный может звучать не так, как пишется: конец слова, стечение согласных.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013252" y="1759148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13252" y="1961852"/>
            <a:ext cx="263455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6013252" y="2052414"/>
            <a:ext cx="263455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Подбери проверочное слово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013252" y="2358554"/>
            <a:ext cx="263455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Измени форму слова или найди однокоренное так, чтобы после согласного шёл гласный или согласный звучал чётко.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96119" y="3220566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6119" y="3423270"/>
            <a:ext cx="4013820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496119" y="3513832"/>
            <a:ext cx="401382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Убедись, что звук слышен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6119" y="3819971"/>
            <a:ext cx="4013820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проверочном слове нужный согласный должен произноситься ясно и однозначно.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633913" y="3220566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05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33913" y="3423270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4633913" y="3513832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Напиши правильную букву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33913" y="3819971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Используй ту букву, которую подтвердило проверочное слово. Корень пишется одинаково во всех однокоренных словах.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9910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Слова-исключения и трудные случаи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421532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Некоторые слова невозможно проверить правилом — они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имеют однокоренных форм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где согласный слышался бы отчётливо. Такие слова нужно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запомнить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83569"/>
            <a:ext cx="845493" cy="8454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884066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Лестница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3190205"/>
            <a:ext cx="1921669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Буква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не проверяется — запоминаем написание целиком.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792" y="1883569"/>
            <a:ext cx="845493" cy="8454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72792" y="2884066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Праздник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2572792" y="3190205"/>
            <a:ext cx="1921669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Буква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не слышится, но пишется — это словарное слово.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465" y="1883569"/>
            <a:ext cx="845493" cy="8454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49465" y="2884066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Чувство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4649465" y="3190205"/>
            <a:ext cx="1921669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Буква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молчит, проверка не работает — только запоминание.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138" y="1883569"/>
            <a:ext cx="845567" cy="84556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26138" y="2884140"/>
            <a:ext cx="19217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Искусство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6726138" y="3190280"/>
            <a:ext cx="192174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Удвоенная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сочетание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ств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словарное слово для зрительной памяти.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496119" y="3813572"/>
            <a:ext cx="8151763" cy="620018"/>
          </a:xfrm>
          <a:prstGeom prst="roundRect">
            <a:avLst>
              <a:gd name="adj" fmla="val 8403"/>
            </a:avLst>
          </a:prstGeom>
          <a:solidFill>
            <a:srgbClr val="FFE0CC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92" y="3974306"/>
            <a:ext cx="155004" cy="12397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99071" y="3968502"/>
            <a:ext cx="762483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Знание морфемного состава слова помогает распознать корень даже в сложных заимствованных словах и правильно применить правило.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7972"/>
            <a:ext cx="8151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Тренируем орфографическую зоркость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2093193"/>
            <a:ext cx="860896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Теория без практики не работает. Вот три типа упражнений, которые помогут закрепить навык.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93975"/>
            <a:ext cx="2634555" cy="183147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0379" y="2466231"/>
            <a:ext cx="186035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4380" y="2904306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Исправь ошибки в тексте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34380" y="3210446"/>
            <a:ext cx="2358033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и восстанови пропущенные буквы: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«Сне_ укутал ду_ в белой ша_ке, а моро_ раскрасил окна узорами».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Подбери проверочное слово для каждого пропуска.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393975"/>
            <a:ext cx="2634630" cy="183147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2466231"/>
            <a:ext cx="186035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904306"/>
            <a:ext cx="235810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Составь пары слов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3392909" y="3210446"/>
            <a:ext cx="235810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Придумай и запиши 5 пар «проверяемое → проверочное»: например,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зу[п]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зубы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моро[с]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морозы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Обоснуй выбор буквы.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393975"/>
            <a:ext cx="2634555" cy="183147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7512" y="2466231"/>
            <a:ext cx="186035" cy="2418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151513" y="2904306"/>
            <a:ext cx="2358033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Анализ омонимичных корней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6151513" y="3442171"/>
            <a:ext cx="235803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Понимание смысла слова — ключ к правильному выбору буквы. Сравни: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ко[з/с]а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(животное)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козы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ко[з/с]а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(инструмент) →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косить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588764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35546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Заключение: грамотность как навык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3925119" y="1548780"/>
            <a:ext cx="229939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4063380" y="1687041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мы узнали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063380" y="1993181"/>
            <a:ext cx="2022872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Научились находить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слабые позиции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корнях слов — места, где произношение расходится с написанием.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6348487" y="1548780"/>
            <a:ext cx="229939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486748" y="1687041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умеем делать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486748" y="1993181"/>
            <a:ext cx="2022872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Применять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простые алгоритмы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проверки, делающие письменную речь точной, понятной и грамотной.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3925119" y="2900437"/>
            <a:ext cx="4722763" cy="905173"/>
          </a:xfrm>
          <a:prstGeom prst="roundRect">
            <a:avLst>
              <a:gd name="adj" fmla="val 5756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063380" y="3038698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Главный итог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063380" y="3344838"/>
            <a:ext cx="4446240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Всегда ищи проверочное слово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это универсальный ключ к правильному написанию согласных в корне.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4111154" y="4084662"/>
            <a:ext cx="4536728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Грамотность — это не дар, а результат осознанной работы с языком. Каждое правило, которое ты понял и применил, делает твою речь сильнее.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3925119" y="3945136"/>
            <a:ext cx="14288" cy="762819"/>
          </a:xfrm>
          <a:prstGeom prst="roundRect">
            <a:avLst>
              <a:gd name="adj" fmla="val 59998"/>
            </a:avLst>
          </a:prstGeom>
          <a:solidFill>
            <a:srgbClr val="FF954F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2026-07-26T19:30:22Z</dcterms:created>
  <dcterms:modified xsi:type="dcterms:W3CDTF">2026-07-26T19:30:22Z</dcterms:modified>
</cp:coreProperties>
</file>