
<file path=[Content_Types].xml><?xml version="1.0" encoding="utf-8"?>
<Types xmlns="http://schemas.openxmlformats.org/package/2006/content-types">
  <Default Extension="fntdata" ContentType="application/x-fontdata"/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true" autoCompressPictures="0" embedTrueTypeFonts="true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9144000" cy="5143500"/>
  <p:notesSz cx="5143500" cy="9144000"/>
  <p:embeddedFontLst>
    <p:embeddedFont>
      <p:font typeface="Inconsolata Medium"/>
      <p:regular r:id="rId201314"/>
    </p:embeddedFont>
    <p:embeddedFont>
      <p:font typeface="Inconsolata"/>
      <p:regular r:id="rId201315"/>
    </p:embeddedFont>
    <p:embeddedFont>
      <p:font typeface="Inconsolata ExtraBold"/>
      <p:regular r:id="rId201316"/>
    </p:embeddedFont>
    <p:embeddedFont>
      <p:font typeface="Inconsolata Black"/>
      <p:regular r:id="rId201317"/>
    </p:embeddedFont>
    <p:embeddedFont>
      <p:font typeface="Inconsolata ExtraLight"/>
      <p:regular r:id="rId201318"/>
    </p:embeddedFont>
    <p:embeddedFont>
      <p:font typeface="Inconsolata Light"/>
      <p:regular r:id="rId201319"/>
    </p:embeddedFont>
    <p:embeddedFont>
      <p:font typeface="Inconsolata SemiBold"/>
      <p:regular r:id="rId201320"/>
    </p:embeddedFont>
    <p:embeddedFont>
      <p:font typeface="Inconsolata Bold"/>
      <p:regular r:id="rId201321"/>
    </p:embeddedFont>
    <p:embeddedFont>
      <p:font typeface="Montserrat Thin"/>
      <p:regular r:id="rId201322"/>
    </p:embeddedFont>
    <p:embeddedFont>
      <p:font typeface="Montserrat"/>
      <p:regular r:id="rId201323"/>
    </p:embeddedFont>
    <p:embeddedFont>
      <p:font typeface="Montserrat SemiBold"/>
      <p:regular r:id="rId201324"/>
    </p:embeddedFont>
    <p:embeddedFont>
      <p:font typeface="Montserrat Bold"/>
      <p:regular r:id="rId201325"/>
    </p:embeddedFont>
    <p:embeddedFont>
      <p:font typeface="Montserrat Black"/>
      <p:regular r:id="rId201326"/>
    </p:embeddedFont>
    <p:embeddedFont>
      <p:font typeface="Montserrat Light"/>
      <p:regular r:id="rId201327"/>
    </p:embeddedFont>
    <p:embeddedFont>
      <p:font typeface="Montserrat ExtraLight"/>
      <p:regular r:id="rId201328"/>
    </p:embeddedFont>
    <p:embeddedFont>
      <p:font typeface="Montserrat Medium"/>
      <p:regular r:id="rId201329"/>
    </p:embeddedFont>
    <p:embeddedFont>
      <p:font typeface="Montserrat ExtraBold"/>
      <p:regular r:id="rId201330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Relationship Id="rId201314" Target="fonts/201314.fntdata" Type="http://schemas.openxmlformats.org/officeDocument/2006/relationships/font"/><Relationship Id="rId201315" Target="fonts/201315.fntdata" Type="http://schemas.openxmlformats.org/officeDocument/2006/relationships/font"/><Relationship Id="rId201316" Target="fonts/201316.fntdata" Type="http://schemas.openxmlformats.org/officeDocument/2006/relationships/font"/><Relationship Id="rId201317" Target="fonts/201317.fntdata" Type="http://schemas.openxmlformats.org/officeDocument/2006/relationships/font"/><Relationship Id="rId201318" Target="fonts/201318.fntdata" Type="http://schemas.openxmlformats.org/officeDocument/2006/relationships/font"/><Relationship Id="rId201319" Target="fonts/201319.fntdata" Type="http://schemas.openxmlformats.org/officeDocument/2006/relationships/font"/><Relationship Id="rId201320" Target="fonts/201320.fntdata" Type="http://schemas.openxmlformats.org/officeDocument/2006/relationships/font"/><Relationship Id="rId201321" Target="fonts/201321.fntdata" Type="http://schemas.openxmlformats.org/officeDocument/2006/relationships/font"/><Relationship Id="rId201322" Target="fonts/201322.fntdata" Type="http://schemas.openxmlformats.org/officeDocument/2006/relationships/font"/><Relationship Id="rId201323" Target="fonts/201323.fntdata" Type="http://schemas.openxmlformats.org/officeDocument/2006/relationships/font"/><Relationship Id="rId201324" Target="fonts/201324.fntdata" Type="http://schemas.openxmlformats.org/officeDocument/2006/relationships/font"/><Relationship Id="rId201325" Target="fonts/201325.fntdata" Type="http://schemas.openxmlformats.org/officeDocument/2006/relationships/font"/><Relationship Id="rId201326" Target="fonts/201326.fntdata" Type="http://schemas.openxmlformats.org/officeDocument/2006/relationships/font"/><Relationship Id="rId201327" Target="fonts/201327.fntdata" Type="http://schemas.openxmlformats.org/officeDocument/2006/relationships/font"/><Relationship Id="rId201328" Target="fonts/201328.fntdata" Type="http://schemas.openxmlformats.org/officeDocument/2006/relationships/font"/><Relationship Id="rId201329" Target="fonts/201329.fntdata" Type="http://schemas.openxmlformats.org/officeDocument/2006/relationships/font"/><Relationship Id="rId201330" Target="fonts/201330.fntdata" Type="http://schemas.openxmlformats.org/officeDocument/2006/relationships/font"/><Relationship Id="rId201331" Target="fonts/201331.fntdata" Type="http://schemas.openxmlformats.org/officeDocument/2006/relationships/font"/><Relationship Id="rId201332" Target="fonts/201332.fntdata" Type="http://schemas.openxmlformats.org/officeDocument/2006/relationships/font"/><Relationship Id="rId201333" Target="fonts/201333.fntdata" Type="http://schemas.openxmlformats.org/officeDocument/2006/relationships/font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mast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8ECE4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8ECE4"/>
          </a:solidFill>
          <a:ln/>
        </p:spPr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image" Target="../media/image-5-2.png"/><Relationship Id="rId3" Type="http://schemas.openxmlformats.org/officeDocument/2006/relationships/image" Target="../media/image-5-3.png"/><Relationship Id="rId4" Type="http://schemas.openxmlformats.org/officeDocument/2006/relationships/slideLayout" Target="../slideLayouts/slideLayout2.xml"/><Relationship Id="rId5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svg"/><Relationship Id="rId3" Type="http://schemas.openxmlformats.org/officeDocument/2006/relationships/image" Target="../media/image-8-3.png"/><Relationship Id="rId4" Type="http://schemas.openxmlformats.org/officeDocument/2006/relationships/image" Target="../media/image-8-4.svg"/><Relationship Id="rId5" Type="http://schemas.openxmlformats.org/officeDocument/2006/relationships/image" Target="../media/image-8-5.png"/><Relationship Id="rId6" Type="http://schemas.openxmlformats.org/officeDocument/2006/relationships/image" Target="../media/image-8-6.svg"/><Relationship Id="rId7" Type="http://schemas.openxmlformats.org/officeDocument/2006/relationships/image" Target="../media/image-8-7.png"/><Relationship Id="rId8" Type="http://schemas.openxmlformats.org/officeDocument/2006/relationships/image" Target="../media/image-8-8.svg"/><Relationship Id="rId9" Type="http://schemas.openxmlformats.org/officeDocument/2006/relationships/image" Target="../media/image-8-9.png"/><Relationship Id="rId10" Type="http://schemas.openxmlformats.org/officeDocument/2006/relationships/slideLayout" Target="../slideLayouts/slideLayout2.xml"/><Relationship Id="rId11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715000" y="0"/>
            <a:ext cx="3429000" cy="5143500"/>
          </a:xfrm>
          <a:prstGeom prst="rect">
            <a:avLst/>
          </a:prstGeom>
          <a:solidFill>
            <a:srgbClr val="F8ECE4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776987" y="92943"/>
            <a:ext cx="3305026" cy="4957539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496119" y="1892722"/>
            <a:ext cx="4722763" cy="77509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2400" dirty="0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Правописание суффиксов глаголов и причастий</a:t>
            </a:r>
            <a:endParaRPr lang="en-US" sz="2400" dirty="0"/>
          </a:p>
        </p:txBody>
      </p:sp>
      <p:sp>
        <p:nvSpPr>
          <p:cNvPr id="5" name="Text 2"/>
          <p:cNvSpPr/>
          <p:nvPr/>
        </p:nvSpPr>
        <p:spPr>
          <a:xfrm>
            <a:off x="496119" y="2853854"/>
            <a:ext cx="4722763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Разбираем правила, алгоритмы и исключения — шаг за шагом, от простого к сложному</a:t>
            </a:r>
            <a:endParaRPr lang="en-US" sz="9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715000" y="0"/>
            <a:ext cx="3429000" cy="5143500"/>
          </a:xfrm>
          <a:prstGeom prst="rect">
            <a:avLst/>
          </a:prstGeom>
          <a:solidFill>
            <a:srgbClr val="F8ECE4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771183" y="84237"/>
            <a:ext cx="3316635" cy="497495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496119" y="383530"/>
            <a:ext cx="4722763" cy="105392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200" dirty="0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Магия глагольных суффиксов -ОВА- / -ЕВА- и -ЫВА- / -ИВА-</a:t>
            </a:r>
            <a:endParaRPr lang="en-US" sz="2200" dirty="0"/>
          </a:p>
        </p:txBody>
      </p:sp>
      <p:sp>
        <p:nvSpPr>
          <p:cNvPr id="5" name="Text 2"/>
          <p:cNvSpPr/>
          <p:nvPr/>
        </p:nvSpPr>
        <p:spPr>
          <a:xfrm>
            <a:off x="496119" y="1590229"/>
            <a:ext cx="4722763" cy="51435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850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Главный инструмент — простой алгоритм: поставь глагол в форму </a:t>
            </a:r>
            <a:pPr algn="l" indent="0" marL="0">
              <a:lnSpc>
                <a:spcPct val="127000"/>
              </a:lnSpc>
              <a:buNone/>
            </a:pPr>
            <a:r>
              <a:rPr lang="en-US" sz="850" b="1" dirty="0">
                <a:solidFill>
                  <a:srgbClr val="151617"/>
                </a:solidFill>
                <a:latin typeface="Inconsolata Bold" pitchFamily="34" charset="0"/>
                <a:ea typeface="Inconsolata Bold" pitchFamily="34" charset="-122"/>
                <a:cs typeface="Inconsolata Bold" pitchFamily="34" charset="-120"/>
              </a:rPr>
              <a:t>1-го лица единственного числа</a:t>
            </a:r>
            <a:pPr algn="l" indent="0" marL="0">
              <a:lnSpc>
                <a:spcPct val="127000"/>
              </a:lnSpc>
              <a:buNone/>
            </a:pPr>
            <a:r>
              <a:rPr lang="en-US" sz="850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 настоящего или будущего времени и посмотри на окончание.</a:t>
            </a:r>
            <a:endParaRPr lang="en-US" sz="850" dirty="0"/>
          </a:p>
        </p:txBody>
      </p:sp>
      <p:sp>
        <p:nvSpPr>
          <p:cNvPr id="6" name="Shape 3"/>
          <p:cNvSpPr/>
          <p:nvPr/>
        </p:nvSpPr>
        <p:spPr>
          <a:xfrm>
            <a:off x="496119" y="2219176"/>
            <a:ext cx="4722763" cy="2083296"/>
          </a:xfrm>
          <a:prstGeom prst="roundRect">
            <a:avLst>
              <a:gd name="adj" fmla="val 274"/>
            </a:avLst>
          </a:prstGeom>
          <a:solidFill>
            <a:srgbClr val="F8ECE4"/>
          </a:solidFill>
          <a:ln w="4763">
            <a:solidFill>
              <a:srgbClr val="151617"/>
            </a:solidFill>
            <a:prstDash val="solid"/>
          </a:ln>
          <a:effectLst>
            <a:outerShdw sx="100000" sy="100000" kx="0" ky="0" algn="bl" rotWithShape="0" blurRad="101600" dist="13970" dir="2700000">
              <a:srgbClr val="151617">
                <a:alpha val="100000"/>
              </a:srgbClr>
            </a:outerShdw>
          </a:effectLst>
        </p:spPr>
      </p:sp>
      <p:sp>
        <p:nvSpPr>
          <p:cNvPr id="7" name="Shape 4"/>
          <p:cNvSpPr/>
          <p:nvPr/>
        </p:nvSpPr>
        <p:spPr>
          <a:xfrm>
            <a:off x="500881" y="2223939"/>
            <a:ext cx="4713238" cy="1036886"/>
          </a:xfrm>
          <a:prstGeom prst="rect">
            <a:avLst/>
          </a:prstGeom>
          <a:solidFill>
            <a:srgbClr val="F8ECE4"/>
          </a:solidFill>
          <a:ln/>
        </p:spPr>
      </p:sp>
      <p:sp>
        <p:nvSpPr>
          <p:cNvPr id="8" name="Text 5"/>
          <p:cNvSpPr/>
          <p:nvPr/>
        </p:nvSpPr>
        <p:spPr>
          <a:xfrm>
            <a:off x="613246" y="2336304"/>
            <a:ext cx="4488507" cy="1756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100" dirty="0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Окончание -УЮ / -ЮЮ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613246" y="2573015"/>
            <a:ext cx="4488507" cy="5754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27000"/>
              </a:lnSpc>
              <a:spcAft>
                <a:spcPts val="450"/>
              </a:spcAft>
              <a:buNone/>
            </a:pPr>
            <a:r>
              <a:rPr lang="en-US" sz="850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Пиши суффикс </a:t>
            </a:r>
            <a:pPr algn="l" indent="0" marL="0">
              <a:lnSpc>
                <a:spcPct val="127000"/>
              </a:lnSpc>
              <a:spcAft>
                <a:spcPts val="450"/>
              </a:spcAft>
              <a:buNone/>
            </a:pPr>
            <a:r>
              <a:rPr lang="en-US" sz="850" b="1" dirty="0">
                <a:solidFill>
                  <a:srgbClr val="151617"/>
                </a:solidFill>
                <a:latin typeface="Inconsolata Bold" pitchFamily="34" charset="0"/>
                <a:ea typeface="Inconsolata Bold" pitchFamily="34" charset="-122"/>
                <a:cs typeface="Inconsolata Bold" pitchFamily="34" charset="-120"/>
              </a:rPr>
              <a:t>-ОВА- / -ЕВА-</a:t>
            </a:r>
            <a:endParaRPr lang="en-US" sz="850" dirty="0"/>
          </a:p>
          <a:p>
            <a:pPr algn="l" indent="0" marL="0">
              <a:lnSpc>
                <a:spcPct val="127000"/>
              </a:lnSpc>
              <a:buNone/>
            </a:pPr>
            <a:r>
              <a:rPr lang="en-US" sz="850" i="1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командовать → командую</a:t>
            </a:r>
            <a:endParaRPr lang="en-US" sz="850" dirty="0"/>
          </a:p>
          <a:p>
            <a:pPr algn="l" indent="0" marL="0">
              <a:lnSpc>
                <a:spcPct val="127000"/>
              </a:lnSpc>
              <a:buNone/>
            </a:pPr>
            <a:r>
              <a:rPr lang="en-US" sz="850" i="1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горевать → горюю</a:t>
            </a:r>
            <a:endParaRPr lang="en-US" sz="850" dirty="0"/>
          </a:p>
        </p:txBody>
      </p:sp>
      <p:sp>
        <p:nvSpPr>
          <p:cNvPr id="10" name="Shape 7"/>
          <p:cNvSpPr/>
          <p:nvPr/>
        </p:nvSpPr>
        <p:spPr>
          <a:xfrm>
            <a:off x="500881" y="3260824"/>
            <a:ext cx="4713238" cy="1036886"/>
          </a:xfrm>
          <a:prstGeom prst="rect">
            <a:avLst/>
          </a:prstGeom>
          <a:solidFill>
            <a:srgbClr val="F8ECE4"/>
          </a:solidFill>
          <a:ln/>
        </p:spPr>
      </p:sp>
      <p:sp>
        <p:nvSpPr>
          <p:cNvPr id="11" name="Shape 8"/>
          <p:cNvSpPr/>
          <p:nvPr/>
        </p:nvSpPr>
        <p:spPr>
          <a:xfrm>
            <a:off x="500881" y="3260824"/>
            <a:ext cx="4713238" cy="14288"/>
          </a:xfrm>
          <a:prstGeom prst="roundRect">
            <a:avLst>
              <a:gd name="adj" fmla="val 39999"/>
            </a:avLst>
          </a:prstGeom>
          <a:solidFill>
            <a:srgbClr val="2E2F30"/>
          </a:solidFill>
          <a:ln/>
        </p:spPr>
      </p:sp>
      <p:sp>
        <p:nvSpPr>
          <p:cNvPr id="12" name="Text 9"/>
          <p:cNvSpPr/>
          <p:nvPr/>
        </p:nvSpPr>
        <p:spPr>
          <a:xfrm>
            <a:off x="613246" y="3373189"/>
            <a:ext cx="4488507" cy="1756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100" dirty="0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Окончание -ЫВАЮ / -ИВАЮ</a:t>
            </a:r>
            <a:endParaRPr lang="en-US" sz="1100" dirty="0"/>
          </a:p>
        </p:txBody>
      </p:sp>
      <p:sp>
        <p:nvSpPr>
          <p:cNvPr id="13" name="Text 10"/>
          <p:cNvSpPr/>
          <p:nvPr/>
        </p:nvSpPr>
        <p:spPr>
          <a:xfrm>
            <a:off x="613246" y="3609901"/>
            <a:ext cx="4488507" cy="5754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27000"/>
              </a:lnSpc>
              <a:spcAft>
                <a:spcPts val="450"/>
              </a:spcAft>
              <a:buNone/>
            </a:pPr>
            <a:r>
              <a:rPr lang="en-US" sz="850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Пиши суффикс </a:t>
            </a:r>
            <a:pPr algn="l" indent="0" marL="0">
              <a:lnSpc>
                <a:spcPct val="127000"/>
              </a:lnSpc>
              <a:spcAft>
                <a:spcPts val="450"/>
              </a:spcAft>
              <a:buNone/>
            </a:pPr>
            <a:r>
              <a:rPr lang="en-US" sz="850" b="1" dirty="0">
                <a:solidFill>
                  <a:srgbClr val="151617"/>
                </a:solidFill>
                <a:latin typeface="Inconsolata Bold" pitchFamily="34" charset="0"/>
                <a:ea typeface="Inconsolata Bold" pitchFamily="34" charset="-122"/>
                <a:cs typeface="Inconsolata Bold" pitchFamily="34" charset="-120"/>
              </a:rPr>
              <a:t>-ЫВА- / -ИВА-</a:t>
            </a:r>
            <a:endParaRPr lang="en-US" sz="850" dirty="0"/>
          </a:p>
          <a:p>
            <a:pPr algn="l" indent="0" marL="0">
              <a:lnSpc>
                <a:spcPct val="127000"/>
              </a:lnSpc>
              <a:buNone/>
            </a:pPr>
            <a:r>
              <a:rPr lang="en-US" sz="850" i="1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рассматривать → рассматриваю</a:t>
            </a:r>
            <a:endParaRPr lang="en-US" sz="850" dirty="0"/>
          </a:p>
          <a:p>
            <a:pPr algn="l" indent="0" marL="0">
              <a:lnSpc>
                <a:spcPct val="127000"/>
              </a:lnSpc>
              <a:buNone/>
            </a:pPr>
            <a:r>
              <a:rPr lang="en-US" sz="850" i="1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настаивать → настаиваю</a:t>
            </a:r>
            <a:endParaRPr lang="en-US" sz="850" dirty="0"/>
          </a:p>
        </p:txBody>
      </p:sp>
      <p:sp>
        <p:nvSpPr>
          <p:cNvPr id="14" name="Text 11"/>
          <p:cNvSpPr/>
          <p:nvPr/>
        </p:nvSpPr>
        <p:spPr>
          <a:xfrm>
            <a:off x="496119" y="4417070"/>
            <a:ext cx="4722763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850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Этот алгоритм работает в подавляющем большинстве случаев и позволяет избежать ошибок при написании глаголов с этими суффиксами.</a:t>
            </a:r>
            <a:endParaRPr lang="en-US" sz="8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1214810"/>
            <a:ext cx="8151763" cy="387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400" dirty="0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Внимание: ударный суффикс -ВА-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496119" y="1850380"/>
            <a:ext cx="8151763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Суффикс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151617"/>
                </a:solidFill>
                <a:latin typeface="Inconsolata Bold" pitchFamily="34" charset="0"/>
                <a:ea typeface="Inconsolata Bold" pitchFamily="34" charset="-122"/>
                <a:cs typeface="Inconsolata Bold" pitchFamily="34" charset="-120"/>
              </a:rPr>
              <a:t>-ВА-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 почти всегда оказывается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151617"/>
                </a:solidFill>
                <a:latin typeface="Inconsolata Bold" pitchFamily="34" charset="0"/>
                <a:ea typeface="Inconsolata Bold" pitchFamily="34" charset="-122"/>
                <a:cs typeface="Inconsolata Bold" pitchFamily="34" charset="-120"/>
              </a:rPr>
              <a:t>под ударением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, что делает его легко узнаваемым на слух. Однако именно это может ввести в заблуждение при написании гласной перед ним.</a:t>
            </a:r>
            <a:endParaRPr lang="en-US" sz="950" dirty="0"/>
          </a:p>
        </p:txBody>
      </p:sp>
      <p:sp>
        <p:nvSpPr>
          <p:cNvPr id="4" name="Shape 2"/>
          <p:cNvSpPr/>
          <p:nvPr/>
        </p:nvSpPr>
        <p:spPr>
          <a:xfrm>
            <a:off x="496119" y="2386831"/>
            <a:ext cx="279053" cy="279053"/>
          </a:xfrm>
          <a:prstGeom prst="roundRect">
            <a:avLst>
              <a:gd name="adj" fmla="val 2048"/>
            </a:avLst>
          </a:prstGeom>
          <a:solidFill>
            <a:srgbClr val="F8ECE4"/>
          </a:solidFill>
          <a:ln w="4763">
            <a:solidFill>
              <a:srgbClr val="151617"/>
            </a:solidFill>
            <a:prstDash val="solid"/>
          </a:ln>
          <a:effectLst>
            <a:outerShdw sx="100000" sy="100000" kx="0" ky="0" algn="bl" rotWithShape="0" blurRad="101600" dist="15240" dir="2700000">
              <a:srgbClr val="151617">
                <a:alpha val="100000"/>
              </a:srgbClr>
            </a:outerShdw>
          </a:effectLst>
        </p:spPr>
      </p:sp>
      <p:sp>
        <p:nvSpPr>
          <p:cNvPr id="5" name="Text 3"/>
          <p:cNvSpPr/>
          <p:nvPr/>
        </p:nvSpPr>
        <p:spPr>
          <a:xfrm>
            <a:off x="542627" y="2410085"/>
            <a:ext cx="186035" cy="23254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450" dirty="0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1</a:t>
            </a:r>
            <a:endParaRPr lang="en-US" sz="1450" dirty="0"/>
          </a:p>
        </p:txBody>
      </p:sp>
      <p:sp>
        <p:nvSpPr>
          <p:cNvPr id="6" name="Text 4"/>
          <p:cNvSpPr/>
          <p:nvPr/>
        </p:nvSpPr>
        <p:spPr>
          <a:xfrm>
            <a:off x="899145" y="2429470"/>
            <a:ext cx="2210842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Убери суффикс -ВА-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899145" y="2697733"/>
            <a:ext cx="2210842" cy="59538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Отбрось суффикс и восстанови исходный инфинитив: </a:t>
            </a:r>
            <a:pPr algn="l" indent="0" marL="0">
              <a:lnSpc>
                <a:spcPct val="133000"/>
              </a:lnSpc>
              <a:buNone/>
            </a:pPr>
            <a:r>
              <a:rPr lang="en-US" sz="950" i="1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залива́ть → зали́ть</a:t>
            </a:r>
            <a:endParaRPr lang="en-US" sz="950" dirty="0"/>
          </a:p>
        </p:txBody>
      </p:sp>
      <p:sp>
        <p:nvSpPr>
          <p:cNvPr id="8" name="Shape 6"/>
          <p:cNvSpPr/>
          <p:nvPr/>
        </p:nvSpPr>
        <p:spPr>
          <a:xfrm>
            <a:off x="3264991" y="2386831"/>
            <a:ext cx="279053" cy="279053"/>
          </a:xfrm>
          <a:prstGeom prst="roundRect">
            <a:avLst>
              <a:gd name="adj" fmla="val 2048"/>
            </a:avLst>
          </a:prstGeom>
          <a:solidFill>
            <a:srgbClr val="F8ECE4"/>
          </a:solidFill>
          <a:ln w="4763">
            <a:solidFill>
              <a:srgbClr val="151617"/>
            </a:solidFill>
            <a:prstDash val="solid"/>
          </a:ln>
          <a:effectLst>
            <a:outerShdw sx="100000" sy="100000" kx="0" ky="0" algn="bl" rotWithShape="0" blurRad="101600" dist="15240" dir="2700000">
              <a:srgbClr val="151617">
                <a:alpha val="100000"/>
              </a:srgbClr>
            </a:outerShdw>
          </a:effectLst>
        </p:spPr>
      </p:sp>
      <p:sp>
        <p:nvSpPr>
          <p:cNvPr id="9" name="Text 7"/>
          <p:cNvSpPr/>
          <p:nvPr/>
        </p:nvSpPr>
        <p:spPr>
          <a:xfrm>
            <a:off x="3311500" y="2410085"/>
            <a:ext cx="186035" cy="23254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450" dirty="0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2</a:t>
            </a:r>
            <a:endParaRPr lang="en-US" sz="1450" dirty="0"/>
          </a:p>
        </p:txBody>
      </p:sp>
      <p:sp>
        <p:nvSpPr>
          <p:cNvPr id="10" name="Text 8"/>
          <p:cNvSpPr/>
          <p:nvPr/>
        </p:nvSpPr>
        <p:spPr>
          <a:xfrm>
            <a:off x="3668018" y="2429470"/>
            <a:ext cx="2210916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Найди ударную гласную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3668018" y="2697733"/>
            <a:ext cx="2210916" cy="59538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В полученном инфинитиве без -ВА- определи, какая гласная стоит перед окончанием.</a:t>
            </a:r>
            <a:endParaRPr lang="en-US" sz="950" dirty="0"/>
          </a:p>
        </p:txBody>
      </p:sp>
      <p:sp>
        <p:nvSpPr>
          <p:cNvPr id="12" name="Shape 10"/>
          <p:cNvSpPr/>
          <p:nvPr/>
        </p:nvSpPr>
        <p:spPr>
          <a:xfrm>
            <a:off x="6033939" y="2386831"/>
            <a:ext cx="279053" cy="279053"/>
          </a:xfrm>
          <a:prstGeom prst="roundRect">
            <a:avLst>
              <a:gd name="adj" fmla="val 2048"/>
            </a:avLst>
          </a:prstGeom>
          <a:solidFill>
            <a:srgbClr val="F8ECE4"/>
          </a:solidFill>
          <a:ln w="4763">
            <a:solidFill>
              <a:srgbClr val="151617"/>
            </a:solidFill>
            <a:prstDash val="solid"/>
          </a:ln>
          <a:effectLst>
            <a:outerShdw sx="100000" sy="100000" kx="0" ky="0" algn="bl" rotWithShape="0" blurRad="101600" dist="15240" dir="2700000">
              <a:srgbClr val="151617">
                <a:alpha val="100000"/>
              </a:srgbClr>
            </a:outerShdw>
          </a:effectLst>
        </p:spPr>
      </p:sp>
      <p:sp>
        <p:nvSpPr>
          <p:cNvPr id="13" name="Text 11"/>
          <p:cNvSpPr/>
          <p:nvPr/>
        </p:nvSpPr>
        <p:spPr>
          <a:xfrm>
            <a:off x="6080447" y="2410085"/>
            <a:ext cx="186035" cy="23254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450" dirty="0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3</a:t>
            </a:r>
            <a:endParaRPr lang="en-US" sz="1450" dirty="0"/>
          </a:p>
        </p:txBody>
      </p:sp>
      <p:sp>
        <p:nvSpPr>
          <p:cNvPr id="14" name="Text 12"/>
          <p:cNvSpPr/>
          <p:nvPr/>
        </p:nvSpPr>
        <p:spPr>
          <a:xfrm>
            <a:off x="6436965" y="2429470"/>
            <a:ext cx="2210916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Перенеси эту гласную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6436965" y="2697733"/>
            <a:ext cx="2210916" cy="59538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i="1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преодолеть → преодолева́ть, застыть → застыва́ть, запеть → запева́ть</a:t>
            </a:r>
            <a:endParaRPr lang="en-US" sz="950" dirty="0"/>
          </a:p>
        </p:txBody>
      </p:sp>
      <p:sp>
        <p:nvSpPr>
          <p:cNvPr id="16" name="Shape 14"/>
          <p:cNvSpPr/>
          <p:nvPr/>
        </p:nvSpPr>
        <p:spPr>
          <a:xfrm>
            <a:off x="496119" y="3432646"/>
            <a:ext cx="8151763" cy="495970"/>
          </a:xfrm>
          <a:prstGeom prst="roundRect">
            <a:avLst>
              <a:gd name="adj" fmla="val 1152"/>
            </a:avLst>
          </a:prstGeom>
          <a:solidFill>
            <a:srgbClr val="E4E6E7"/>
          </a:solidFill>
          <a:ln/>
        </p:spPr>
      </p:sp>
      <p:pic>
        <p:nvPicPr>
          <p:cNvPr id="17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20092" y="3612431"/>
            <a:ext cx="155004" cy="123974"/>
          </a:xfrm>
          <a:prstGeom prst="rect">
            <a:avLst/>
          </a:prstGeom>
        </p:spPr>
      </p:pic>
      <p:sp>
        <p:nvSpPr>
          <p:cNvPr id="18" name="Text 15"/>
          <p:cNvSpPr/>
          <p:nvPr/>
        </p:nvSpPr>
        <p:spPr>
          <a:xfrm>
            <a:off x="899071" y="3587576"/>
            <a:ext cx="8082037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Запомни исключения: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000000"/>
                </a:solidFill>
                <a:latin typeface="Inconsolata Bold" pitchFamily="34" charset="0"/>
                <a:ea typeface="Inconsolata Bold" pitchFamily="34" charset="-122"/>
                <a:cs typeface="Inconsolata Bold" pitchFamily="34" charset="-120"/>
              </a:rPr>
              <a:t>затмева́ть, продлева́ть, застрева́ть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 — в исходных инфинитивах гласная иная.</a:t>
            </a:r>
            <a:endParaRPr lang="en-US" sz="9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429000" cy="5143500"/>
          </a:xfrm>
          <a:prstGeom prst="rect">
            <a:avLst/>
          </a:prstGeom>
          <a:solidFill>
            <a:srgbClr val="F8ECE4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1987" y="92943"/>
            <a:ext cx="3305026" cy="4957539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925119" y="626790"/>
            <a:ext cx="4722763" cy="77509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400" dirty="0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Причастия: ключ к спряжению</a:t>
            </a:r>
            <a:endParaRPr lang="en-US" sz="2400" dirty="0"/>
          </a:p>
        </p:txBody>
      </p:sp>
      <p:sp>
        <p:nvSpPr>
          <p:cNvPr id="5" name="Text 2"/>
          <p:cNvSpPr/>
          <p:nvPr/>
        </p:nvSpPr>
        <p:spPr>
          <a:xfrm>
            <a:off x="3925119" y="1587922"/>
            <a:ext cx="4722763" cy="59538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Суффиксы причастий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151617"/>
                </a:solidFill>
                <a:latin typeface="Inconsolata Bold" pitchFamily="34" charset="0"/>
                <a:ea typeface="Inconsolata Bold" pitchFamily="34" charset="-122"/>
                <a:cs typeface="Inconsolata Bold" pitchFamily="34" charset="-120"/>
              </a:rPr>
              <a:t>настоящего времени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 напрямую зависят от спряжения глагола, от которого образовано причастие. Поэтому первый шаг — правильно определить спряжение.</a:t>
            </a:r>
            <a:endParaRPr lang="en-US" sz="950" dirty="0"/>
          </a:p>
        </p:txBody>
      </p:sp>
      <p:sp>
        <p:nvSpPr>
          <p:cNvPr id="6" name="Shape 3"/>
          <p:cNvSpPr/>
          <p:nvPr/>
        </p:nvSpPr>
        <p:spPr>
          <a:xfrm>
            <a:off x="3835822" y="2322835"/>
            <a:ext cx="2388691" cy="1458888"/>
          </a:xfrm>
          <a:prstGeom prst="roundRect">
            <a:avLst>
              <a:gd name="adj" fmla="val 392"/>
            </a:avLst>
          </a:prstGeom>
          <a:solidFill>
            <a:srgbClr val="BAB6AA"/>
          </a:solidFill>
          <a:ln/>
        </p:spPr>
      </p:sp>
      <p:sp>
        <p:nvSpPr>
          <p:cNvPr id="7" name="Text 4"/>
          <p:cNvSpPr/>
          <p:nvPr/>
        </p:nvSpPr>
        <p:spPr>
          <a:xfrm>
            <a:off x="3959796" y="2446809"/>
            <a:ext cx="2140744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I спряжение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3959796" y="2764631"/>
            <a:ext cx="2140744" cy="90547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Действительные: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151617"/>
                </a:solidFill>
                <a:latin typeface="Inconsolata Bold" pitchFamily="34" charset="0"/>
                <a:ea typeface="Inconsolata Bold" pitchFamily="34" charset="-122"/>
                <a:cs typeface="Inconsolata Bold" pitchFamily="34" charset="-120"/>
              </a:rPr>
              <a:t>-УЩ- / -ЮЩ-</a:t>
            </a:r>
            <a:endParaRPr lang="en-US" sz="950" dirty="0"/>
          </a:p>
          <a:p>
            <a:pPr algn="l" indent="0" marL="0">
              <a:lnSpc>
                <a:spcPct val="133000"/>
              </a:lnSpc>
              <a:spcAft>
                <a:spcPts val="850"/>
              </a:spcAft>
              <a:buNone/>
            </a:pPr>
            <a:r>
              <a:rPr lang="en-US" sz="950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Страдательные: </a:t>
            </a:r>
            <a:pPr algn="l" indent="0" marL="0">
              <a:lnSpc>
                <a:spcPct val="133000"/>
              </a:lnSpc>
              <a:spcAft>
                <a:spcPts val="850"/>
              </a:spcAft>
              <a:buNone/>
            </a:pPr>
            <a:r>
              <a:rPr lang="en-US" sz="950" b="1" dirty="0">
                <a:solidFill>
                  <a:srgbClr val="151617"/>
                </a:solidFill>
                <a:latin typeface="Inconsolata Bold" pitchFamily="34" charset="0"/>
                <a:ea typeface="Inconsolata Bold" pitchFamily="34" charset="-122"/>
                <a:cs typeface="Inconsolata Bold" pitchFamily="34" charset="-120"/>
              </a:rPr>
              <a:t>-ЕМ- / -ОМ-</a:t>
            </a:r>
            <a:endParaRPr lang="en-US" sz="950" dirty="0"/>
          </a:p>
          <a:p>
            <a:pPr algn="l" indent="0" marL="0">
              <a:lnSpc>
                <a:spcPct val="133000"/>
              </a:lnSpc>
              <a:buNone/>
            </a:pPr>
            <a:r>
              <a:rPr lang="en-US" sz="950" i="1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бороться → борющийся</a:t>
            </a:r>
            <a:endParaRPr lang="en-US" sz="950" dirty="0"/>
          </a:p>
          <a:p>
            <a:pPr algn="l" indent="0" marL="0">
              <a:lnSpc>
                <a:spcPct val="133000"/>
              </a:lnSpc>
              <a:buNone/>
            </a:pPr>
            <a:r>
              <a:rPr lang="en-US" sz="950" i="1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читать → читаемый</a:t>
            </a:r>
            <a:endParaRPr lang="en-US" sz="950" dirty="0"/>
          </a:p>
        </p:txBody>
      </p:sp>
      <p:sp>
        <p:nvSpPr>
          <p:cNvPr id="9" name="Text 6"/>
          <p:cNvSpPr/>
          <p:nvPr/>
        </p:nvSpPr>
        <p:spPr>
          <a:xfrm>
            <a:off x="6442546" y="2446809"/>
            <a:ext cx="2210098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II спряжение</a:t>
            </a:r>
            <a:endParaRPr lang="en-US" sz="1200" dirty="0"/>
          </a:p>
        </p:txBody>
      </p:sp>
      <p:sp>
        <p:nvSpPr>
          <p:cNvPr id="10" name="Text 7"/>
          <p:cNvSpPr/>
          <p:nvPr/>
        </p:nvSpPr>
        <p:spPr>
          <a:xfrm>
            <a:off x="6442546" y="2764631"/>
            <a:ext cx="2210098" cy="90547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Действительные: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151617"/>
                </a:solidFill>
                <a:latin typeface="Inconsolata Bold" pitchFamily="34" charset="0"/>
                <a:ea typeface="Inconsolata Bold" pitchFamily="34" charset="-122"/>
                <a:cs typeface="Inconsolata Bold" pitchFamily="34" charset="-120"/>
              </a:rPr>
              <a:t>-АЩ- / -ЯЩ-</a:t>
            </a:r>
            <a:endParaRPr lang="en-US" sz="950" dirty="0"/>
          </a:p>
          <a:p>
            <a:pPr algn="l" indent="0" marL="0">
              <a:lnSpc>
                <a:spcPct val="133000"/>
              </a:lnSpc>
              <a:spcAft>
                <a:spcPts val="850"/>
              </a:spcAft>
              <a:buNone/>
            </a:pPr>
            <a:r>
              <a:rPr lang="en-US" sz="950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Страдательные: </a:t>
            </a:r>
            <a:pPr algn="l" indent="0" marL="0">
              <a:lnSpc>
                <a:spcPct val="133000"/>
              </a:lnSpc>
              <a:spcAft>
                <a:spcPts val="850"/>
              </a:spcAft>
              <a:buNone/>
            </a:pPr>
            <a:r>
              <a:rPr lang="en-US" sz="950" b="1" dirty="0">
                <a:solidFill>
                  <a:srgbClr val="151617"/>
                </a:solidFill>
                <a:latin typeface="Inconsolata Bold" pitchFamily="34" charset="0"/>
                <a:ea typeface="Inconsolata Bold" pitchFamily="34" charset="-122"/>
                <a:cs typeface="Inconsolata Bold" pitchFamily="34" charset="-120"/>
              </a:rPr>
              <a:t>-ИМ-</a:t>
            </a:r>
            <a:endParaRPr lang="en-US" sz="950" dirty="0"/>
          </a:p>
          <a:p>
            <a:pPr algn="l" indent="0" marL="0">
              <a:lnSpc>
                <a:spcPct val="133000"/>
              </a:lnSpc>
              <a:buNone/>
            </a:pPr>
            <a:r>
              <a:rPr lang="en-US" sz="950" i="1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любить → любящий</a:t>
            </a:r>
            <a:endParaRPr lang="en-US" sz="950" dirty="0"/>
          </a:p>
          <a:p>
            <a:pPr algn="l" indent="0" marL="0">
              <a:lnSpc>
                <a:spcPct val="133000"/>
              </a:lnSpc>
              <a:buNone/>
            </a:pPr>
            <a:r>
              <a:rPr lang="en-US" sz="950" i="1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хранить → хранимый</a:t>
            </a:r>
            <a:endParaRPr lang="en-US" sz="950" dirty="0"/>
          </a:p>
        </p:txBody>
      </p:sp>
      <p:sp>
        <p:nvSpPr>
          <p:cNvPr id="11" name="Text 8"/>
          <p:cNvSpPr/>
          <p:nvPr/>
        </p:nvSpPr>
        <p:spPr>
          <a:xfrm>
            <a:off x="3925119" y="3921249"/>
            <a:ext cx="4722763" cy="59538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Ошибки в суффиксах причастий почти всегда связаны с неверно определённым спряжением. Проверяй инфинитив и не забывай о глаголах-исключениях.</a:t>
            </a:r>
            <a:endParaRPr lang="en-US" sz="9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1290340"/>
            <a:ext cx="8151763" cy="77509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400" dirty="0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Прошедшее время: сохраняем гласную инфинитива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496119" y="2313459"/>
            <a:ext cx="8151763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Перед суффиксом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151617"/>
                </a:solidFill>
                <a:latin typeface="Inconsolata Bold" pitchFamily="34" charset="0"/>
                <a:ea typeface="Inconsolata Bold" pitchFamily="34" charset="-122"/>
                <a:cs typeface="Inconsolata Bold" pitchFamily="34" charset="-120"/>
              </a:rPr>
              <a:t>-ВШ-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 (действительные причастия прошедшего времени) сохраняется та же гласная, что стоит в основе инфинитива перед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151617"/>
                </a:solidFill>
                <a:latin typeface="Inconsolata Bold" pitchFamily="34" charset="0"/>
                <a:ea typeface="Inconsolata Bold" pitchFamily="34" charset="-122"/>
                <a:cs typeface="Inconsolata Bold" pitchFamily="34" charset="-120"/>
              </a:rPr>
              <a:t>-ТЬ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. Это одно из самых надёжных и логичных правил.</a:t>
            </a:r>
            <a:endParaRPr lang="en-US" sz="95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96119" y="2849910"/>
            <a:ext cx="574997" cy="574997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1226121" y="2849910"/>
            <a:ext cx="1883866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Глаголы на -ЕТЬ</a:t>
            </a:r>
            <a:endParaRPr lang="en-US" sz="1200" dirty="0"/>
          </a:p>
        </p:txBody>
      </p:sp>
      <p:sp>
        <p:nvSpPr>
          <p:cNvPr id="6" name="Text 3"/>
          <p:cNvSpPr/>
          <p:nvPr/>
        </p:nvSpPr>
        <p:spPr>
          <a:xfrm>
            <a:off x="1226121" y="3118172"/>
            <a:ext cx="1883866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i="1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увидеть → увиде</a:t>
            </a:r>
            <a:pPr algn="l" indent="0" marL="0">
              <a:lnSpc>
                <a:spcPct val="133000"/>
              </a:lnSpc>
              <a:buNone/>
            </a:pPr>
            <a:r>
              <a:rPr lang="en-US" sz="950" b="1" i="1" dirty="0">
                <a:solidFill>
                  <a:srgbClr val="151617"/>
                </a:solidFill>
                <a:latin typeface="Inconsolata Bold" pitchFamily="34" charset="0"/>
                <a:ea typeface="Inconsolata Bold" pitchFamily="34" charset="-122"/>
                <a:cs typeface="Inconsolata Bold" pitchFamily="34" charset="-120"/>
              </a:rPr>
              <a:t>вший</a:t>
            </a:r>
            <a:endParaRPr lang="en-US" sz="950" dirty="0"/>
          </a:p>
          <a:p>
            <a:pPr algn="l" indent="0" marL="0">
              <a:lnSpc>
                <a:spcPct val="133000"/>
              </a:lnSpc>
              <a:buNone/>
            </a:pPr>
            <a:r>
              <a:rPr lang="en-US" sz="950" i="1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обидеть → обиде</a:t>
            </a:r>
            <a:pPr algn="l" indent="0" marL="0">
              <a:lnSpc>
                <a:spcPct val="133000"/>
              </a:lnSpc>
              <a:buNone/>
            </a:pPr>
            <a:r>
              <a:rPr lang="en-US" sz="950" b="1" i="1" dirty="0">
                <a:solidFill>
                  <a:srgbClr val="151617"/>
                </a:solidFill>
                <a:latin typeface="Inconsolata Bold" pitchFamily="34" charset="0"/>
                <a:ea typeface="Inconsolata Bold" pitchFamily="34" charset="-122"/>
                <a:cs typeface="Inconsolata Bold" pitchFamily="34" charset="-120"/>
              </a:rPr>
              <a:t>вший</a:t>
            </a:r>
            <a:endParaRPr lang="en-US" sz="950" dirty="0"/>
          </a:p>
        </p:txBody>
      </p:sp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64991" y="2849910"/>
            <a:ext cx="574997" cy="574997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3994993" y="2849910"/>
            <a:ext cx="1883941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Глаголы на -ЯТЬ</a:t>
            </a:r>
            <a:endParaRPr lang="en-US" sz="1200" dirty="0"/>
          </a:p>
        </p:txBody>
      </p:sp>
      <p:sp>
        <p:nvSpPr>
          <p:cNvPr id="9" name="Text 5"/>
          <p:cNvSpPr/>
          <p:nvPr/>
        </p:nvSpPr>
        <p:spPr>
          <a:xfrm>
            <a:off x="3994993" y="3118172"/>
            <a:ext cx="1883941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i="1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засеять → засея</a:t>
            </a:r>
            <a:pPr algn="l" indent="0" marL="0">
              <a:lnSpc>
                <a:spcPct val="133000"/>
              </a:lnSpc>
              <a:buNone/>
            </a:pPr>
            <a:r>
              <a:rPr lang="en-US" sz="950" b="1" i="1" dirty="0">
                <a:solidFill>
                  <a:srgbClr val="151617"/>
                </a:solidFill>
                <a:latin typeface="Inconsolata Bold" pitchFamily="34" charset="0"/>
                <a:ea typeface="Inconsolata Bold" pitchFamily="34" charset="-122"/>
                <a:cs typeface="Inconsolata Bold" pitchFamily="34" charset="-120"/>
              </a:rPr>
              <a:t>вший</a:t>
            </a:r>
            <a:endParaRPr lang="en-US" sz="950" dirty="0"/>
          </a:p>
          <a:p>
            <a:pPr algn="l" indent="0" marL="0">
              <a:lnSpc>
                <a:spcPct val="133000"/>
              </a:lnSpc>
              <a:buNone/>
            </a:pPr>
            <a:r>
              <a:rPr lang="en-US" sz="950" i="1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таять → тая</a:t>
            </a:r>
            <a:pPr algn="l" indent="0" marL="0">
              <a:lnSpc>
                <a:spcPct val="133000"/>
              </a:lnSpc>
              <a:buNone/>
            </a:pPr>
            <a:r>
              <a:rPr lang="en-US" sz="950" b="1" i="1" dirty="0">
                <a:solidFill>
                  <a:srgbClr val="151617"/>
                </a:solidFill>
                <a:latin typeface="Inconsolata Bold" pitchFamily="34" charset="0"/>
                <a:ea typeface="Inconsolata Bold" pitchFamily="34" charset="-122"/>
                <a:cs typeface="Inconsolata Bold" pitchFamily="34" charset="-120"/>
              </a:rPr>
              <a:t>вший</a:t>
            </a:r>
            <a:endParaRPr lang="en-US" sz="950" dirty="0"/>
          </a:p>
        </p:txBody>
      </p:sp>
      <p:pic>
        <p:nvPicPr>
          <p:cNvPr id="10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33939" y="2849910"/>
            <a:ext cx="574997" cy="574997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6763941" y="2849910"/>
            <a:ext cx="1883941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Глаголы на -АТЬ</a:t>
            </a:r>
            <a:endParaRPr lang="en-US" sz="1200" dirty="0"/>
          </a:p>
        </p:txBody>
      </p:sp>
      <p:sp>
        <p:nvSpPr>
          <p:cNvPr id="12" name="Text 7"/>
          <p:cNvSpPr/>
          <p:nvPr/>
        </p:nvSpPr>
        <p:spPr>
          <a:xfrm>
            <a:off x="6763941" y="3118172"/>
            <a:ext cx="1883941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i="1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растаять → растая</a:t>
            </a:r>
            <a:pPr algn="l" indent="0" marL="0">
              <a:lnSpc>
                <a:spcPct val="133000"/>
              </a:lnSpc>
              <a:buNone/>
            </a:pPr>
            <a:r>
              <a:rPr lang="en-US" sz="950" b="1" i="1" dirty="0">
                <a:solidFill>
                  <a:srgbClr val="151617"/>
                </a:solidFill>
                <a:latin typeface="Inconsolata Bold" pitchFamily="34" charset="0"/>
                <a:ea typeface="Inconsolata Bold" pitchFamily="34" charset="-122"/>
                <a:cs typeface="Inconsolata Bold" pitchFamily="34" charset="-120"/>
              </a:rPr>
              <a:t>вший</a:t>
            </a:r>
            <a:endParaRPr lang="en-US" sz="950" dirty="0"/>
          </a:p>
          <a:p>
            <a:pPr algn="l" indent="0" marL="0">
              <a:lnSpc>
                <a:spcPct val="133000"/>
              </a:lnSpc>
              <a:buNone/>
            </a:pPr>
            <a:r>
              <a:rPr lang="en-US" sz="950" i="1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слышать → слыша</a:t>
            </a:r>
            <a:pPr algn="l" indent="0" marL="0">
              <a:lnSpc>
                <a:spcPct val="133000"/>
              </a:lnSpc>
              <a:buNone/>
            </a:pPr>
            <a:r>
              <a:rPr lang="en-US" sz="950" b="1" i="1" dirty="0">
                <a:solidFill>
                  <a:srgbClr val="151617"/>
                </a:solidFill>
                <a:latin typeface="Inconsolata Bold" pitchFamily="34" charset="0"/>
                <a:ea typeface="Inconsolata Bold" pitchFamily="34" charset="-122"/>
                <a:cs typeface="Inconsolata Bold" pitchFamily="34" charset="-120"/>
              </a:rPr>
              <a:t>вший</a:t>
            </a:r>
            <a:endParaRPr lang="en-US" sz="950" dirty="0"/>
          </a:p>
        </p:txBody>
      </p:sp>
      <p:sp>
        <p:nvSpPr>
          <p:cNvPr id="13" name="Text 8"/>
          <p:cNvSpPr/>
          <p:nvPr/>
        </p:nvSpPr>
        <p:spPr>
          <a:xfrm>
            <a:off x="496119" y="3654623"/>
            <a:ext cx="8608963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Правило просто: смотри на букву перед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151617"/>
                </a:solidFill>
                <a:latin typeface="Inconsolata Bold" pitchFamily="34" charset="0"/>
                <a:ea typeface="Inconsolata Bold" pitchFamily="34" charset="-122"/>
                <a:cs typeface="Inconsolata Bold" pitchFamily="34" charset="-120"/>
              </a:rPr>
              <a:t>-ТЬ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 в инфинитиве — именно её и пиши перед суффиксом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151617"/>
                </a:solidFill>
                <a:latin typeface="Inconsolata Bold" pitchFamily="34" charset="0"/>
                <a:ea typeface="Inconsolata Bold" pitchFamily="34" charset="-122"/>
                <a:cs typeface="Inconsolata Bold" pitchFamily="34" charset="-120"/>
              </a:rPr>
              <a:t>-ВШ-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.</a:t>
            </a:r>
            <a:endParaRPr lang="en-US" sz="9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715000" y="0"/>
            <a:ext cx="3429000" cy="5143500"/>
          </a:xfrm>
          <a:prstGeom prst="rect">
            <a:avLst/>
          </a:prstGeom>
          <a:solidFill>
            <a:srgbClr val="F8ECE4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776987" y="92943"/>
            <a:ext cx="3305026" cy="4957539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496119" y="642119"/>
            <a:ext cx="4722763" cy="77509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400" dirty="0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Суффиксы страдательных причастий: -НН-, -ЕНН-, -Т-</a:t>
            </a:r>
            <a:endParaRPr lang="en-US" sz="2400" dirty="0"/>
          </a:p>
        </p:txBody>
      </p:sp>
      <p:sp>
        <p:nvSpPr>
          <p:cNvPr id="5" name="Text 2"/>
          <p:cNvSpPr/>
          <p:nvPr/>
        </p:nvSpPr>
        <p:spPr>
          <a:xfrm>
            <a:off x="496119" y="1603251"/>
            <a:ext cx="4722763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Выбор суффикса страдательного причастия прошедшего времени зависит от того, на что оканчивается основа инфинитива глагола.</a:t>
            </a:r>
            <a:endParaRPr lang="en-US" sz="950" dirty="0"/>
          </a:p>
        </p:txBody>
      </p:sp>
      <p:sp>
        <p:nvSpPr>
          <p:cNvPr id="6" name="Shape 3"/>
          <p:cNvSpPr/>
          <p:nvPr/>
        </p:nvSpPr>
        <p:spPr>
          <a:xfrm>
            <a:off x="496119" y="2139702"/>
            <a:ext cx="2299395" cy="1116509"/>
          </a:xfrm>
          <a:prstGeom prst="roundRect">
            <a:avLst>
              <a:gd name="adj" fmla="val 512"/>
            </a:avLst>
          </a:prstGeom>
          <a:solidFill>
            <a:srgbClr val="F8ECE4"/>
          </a:solidFill>
          <a:ln w="4763">
            <a:solidFill>
              <a:srgbClr val="151617"/>
            </a:solidFill>
            <a:prstDash val="solid"/>
          </a:ln>
          <a:effectLst>
            <a:outerShdw sx="100000" sy="100000" kx="0" ky="0" algn="bl" rotWithShape="0" blurRad="101600" dist="15240" dir="2700000">
              <a:srgbClr val="151617">
                <a:alpha val="100000"/>
              </a:srgbClr>
            </a:outerShdw>
          </a:effectLst>
        </p:spPr>
      </p:sp>
      <p:sp>
        <p:nvSpPr>
          <p:cNvPr id="7" name="Text 4"/>
          <p:cNvSpPr/>
          <p:nvPr/>
        </p:nvSpPr>
        <p:spPr>
          <a:xfrm>
            <a:off x="624855" y="2268438"/>
            <a:ext cx="2041922" cy="38769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-АТЬ / -ЯТЬ → -АНН- / -ЯНН-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624855" y="2730550"/>
            <a:ext cx="2041922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прочитать →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151617"/>
                </a:solidFill>
                <a:latin typeface="Inconsolata Bold" pitchFamily="34" charset="0"/>
                <a:ea typeface="Inconsolata Bold" pitchFamily="34" charset="-122"/>
                <a:cs typeface="Inconsolata Bold" pitchFamily="34" charset="-120"/>
              </a:rPr>
              <a:t>прочитанный</a:t>
            </a:r>
            <a:endParaRPr lang="en-US" sz="950" dirty="0"/>
          </a:p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посеять →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151617"/>
                </a:solidFill>
                <a:latin typeface="Inconsolata Bold" pitchFamily="34" charset="0"/>
                <a:ea typeface="Inconsolata Bold" pitchFamily="34" charset="-122"/>
                <a:cs typeface="Inconsolata Bold" pitchFamily="34" charset="-120"/>
              </a:rPr>
              <a:t>посеянный</a:t>
            </a:r>
            <a:endParaRPr lang="en-US" sz="950" dirty="0"/>
          </a:p>
        </p:txBody>
      </p:sp>
      <p:sp>
        <p:nvSpPr>
          <p:cNvPr id="9" name="Shape 6"/>
          <p:cNvSpPr/>
          <p:nvPr/>
        </p:nvSpPr>
        <p:spPr>
          <a:xfrm>
            <a:off x="2919487" y="2139702"/>
            <a:ext cx="2299395" cy="1116509"/>
          </a:xfrm>
          <a:prstGeom prst="roundRect">
            <a:avLst>
              <a:gd name="adj" fmla="val 512"/>
            </a:avLst>
          </a:prstGeom>
          <a:solidFill>
            <a:srgbClr val="F8ECE4"/>
          </a:solidFill>
          <a:ln w="4763">
            <a:solidFill>
              <a:srgbClr val="151617"/>
            </a:solidFill>
            <a:prstDash val="solid"/>
          </a:ln>
          <a:effectLst>
            <a:outerShdw sx="100000" sy="100000" kx="0" ky="0" algn="bl" rotWithShape="0" blurRad="101600" dist="15240" dir="2700000">
              <a:srgbClr val="151617">
                <a:alpha val="100000"/>
              </a:srgbClr>
            </a:outerShdw>
          </a:effectLst>
        </p:spPr>
      </p:sp>
      <p:sp>
        <p:nvSpPr>
          <p:cNvPr id="10" name="Text 7"/>
          <p:cNvSpPr/>
          <p:nvPr/>
        </p:nvSpPr>
        <p:spPr>
          <a:xfrm>
            <a:off x="3048223" y="2268438"/>
            <a:ext cx="2041922" cy="38769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-ИТЬ / согласный → -ЕНН-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3048223" y="2730550"/>
            <a:ext cx="2041922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построить →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151617"/>
                </a:solidFill>
                <a:latin typeface="Inconsolata Bold" pitchFamily="34" charset="0"/>
                <a:ea typeface="Inconsolata Bold" pitchFamily="34" charset="-122"/>
                <a:cs typeface="Inconsolata Bold" pitchFamily="34" charset="-120"/>
              </a:rPr>
              <a:t>построенный</a:t>
            </a:r>
            <a:endParaRPr lang="en-US" sz="950" dirty="0"/>
          </a:p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унести →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151617"/>
                </a:solidFill>
                <a:latin typeface="Inconsolata Bold" pitchFamily="34" charset="0"/>
                <a:ea typeface="Inconsolata Bold" pitchFamily="34" charset="-122"/>
                <a:cs typeface="Inconsolata Bold" pitchFamily="34" charset="-120"/>
              </a:rPr>
              <a:t>унесённый</a:t>
            </a:r>
            <a:endParaRPr lang="en-US" sz="950" dirty="0"/>
          </a:p>
        </p:txBody>
      </p:sp>
      <p:sp>
        <p:nvSpPr>
          <p:cNvPr id="12" name="Shape 9"/>
          <p:cNvSpPr/>
          <p:nvPr/>
        </p:nvSpPr>
        <p:spPr>
          <a:xfrm>
            <a:off x="496119" y="3380184"/>
            <a:ext cx="4722763" cy="1121122"/>
          </a:xfrm>
          <a:prstGeom prst="roundRect">
            <a:avLst>
              <a:gd name="adj" fmla="val 510"/>
            </a:avLst>
          </a:prstGeom>
          <a:solidFill>
            <a:srgbClr val="F8ECE4"/>
          </a:solidFill>
          <a:ln w="4763">
            <a:solidFill>
              <a:srgbClr val="151617"/>
            </a:solidFill>
            <a:prstDash val="solid"/>
          </a:ln>
          <a:effectLst>
            <a:outerShdw sx="100000" sy="100000" kx="0" ky="0" algn="bl" rotWithShape="0" blurRad="101600" dist="15240" dir="2700000">
              <a:srgbClr val="151617">
                <a:alpha val="100000"/>
              </a:srgbClr>
            </a:outerShdw>
          </a:effectLst>
        </p:spPr>
      </p:sp>
      <p:sp>
        <p:nvSpPr>
          <p:cNvPr id="13" name="Text 10"/>
          <p:cNvSpPr/>
          <p:nvPr/>
        </p:nvSpPr>
        <p:spPr>
          <a:xfrm>
            <a:off x="624855" y="3508921"/>
            <a:ext cx="4465290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-НУТЬ / -ОТЬ / -ЕРЕТЬ → -Т-</a:t>
            </a:r>
            <a:endParaRPr lang="en-US" sz="1200" dirty="0"/>
          </a:p>
        </p:txBody>
      </p:sp>
      <p:sp>
        <p:nvSpPr>
          <p:cNvPr id="14" name="Text 11"/>
          <p:cNvSpPr/>
          <p:nvPr/>
        </p:nvSpPr>
        <p:spPr>
          <a:xfrm>
            <a:off x="624855" y="3777183"/>
            <a:ext cx="4465290" cy="59538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запереть →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151617"/>
                </a:solidFill>
                <a:latin typeface="Inconsolata Bold" pitchFamily="34" charset="0"/>
                <a:ea typeface="Inconsolata Bold" pitchFamily="34" charset="-122"/>
                <a:cs typeface="Inconsolata Bold" pitchFamily="34" charset="-120"/>
              </a:rPr>
              <a:t>запертый</a:t>
            </a:r>
            <a:endParaRPr lang="en-US" sz="950" dirty="0"/>
          </a:p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бить →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151617"/>
                </a:solidFill>
                <a:latin typeface="Inconsolata Bold" pitchFamily="34" charset="0"/>
                <a:ea typeface="Inconsolata Bold" pitchFamily="34" charset="-122"/>
                <a:cs typeface="Inconsolata Bold" pitchFamily="34" charset="-120"/>
              </a:rPr>
              <a:t>битый</a:t>
            </a:r>
            <a:endParaRPr lang="en-US" sz="950" dirty="0"/>
          </a:p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мять →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151617"/>
                </a:solidFill>
                <a:latin typeface="Inconsolata Bold" pitchFamily="34" charset="0"/>
                <a:ea typeface="Inconsolata Bold" pitchFamily="34" charset="-122"/>
                <a:cs typeface="Inconsolata Bold" pitchFamily="34" charset="-120"/>
              </a:rPr>
              <a:t>мятый</a:t>
            </a:r>
            <a:endParaRPr lang="en-US" sz="9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744736"/>
            <a:ext cx="8151763" cy="77509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400" dirty="0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Особые случаи: отглагольные прилагательные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496119" y="1767855"/>
            <a:ext cx="8151763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Одна из наиболее частых ошибок — смешение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151617"/>
                </a:solidFill>
                <a:latin typeface="Inconsolata Bold" pitchFamily="34" charset="0"/>
                <a:ea typeface="Inconsolata Bold" pitchFamily="34" charset="-122"/>
                <a:cs typeface="Inconsolata Bold" pitchFamily="34" charset="-120"/>
              </a:rPr>
              <a:t>причастий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 и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151617"/>
                </a:solidFill>
                <a:latin typeface="Inconsolata Bold" pitchFamily="34" charset="0"/>
                <a:ea typeface="Inconsolata Bold" pitchFamily="34" charset="-122"/>
                <a:cs typeface="Inconsolata Bold" pitchFamily="34" charset="-120"/>
              </a:rPr>
              <a:t>отглагольных прилагательных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. Визуально они похожи, но пишутся по-разному.</a:t>
            </a:r>
            <a:endParaRPr lang="en-US" sz="950" dirty="0"/>
          </a:p>
        </p:txBody>
      </p:sp>
      <p:sp>
        <p:nvSpPr>
          <p:cNvPr id="4" name="Shape 2"/>
          <p:cNvSpPr/>
          <p:nvPr/>
        </p:nvSpPr>
        <p:spPr>
          <a:xfrm>
            <a:off x="406822" y="2304306"/>
            <a:ext cx="4103191" cy="1458888"/>
          </a:xfrm>
          <a:prstGeom prst="roundRect">
            <a:avLst>
              <a:gd name="adj" fmla="val 392"/>
            </a:avLst>
          </a:prstGeom>
          <a:solidFill>
            <a:srgbClr val="F2DED0"/>
          </a:solidFill>
          <a:ln/>
        </p:spPr>
      </p:sp>
      <p:sp>
        <p:nvSpPr>
          <p:cNvPr id="5" name="Text 3"/>
          <p:cNvSpPr/>
          <p:nvPr/>
        </p:nvSpPr>
        <p:spPr>
          <a:xfrm>
            <a:off x="530796" y="2428280"/>
            <a:ext cx="3855244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Отглагольное прилагательное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530796" y="2746102"/>
            <a:ext cx="3855244" cy="90547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Нет зависимых слов, часто с одной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151617"/>
                </a:solidFill>
                <a:latin typeface="Inconsolata Bold" pitchFamily="34" charset="0"/>
                <a:ea typeface="Inconsolata Bold" pitchFamily="34" charset="-122"/>
                <a:cs typeface="Inconsolata Bold" pitchFamily="34" charset="-120"/>
              </a:rPr>
              <a:t>-Н-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:</a:t>
            </a:r>
            <a:endParaRPr lang="en-US" sz="950" dirty="0"/>
          </a:p>
          <a:p>
            <a:pPr algn="l" indent="0" marL="0">
              <a:lnSpc>
                <a:spcPct val="133000"/>
              </a:lnSpc>
              <a:spcAft>
                <a:spcPts val="850"/>
              </a:spcAft>
              <a:buNone/>
            </a:pPr>
            <a:r>
              <a:rPr lang="en-US" sz="950" i="1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копчёный сыр, жареная рыба, варёный картофель</a:t>
            </a:r>
            <a:endParaRPr lang="en-US" sz="950" dirty="0"/>
          </a:p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Образовано от глагола несовершенного вида без приставки.</a:t>
            </a:r>
            <a:endParaRPr lang="en-US" sz="950" dirty="0"/>
          </a:p>
        </p:txBody>
      </p:sp>
      <p:sp>
        <p:nvSpPr>
          <p:cNvPr id="7" name="Text 5"/>
          <p:cNvSpPr/>
          <p:nvPr/>
        </p:nvSpPr>
        <p:spPr>
          <a:xfrm>
            <a:off x="4728046" y="2428280"/>
            <a:ext cx="3924598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Причастие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4728046" y="2746102"/>
            <a:ext cx="3924598" cy="90547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Есть зависимое слово или приставка, пишется с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151617"/>
                </a:solidFill>
                <a:latin typeface="Inconsolata Bold" pitchFamily="34" charset="0"/>
                <a:ea typeface="Inconsolata Bold" pitchFamily="34" charset="-122"/>
                <a:cs typeface="Inconsolata Bold" pitchFamily="34" charset="-120"/>
              </a:rPr>
              <a:t>-НН-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:</a:t>
            </a:r>
            <a:endParaRPr lang="en-US" sz="950" dirty="0"/>
          </a:p>
          <a:p>
            <a:pPr algn="l" indent="0" marL="0">
              <a:lnSpc>
                <a:spcPct val="133000"/>
              </a:lnSpc>
              <a:spcAft>
                <a:spcPts val="850"/>
              </a:spcAft>
              <a:buNone/>
            </a:pPr>
            <a:r>
              <a:rPr lang="en-US" sz="950" i="1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копчённый в дыму сыр, зажаренная до корочки рыба</a:t>
            </a:r>
            <a:endParaRPr lang="en-US" sz="950" dirty="0"/>
          </a:p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Образовано от глагола совершенного вида или имеет зависимое слово.</a:t>
            </a:r>
            <a:endParaRPr lang="en-US" sz="950" dirty="0"/>
          </a:p>
        </p:txBody>
      </p:sp>
      <p:sp>
        <p:nvSpPr>
          <p:cNvPr id="9" name="Shape 7"/>
          <p:cNvSpPr/>
          <p:nvPr/>
        </p:nvSpPr>
        <p:spPr>
          <a:xfrm>
            <a:off x="496119" y="3902720"/>
            <a:ext cx="8151763" cy="495970"/>
          </a:xfrm>
          <a:prstGeom prst="roundRect">
            <a:avLst>
              <a:gd name="adj" fmla="val 1152"/>
            </a:avLst>
          </a:prstGeom>
          <a:solidFill>
            <a:srgbClr val="E4E6E7"/>
          </a:solidFill>
          <a:ln/>
        </p:spPr>
      </p:sp>
      <p:pic>
        <p:nvPicPr>
          <p:cNvPr id="10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20092" y="4082504"/>
            <a:ext cx="155004" cy="123974"/>
          </a:xfrm>
          <a:prstGeom prst="rect">
            <a:avLst/>
          </a:prstGeom>
        </p:spPr>
      </p:pic>
      <p:sp>
        <p:nvSpPr>
          <p:cNvPr id="11" name="Text 8"/>
          <p:cNvSpPr/>
          <p:nvPr/>
        </p:nvSpPr>
        <p:spPr>
          <a:xfrm>
            <a:off x="899071" y="4057650"/>
            <a:ext cx="8082037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После шипящих под ударением в суффиксах пишется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000000"/>
                </a:solidFill>
                <a:latin typeface="Inconsolata Bold" pitchFamily="34" charset="0"/>
                <a:ea typeface="Inconsolata Bold" pitchFamily="34" charset="-122"/>
                <a:cs typeface="Inconsolata Bold" pitchFamily="34" charset="-120"/>
              </a:rPr>
              <a:t>Ё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: ночёвка, тушёнка, сгущёнка — не путай с безударным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000000"/>
                </a:solidFill>
                <a:latin typeface="Inconsolata Bold" pitchFamily="34" charset="0"/>
                <a:ea typeface="Inconsolata Bold" pitchFamily="34" charset="-122"/>
                <a:cs typeface="Inconsolata Bold" pitchFamily="34" charset="-120"/>
              </a:rPr>
              <a:t>Е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.</a:t>
            </a:r>
            <a:endParaRPr lang="en-US" sz="9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365522"/>
            <a:ext cx="8151763" cy="2300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400" dirty="0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Итоговый чек-лист успеха</a:t>
            </a:r>
            <a:endParaRPr lang="en-US" sz="1400" dirty="0"/>
          </a:p>
        </p:txBody>
      </p:sp>
      <p:sp>
        <p:nvSpPr>
          <p:cNvPr id="3" name="Text 1"/>
          <p:cNvSpPr/>
          <p:nvPr/>
        </p:nvSpPr>
        <p:spPr>
          <a:xfrm>
            <a:off x="496119" y="683047"/>
            <a:ext cx="8608963" cy="9391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6000"/>
              </a:lnSpc>
              <a:buNone/>
            </a:pPr>
            <a:r>
              <a:rPr lang="en-US" sz="550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Используй эти шаги как алгоритм при выполнении любого задания на правописание суффиксов глаголов и причастий.</a:t>
            </a:r>
            <a:endParaRPr lang="en-US" sz="55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96119" y="835372"/>
            <a:ext cx="73596" cy="73596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496119" y="941710"/>
            <a:ext cx="4054004" cy="9525"/>
          </a:xfrm>
          <a:prstGeom prst="rect">
            <a:avLst/>
          </a:prstGeom>
          <a:solidFill>
            <a:srgbClr val="151617"/>
          </a:solidFill>
          <a:ln/>
        </p:spPr>
      </p:sp>
      <p:sp>
        <p:nvSpPr>
          <p:cNvPr id="6" name="Text 3"/>
          <p:cNvSpPr/>
          <p:nvPr/>
        </p:nvSpPr>
        <p:spPr>
          <a:xfrm>
            <a:off x="496119" y="997521"/>
            <a:ext cx="4054004" cy="1150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700" dirty="0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Определи вид и спряжение глагола</a:t>
            </a:r>
            <a:endParaRPr lang="en-US" sz="700" dirty="0"/>
          </a:p>
        </p:txBody>
      </p:sp>
      <p:sp>
        <p:nvSpPr>
          <p:cNvPr id="7" name="Text 4"/>
          <p:cNvSpPr/>
          <p:nvPr/>
        </p:nvSpPr>
        <p:spPr>
          <a:xfrm>
            <a:off x="496119" y="1138758"/>
            <a:ext cx="4054004" cy="9391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6000"/>
              </a:lnSpc>
              <a:buNone/>
            </a:pPr>
            <a:r>
              <a:rPr lang="en-US" sz="550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От этого зависит выбор суффикса причастия и написание гласной перед -ВА-.</a:t>
            </a:r>
            <a:endParaRPr lang="en-US" sz="550" dirty="0"/>
          </a:p>
        </p:txBody>
      </p:sp>
      <p:pic>
        <p:nvPicPr>
          <p:cNvPr id="8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593803" y="835372"/>
            <a:ext cx="73596" cy="73596"/>
          </a:xfrm>
          <a:prstGeom prst="rect">
            <a:avLst/>
          </a:prstGeom>
        </p:spPr>
      </p:pic>
      <p:sp>
        <p:nvSpPr>
          <p:cNvPr id="9" name="Shape 5"/>
          <p:cNvSpPr/>
          <p:nvPr/>
        </p:nvSpPr>
        <p:spPr>
          <a:xfrm>
            <a:off x="4593803" y="941710"/>
            <a:ext cx="4054078" cy="9525"/>
          </a:xfrm>
          <a:prstGeom prst="rect">
            <a:avLst/>
          </a:prstGeom>
          <a:solidFill>
            <a:srgbClr val="151617"/>
          </a:solidFill>
          <a:ln/>
        </p:spPr>
      </p:sp>
      <p:sp>
        <p:nvSpPr>
          <p:cNvPr id="10" name="Text 6"/>
          <p:cNvSpPr/>
          <p:nvPr/>
        </p:nvSpPr>
        <p:spPr>
          <a:xfrm>
            <a:off x="4593803" y="997521"/>
            <a:ext cx="4054078" cy="1150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700" dirty="0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Помни об исключениях</a:t>
            </a:r>
            <a:endParaRPr lang="en-US" sz="700" dirty="0"/>
          </a:p>
        </p:txBody>
      </p:sp>
      <p:sp>
        <p:nvSpPr>
          <p:cNvPr id="11" name="Text 7"/>
          <p:cNvSpPr/>
          <p:nvPr/>
        </p:nvSpPr>
        <p:spPr>
          <a:xfrm>
            <a:off x="4593803" y="1138758"/>
            <a:ext cx="4054078" cy="9391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6000"/>
              </a:lnSpc>
              <a:buNone/>
            </a:pPr>
            <a:r>
              <a:rPr lang="en-US" sz="550" i="1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Брить, стелить</a:t>
            </a:r>
            <a:pPr algn="l" indent="0" marL="0">
              <a:lnSpc>
                <a:spcPct val="106000"/>
              </a:lnSpc>
              <a:buNone/>
            </a:pPr>
            <a:r>
              <a:rPr lang="en-US" sz="550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 — I спряжение; </a:t>
            </a:r>
            <a:pPr algn="l" indent="0" marL="0">
              <a:lnSpc>
                <a:spcPct val="106000"/>
              </a:lnSpc>
              <a:buNone/>
            </a:pPr>
            <a:r>
              <a:rPr lang="en-US" sz="550" i="1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видеть, обидеть, ненавидеть</a:t>
            </a:r>
            <a:pPr algn="l" indent="0" marL="0">
              <a:lnSpc>
                <a:spcPct val="106000"/>
              </a:lnSpc>
              <a:buNone/>
            </a:pPr>
            <a:r>
              <a:rPr lang="en-US" sz="550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 — II спряжение несмотря на -ЕТЬ.</a:t>
            </a:r>
            <a:endParaRPr lang="en-US" sz="550" dirty="0"/>
          </a:p>
        </p:txBody>
      </p:sp>
      <p:pic>
        <p:nvPicPr>
          <p:cNvPr id="12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96119" y="1340793"/>
            <a:ext cx="73596" cy="73596"/>
          </a:xfrm>
          <a:prstGeom prst="rect">
            <a:avLst/>
          </a:prstGeom>
        </p:spPr>
      </p:pic>
      <p:sp>
        <p:nvSpPr>
          <p:cNvPr id="13" name="Shape 8"/>
          <p:cNvSpPr/>
          <p:nvPr/>
        </p:nvSpPr>
        <p:spPr>
          <a:xfrm>
            <a:off x="496119" y="1447130"/>
            <a:ext cx="4054004" cy="9525"/>
          </a:xfrm>
          <a:prstGeom prst="rect">
            <a:avLst/>
          </a:prstGeom>
          <a:solidFill>
            <a:srgbClr val="151617"/>
          </a:solidFill>
          <a:ln/>
        </p:spPr>
      </p:sp>
      <p:sp>
        <p:nvSpPr>
          <p:cNvPr id="14" name="Text 9"/>
          <p:cNvSpPr/>
          <p:nvPr/>
        </p:nvSpPr>
        <p:spPr>
          <a:xfrm>
            <a:off x="496119" y="1502941"/>
            <a:ext cx="4054004" cy="1150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700" dirty="0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Применяй алгоритмы на практике</a:t>
            </a:r>
            <a:endParaRPr lang="en-US" sz="700" dirty="0"/>
          </a:p>
        </p:txBody>
      </p:sp>
      <p:sp>
        <p:nvSpPr>
          <p:cNvPr id="15" name="Text 10"/>
          <p:cNvSpPr/>
          <p:nvPr/>
        </p:nvSpPr>
        <p:spPr>
          <a:xfrm>
            <a:off x="496119" y="1644179"/>
            <a:ext cx="4054004" cy="18782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6000"/>
              </a:lnSpc>
              <a:buNone/>
            </a:pPr>
            <a:r>
              <a:rPr lang="en-US" sz="550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Каждое упражнение — это тренировка грамотности. Регулярная практика закрепляет правила лучше зубрёжки.</a:t>
            </a:r>
            <a:endParaRPr lang="en-US" sz="550" dirty="0"/>
          </a:p>
        </p:txBody>
      </p:sp>
      <p:pic>
        <p:nvPicPr>
          <p:cNvPr id="16" name="Image 3" descr="preencoded.png">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593803" y="1340793"/>
            <a:ext cx="73596" cy="73596"/>
          </a:xfrm>
          <a:prstGeom prst="rect">
            <a:avLst/>
          </a:prstGeom>
        </p:spPr>
      </p:pic>
      <p:sp>
        <p:nvSpPr>
          <p:cNvPr id="17" name="Shape 11"/>
          <p:cNvSpPr/>
          <p:nvPr/>
        </p:nvSpPr>
        <p:spPr>
          <a:xfrm>
            <a:off x="4593803" y="1447130"/>
            <a:ext cx="4054078" cy="9525"/>
          </a:xfrm>
          <a:prstGeom prst="rect">
            <a:avLst/>
          </a:prstGeom>
          <a:solidFill>
            <a:srgbClr val="151617"/>
          </a:solidFill>
          <a:ln/>
        </p:spPr>
      </p:sp>
      <p:sp>
        <p:nvSpPr>
          <p:cNvPr id="18" name="Text 12"/>
          <p:cNvSpPr/>
          <p:nvPr/>
        </p:nvSpPr>
        <p:spPr>
          <a:xfrm>
            <a:off x="4593803" y="1502941"/>
            <a:ext cx="4054078" cy="1150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700" dirty="0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Проверяй написанное</a:t>
            </a:r>
            <a:endParaRPr lang="en-US" sz="700" dirty="0"/>
          </a:p>
        </p:txBody>
      </p:sp>
      <p:sp>
        <p:nvSpPr>
          <p:cNvPr id="19" name="Text 13"/>
          <p:cNvSpPr/>
          <p:nvPr/>
        </p:nvSpPr>
        <p:spPr>
          <a:xfrm>
            <a:off x="4593803" y="1644179"/>
            <a:ext cx="4054078" cy="9391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6000"/>
              </a:lnSpc>
              <a:buNone/>
            </a:pPr>
            <a:r>
              <a:rPr lang="en-US" sz="550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После выполнения задания пройди по чек-листу: суффикс → спряжение → вид → зависимые слова.</a:t>
            </a:r>
            <a:endParaRPr lang="en-US" sz="550" dirty="0"/>
          </a:p>
        </p:txBody>
      </p:sp>
      <p:pic>
        <p:nvPicPr>
          <p:cNvPr id="20" name="Image 4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178100" y="1936403"/>
            <a:ext cx="4787801" cy="2841575"/>
          </a:xfrm>
          <a:prstGeom prst="rect">
            <a:avLst/>
          </a:prstGeom>
        </p:spPr>
      </p:pic>
      <p:sp>
        <p:nvSpPr>
          <p:cNvPr id="21" name="Text 14"/>
          <p:cNvSpPr/>
          <p:nvPr/>
        </p:nvSpPr>
        <p:spPr>
          <a:xfrm>
            <a:off x="5510481" y="4004226"/>
            <a:ext cx="1190138" cy="45852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400" dirty="0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Проверь по образцу</a:t>
            </a:r>
            <a:endParaRPr lang="en-US" sz="1400" dirty="0"/>
          </a:p>
        </p:txBody>
      </p:sp>
      <p:sp>
        <p:nvSpPr>
          <p:cNvPr id="22" name="Text 15"/>
          <p:cNvSpPr/>
          <p:nvPr/>
        </p:nvSpPr>
        <p:spPr>
          <a:xfrm>
            <a:off x="4010581" y="4004226"/>
            <a:ext cx="1190138" cy="45852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400" dirty="0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Подбери суффикс</a:t>
            </a:r>
            <a:endParaRPr lang="en-US" sz="1400" dirty="0"/>
          </a:p>
        </p:txBody>
      </p:sp>
      <p:sp>
        <p:nvSpPr>
          <p:cNvPr id="23" name="Text 16"/>
          <p:cNvSpPr/>
          <p:nvPr/>
        </p:nvSpPr>
        <p:spPr>
          <a:xfrm>
            <a:off x="2486226" y="4004226"/>
            <a:ext cx="1190138" cy="45852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400" dirty="0">
                <a:solidFill>
                  <a:srgbClr val="151617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Определи спряжение</a:t>
            </a:r>
            <a:endParaRPr lang="en-US" sz="14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lastModifiedBy/>
  <cp:revision>1</cp:revision>
  <dcterms:created xsi:type="dcterms:W3CDTF">2026-07-26T19:39:42Z</dcterms:created>
  <dcterms:modified xsi:type="dcterms:W3CDTF">2026-07-26T19:39:42Z</dcterms:modified>
</cp:coreProperties>
</file>