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Inter Bold"/>
      <p:regular r:id="rId201314"/>
    </p:embeddedFont>
    <p:embeddedFont>
      <p:font typeface="Inter"/>
      <p:regular r:id="rId201315"/>
    </p:embeddedFont>
    <p:embeddedFont>
      <p:font typeface="Inter Black"/>
      <p:regular r:id="rId201316"/>
    </p:embeddedFont>
    <p:embeddedFont>
      <p:font typeface="Petrona"/>
      <p:regular r:id="rId201317"/>
    </p:embeddedFont>
    <p:embeddedFont>
      <p:font typeface="Petrona Bold"/>
      <p:regular r:id="rId201318"/>
    </p:embeddedFont>
    <p:embeddedFont>
      <p:font typeface="Petrona Black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image" Target="../media/image-6-11.png"/><Relationship Id="rId12" Type="http://schemas.openxmlformats.org/officeDocument/2006/relationships/image" Target="../media/image-6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2.png"/><Relationship Id="rId5" Type="http://schemas.openxmlformats.org/officeDocument/2006/relationships/image" Target="../media/image-7-3.svg"/><Relationship Id="rId6" Type="http://schemas.openxmlformats.org/officeDocument/2006/relationships/image" Target="../media/image-7-2.png"/><Relationship Id="rId7" Type="http://schemas.openxmlformats.org/officeDocument/2006/relationships/image" Target="../media/image-7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2-2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307604"/>
            <a:ext cx="4722763" cy="12791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spc="-54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Сложноподчинённое предложение: от структуры к смыслу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3925119" y="2772817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Погружаемся в мир синтаксиса: как устроены СПП, почему они делают речь богатой и точной, и как научиться видеть их структуру с первого взгляда.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3309268"/>
            <a:ext cx="1058466" cy="188565"/>
          </a:xfrm>
          <a:prstGeom prst="roundRect">
            <a:avLst>
              <a:gd name="adj" fmla="val 22104"/>
            </a:avLst>
          </a:prstGeom>
          <a:solidFill>
            <a:srgbClr val="E0D7F4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533" y="3353916"/>
            <a:ext cx="99194" cy="9919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148286" y="3346475"/>
            <a:ext cx="1218084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9" name="Shape 5"/>
          <p:cNvSpPr/>
          <p:nvPr/>
        </p:nvSpPr>
        <p:spPr>
          <a:xfrm>
            <a:off x="5045571" y="3309268"/>
            <a:ext cx="754410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6237C8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119985" y="3346475"/>
            <a:ext cx="1062782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spc="-20" kern="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СИНТАКСИС</a:t>
            </a:r>
            <a:endParaRPr lang="en-US" sz="750" dirty="0"/>
          </a:p>
        </p:txBody>
      </p:sp>
      <p:sp>
        <p:nvSpPr>
          <p:cNvPr id="11" name="Shape 7"/>
          <p:cNvSpPr/>
          <p:nvPr/>
        </p:nvSpPr>
        <p:spPr>
          <a:xfrm>
            <a:off x="5861968" y="3309268"/>
            <a:ext cx="361280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6237C8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936382" y="3346475"/>
            <a:ext cx="669652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spc="-20" kern="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СПП</a:t>
            </a:r>
            <a:endParaRPr lang="en-US" sz="750" dirty="0"/>
          </a:p>
        </p:txBody>
      </p:sp>
      <p:sp>
        <p:nvSpPr>
          <p:cNvPr id="13" name="Shape 9"/>
          <p:cNvSpPr/>
          <p:nvPr/>
        </p:nvSpPr>
        <p:spPr>
          <a:xfrm>
            <a:off x="6285235" y="3309268"/>
            <a:ext cx="148828" cy="188565"/>
          </a:xfrm>
          <a:prstGeom prst="roundRect">
            <a:avLst>
              <a:gd name="adj" fmla="val 28005"/>
            </a:avLst>
          </a:prstGeom>
          <a:noFill/>
          <a:ln w="4763">
            <a:solidFill>
              <a:srgbClr val="6237C8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3925119" y="3637359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559296"/>
            <a:ext cx="4722763" cy="426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spc="-54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Итог: сила вашего языка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496119" y="1171724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СПП — это не просто грамматика. Это инструмент точного, богатого и выразительного мышления. Освоив его, вы сможете выражать сложные идеи ясно и красиво.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1906637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3326" y="1918246"/>
            <a:ext cx="204639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b="1" spc="-3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99145" y="1949276"/>
            <a:ext cx="4319736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Богатство речи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99145" y="2236887"/>
            <a:ext cx="431973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СПП позволяет передавать причины, условия, уступки и цели — всё то, что простое предложение не может вместить.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496119" y="2881833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33326" y="2893442"/>
            <a:ext cx="204639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b="1" spc="-3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99145" y="2924473"/>
            <a:ext cx="4319736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Точность смысла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899145" y="3212083"/>
            <a:ext cx="431973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Выбирайте правильный союз для нужного оттенка: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потому что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причина,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хотя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уступка,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чтобы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цель.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496119" y="3857030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3326" y="3868638"/>
            <a:ext cx="204639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b="1" spc="-3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99145" y="3899669"/>
            <a:ext cx="4319736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Практика — ключ к мастерству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99145" y="4187279"/>
            <a:ext cx="431973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Превращайте простые мысли в сложные предложения. Читайте классику — там тысячи образцов великолепных СПП!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82575"/>
            <a:ext cx="4722763" cy="426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spc="-54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Что такое СПП?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3925119" y="1206624"/>
            <a:ext cx="2461320" cy="20962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Сложноподчинённое предложение — это единство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главного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одного или нескольких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придаточных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предложений. Они не равноправны: главное несёт основную мысль, а придаточное её поясняет, уточняет или дополняет.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Придаточное предложение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зависит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от главного и не может существовать самостоятельно — как вагон не едет без локомотива.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3442395"/>
            <a:ext cx="2461320" cy="1079004"/>
          </a:xfrm>
          <a:prstGeom prst="roundRect">
            <a:avLst>
              <a:gd name="adj" fmla="val 4828"/>
            </a:avLst>
          </a:prstGeom>
          <a:solidFill>
            <a:srgbClr val="E0D7F4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092" y="3631704"/>
            <a:ext cx="155004" cy="12397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28071" y="3584972"/>
            <a:ext cx="193439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Главное предложение — локомотив. Придаточные — вагоны, которые оно тянет за собой.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6604471" y="1095003"/>
            <a:ext cx="2137395" cy="3565922"/>
          </a:xfrm>
          <a:prstGeom prst="roundRect">
            <a:avLst>
              <a:gd name="adj" fmla="val 4179"/>
            </a:avLst>
          </a:prstGeom>
          <a:solidFill>
            <a:srgbClr val="6237C8"/>
          </a:solidFill>
          <a:ln/>
        </p:spPr>
      </p:sp>
      <p:sp>
        <p:nvSpPr>
          <p:cNvPr id="10" name="Text 6"/>
          <p:cNvSpPr/>
          <p:nvPr/>
        </p:nvSpPr>
        <p:spPr>
          <a:xfrm>
            <a:off x="6728445" y="1218977"/>
            <a:ext cx="1889447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Пример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6728445" y="1556147"/>
            <a:ext cx="1889447" cy="7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spc="-20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Главное: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Я знал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spc="-20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Придаточное: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что этот город прекрасен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6728445" y="2433638"/>
            <a:ext cx="1889447" cy="14288"/>
          </a:xfrm>
          <a:prstGeom prst="roundRect">
            <a:avLst>
              <a:gd name="adj" fmla="val 49998"/>
            </a:avLst>
          </a:prstGeom>
          <a:solidFill>
            <a:srgbClr val="FFFFFF">
              <a:alpha val="50000"/>
            </a:srgbClr>
          </a:solidFill>
          <a:ln/>
        </p:spPr>
      </p:sp>
      <p:sp>
        <p:nvSpPr>
          <p:cNvPr id="13" name="Text 9"/>
          <p:cNvSpPr/>
          <p:nvPr/>
        </p:nvSpPr>
        <p:spPr>
          <a:xfrm>
            <a:off x="6728445" y="2618408"/>
            <a:ext cx="188944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spc="-20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СПП: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Я знал,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этот город прекрасен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17029"/>
            <a:ext cx="8151763" cy="426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spc="-54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Как соединяются части СПП?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96119" y="179144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Главное и придаточное предложения связываются специальными средствами — союзами и союзными словами. Между ними всегда стоит запятая.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327895"/>
            <a:ext cx="2634555" cy="1698575"/>
          </a:xfrm>
          <a:prstGeom prst="roundRect">
            <a:avLst>
              <a:gd name="adj" fmla="val 3067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4855" y="2456631"/>
            <a:ext cx="2377083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Подчинительные союзы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24855" y="2744242"/>
            <a:ext cx="23770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Служебные слова, которые не являются членами предложения.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24855" y="3215580"/>
            <a:ext cx="2377083" cy="682154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что, чтобы, если, хотя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потому что, так как, когда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пока, едва, как только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54648" y="2327895"/>
            <a:ext cx="2634630" cy="1698575"/>
          </a:xfrm>
          <a:prstGeom prst="roundRect">
            <a:avLst>
              <a:gd name="adj" fmla="val 3067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83384" y="2456631"/>
            <a:ext cx="2377157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Союзные слова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383384" y="2744242"/>
            <a:ext cx="237715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Относительные местоимения и наречия — члены предложения.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383384" y="3215580"/>
            <a:ext cx="2377157" cy="682154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который, чей, какой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где, куда, откуда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когда, зачем, почему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13252" y="2327895"/>
            <a:ext cx="2634555" cy="1698575"/>
          </a:xfrm>
          <a:prstGeom prst="roundRect">
            <a:avLst>
              <a:gd name="adj" fmla="val 3067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41988" y="2456631"/>
            <a:ext cx="2377083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Знаки препинания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141988" y="2744242"/>
            <a:ext cx="23770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Главный визуальный маркер СПП — запятая на границе частей.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141988" y="3215580"/>
            <a:ext cx="2377083" cy="440308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помню,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где мы встретились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Скажи,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придёшь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885974"/>
            <a:ext cx="4722763" cy="426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spc="-54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Типы придаточных: Часть 1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3925119" y="1622375"/>
            <a:ext cx="2210098" cy="222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📌</a:t>
            </a:r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Определительные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3925119" y="1969071"/>
            <a:ext cx="221009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Отвечают на вопросы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какой? чей?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Относятся к существительному или местоимению в главной части. Присоединяются союзными словами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который, чей, какой, где, когда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4111154" y="3410992"/>
            <a:ext cx="20240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Пушкинский Петербург,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который мы посетили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поразил нас своей красотой.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925119" y="3299371"/>
            <a:ext cx="14288" cy="818629"/>
          </a:xfrm>
          <a:prstGeom prst="roundRect">
            <a:avLst>
              <a:gd name="adj" fmla="val 49998"/>
            </a:avLst>
          </a:prstGeom>
          <a:solidFill>
            <a:srgbClr val="6237C8"/>
          </a:solidFill>
          <a:ln/>
        </p:spPr>
      </p:sp>
      <p:sp>
        <p:nvSpPr>
          <p:cNvPr id="9" name="Text 6"/>
          <p:cNvSpPr/>
          <p:nvPr/>
        </p:nvSpPr>
        <p:spPr>
          <a:xfrm>
            <a:off x="6442546" y="1622375"/>
            <a:ext cx="2210098" cy="222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📌</a:t>
            </a:r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Изъяснительные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442546" y="1969071"/>
            <a:ext cx="221009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Отвечают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падежные вопросы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(кого? чего? кому? что? и др.). Относятся к глаголам речи, мысли, чувства. Присоединяются союзами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что, чтобы, будто, как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6628581" y="3212529"/>
            <a:ext cx="20240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знал,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город прекрасен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любое время года.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6442546" y="3100908"/>
            <a:ext cx="14288" cy="620167"/>
          </a:xfrm>
          <a:prstGeom prst="roundRect">
            <a:avLst>
              <a:gd name="adj" fmla="val 49998"/>
            </a:avLst>
          </a:prstGeom>
          <a:solidFill>
            <a:srgbClr val="6237C8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74600"/>
            <a:ext cx="8151763" cy="419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b="1" spc="-53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Таблица: Типы придаточных предложений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96119" y="1034728"/>
            <a:ext cx="86089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 основные типы придаточных с вопросами, союзами и примерами — в одной наглядной таблице.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363787"/>
            <a:ext cx="8151763" cy="3405113"/>
          </a:xfrm>
          <a:prstGeom prst="roundRect">
            <a:avLst>
              <a:gd name="adj" fmla="val 1506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96119" y="1718518"/>
            <a:ext cx="8151763" cy="763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2264718"/>
            <a:ext cx="8151763" cy="763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2810917"/>
            <a:ext cx="8151763" cy="763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96119" y="3163267"/>
            <a:ext cx="8151763" cy="763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96119" y="3515618"/>
            <a:ext cx="8151763" cy="763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96119" y="4061817"/>
            <a:ext cx="8151763" cy="763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96119" y="4414168"/>
            <a:ext cx="8151763" cy="763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2292251" y="1363787"/>
            <a:ext cx="7632" cy="340511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3920654" y="1363787"/>
            <a:ext cx="7632" cy="340511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363295" y="1363787"/>
            <a:ext cx="7632" cy="340511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01030" y="1368549"/>
            <a:ext cx="1791221" cy="349969"/>
          </a:xfrm>
          <a:custGeom>
            <a:avLst/>
            <a:gdLst/>
            <a:ahLst/>
            <a:cxnLst/>
            <a:rect l="l" t="t" r="r" b="b"/>
            <a:pathLst>
              <a:path w="1791221" h="349969">
                <a:moveTo>
                  <a:pt x="42738" y="0"/>
                </a:moveTo>
                <a:lnTo>
                  <a:pt x="1791221" y="0"/>
                </a:lnTo>
                <a:lnTo>
                  <a:pt x="1791221" y="349969"/>
                </a:lnTo>
                <a:lnTo>
                  <a:pt x="0" y="349969"/>
                </a:lnTo>
                <a:lnTo>
                  <a:pt x="0" y="42738"/>
                </a:lnTo>
                <a:arcTo hR="42738" wR="42738" stAng="10800000" swAng="5400000"/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6" name="Text 14"/>
          <p:cNvSpPr/>
          <p:nvPr/>
        </p:nvSpPr>
        <p:spPr>
          <a:xfrm>
            <a:off x="623069" y="1445419"/>
            <a:ext cx="20019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b="1" spc="-19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Тип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292251" y="1368549"/>
            <a:ext cx="1628403" cy="349969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8" name="Text 16"/>
          <p:cNvSpPr/>
          <p:nvPr/>
        </p:nvSpPr>
        <p:spPr>
          <a:xfrm>
            <a:off x="2416671" y="1445419"/>
            <a:ext cx="18367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b="1" spc="-19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Вопросы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920654" y="1368549"/>
            <a:ext cx="2442642" cy="349969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20" name="Text 18"/>
          <p:cNvSpPr/>
          <p:nvPr/>
        </p:nvSpPr>
        <p:spPr>
          <a:xfrm>
            <a:off x="4045074" y="1445419"/>
            <a:ext cx="26510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b="1" spc="-19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Союзы / союзные слова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363295" y="1368549"/>
            <a:ext cx="2279824" cy="349969"/>
          </a:xfrm>
          <a:custGeom>
            <a:avLst/>
            <a:gdLst/>
            <a:ahLst/>
            <a:cxnLst/>
            <a:rect l="l" t="t" r="r" b="b"/>
            <a:pathLst>
              <a:path w="2279824" h="349969">
                <a:moveTo>
                  <a:pt x="0" y="0"/>
                </a:moveTo>
                <a:lnTo>
                  <a:pt x="2237086" y="0"/>
                </a:lnTo>
                <a:arcTo hR="42738" wR="42738" stAng="16200000" swAng="5400000"/>
                <a:lnTo>
                  <a:pt x="2279824" y="349969"/>
                </a:lnTo>
                <a:lnTo>
                  <a:pt x="0" y="349969"/>
                </a:lnTo>
                <a:lnTo>
                  <a:pt x="0" y="0"/>
                </a:lnTo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22" name="Text 20"/>
          <p:cNvSpPr/>
          <p:nvPr/>
        </p:nvSpPr>
        <p:spPr>
          <a:xfrm>
            <a:off x="6487716" y="1445419"/>
            <a:ext cx="24905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b="1" spc="-19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Пример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23069" y="1797769"/>
            <a:ext cx="20019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Определительные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2416671" y="1797769"/>
            <a:ext cx="18367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Какой? Чей?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4045074" y="1797769"/>
            <a:ext cx="26510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который, чей, какой, где, когда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487716" y="1797769"/>
            <a:ext cx="2033364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Дом,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который стоит на горе</a:t>
            </a:r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старинный.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3069" y="2343969"/>
            <a:ext cx="20019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Изъяснительные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2416671" y="2343969"/>
            <a:ext cx="137956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Падежные (кого? что? о чём?)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045074" y="2343969"/>
            <a:ext cx="26510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что, чтобы, будто, как, ли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487716" y="2343969"/>
            <a:ext cx="24905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слышал,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он вернулся</a:t>
            </a:r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23069" y="2890168"/>
            <a:ext cx="20019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Места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2416671" y="2890168"/>
            <a:ext cx="18367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Где? Куда? Откуда?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045074" y="2890168"/>
            <a:ext cx="26510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где, куда, откуда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6487716" y="2890168"/>
            <a:ext cx="24905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Иди,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куда ведёт дорога</a:t>
            </a:r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623069" y="3242518"/>
            <a:ext cx="20019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Времени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2416671" y="3242518"/>
            <a:ext cx="18367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Когда? Как долго?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045074" y="3242518"/>
            <a:ext cx="26510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когда, пока, едва, как только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6487716" y="3242518"/>
            <a:ext cx="24905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Позвони,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доберёшься</a:t>
            </a:r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23069" y="3594869"/>
            <a:ext cx="20019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Причины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2416671" y="3594869"/>
            <a:ext cx="18367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Почему? Отчего?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045074" y="3594869"/>
            <a:ext cx="26510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потому что, так как, ибо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6487716" y="3594869"/>
            <a:ext cx="2033364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остались,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потому что шёл дождь</a:t>
            </a:r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623069" y="4141068"/>
            <a:ext cx="20019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Цели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2416671" y="4141068"/>
            <a:ext cx="18367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Зачем? С какой целью?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045074" y="4141068"/>
            <a:ext cx="26510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чтобы, для того чтобы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6487716" y="4141068"/>
            <a:ext cx="24905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пришли,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чтобы увидеть парк</a:t>
            </a:r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623069" y="4493419"/>
            <a:ext cx="20019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Уступительные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2416671" y="4493419"/>
            <a:ext cx="18367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Несмотря на что?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4045074" y="4493419"/>
            <a:ext cx="26510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хотя, несмотря на то что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6487716" y="4493419"/>
            <a:ext cx="24905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Хотя было холодно,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гуляли</a:t>
            </a:r>
            <a:pPr algn="l" indent="0" marL="0">
              <a:lnSpc>
                <a:spcPct val="132000"/>
              </a:lnSpc>
              <a:buNone/>
            </a:pPr>
            <a:r>
              <a:rPr lang="en-US" sz="950" spc="-19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0090"/>
            <a:ext cx="8151763" cy="373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spc="-47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Обстоятельственные придаточные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496119" y="923032"/>
            <a:ext cx="8151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Самая разнообразная группа — придаточные обстоятельственные. Они уточняют условия, время, место, причину и другие обстоятельства действия главного предложения.</a:t>
            </a:r>
            <a:endParaRPr lang="en-US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355452"/>
            <a:ext cx="271314" cy="27131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1745456"/>
            <a:ext cx="4016499" cy="186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spc="-2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Времени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496119" y="1988939"/>
            <a:ext cx="4016499" cy="382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Вопросы: </a:t>
            </a:r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когда? как долго? с каких пор?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i="1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наступила осень</a:t>
            </a:r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листья стали золотыми.</a:t>
            </a:r>
            <a:endParaRPr lang="en-US" sz="8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1308" y="1355452"/>
            <a:ext cx="271314" cy="27131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31308" y="1745456"/>
            <a:ext cx="4016573" cy="186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spc="-2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Места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631308" y="1988939"/>
            <a:ext cx="4016573" cy="382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Вопросы: </a:t>
            </a:r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где? куда? откуда?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пошли туда, </a:t>
            </a:r>
            <a:pPr algn="l" indent="0" marL="0">
              <a:lnSpc>
                <a:spcPct val="125000"/>
              </a:lnSpc>
              <a:buNone/>
            </a:pPr>
            <a:r>
              <a:rPr lang="en-US" sz="850" i="1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где пела птица</a:t>
            </a:r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561406"/>
            <a:ext cx="271314" cy="27131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6119" y="2951411"/>
            <a:ext cx="4016499" cy="186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spc="-2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Причины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496119" y="3194893"/>
            <a:ext cx="4016499" cy="382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Вопросы: </a:t>
            </a:r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почему? отчего? по какой причине?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 устал, </a:t>
            </a:r>
            <a:pPr algn="l" indent="0" marL="0">
              <a:lnSpc>
                <a:spcPct val="125000"/>
              </a:lnSpc>
              <a:buNone/>
            </a:pPr>
            <a:r>
              <a:rPr lang="en-US" sz="850" i="1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потому что долго шёл</a:t>
            </a:r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1308" y="2561406"/>
            <a:ext cx="271314" cy="27131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31308" y="2951411"/>
            <a:ext cx="4016573" cy="186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spc="-2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Цели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4631308" y="3194893"/>
            <a:ext cx="4016573" cy="382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Вопросы: </a:t>
            </a:r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зачем? с какой целью?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пошли в парк, </a:t>
            </a:r>
            <a:pPr algn="l" indent="0" marL="0">
              <a:lnSpc>
                <a:spcPct val="125000"/>
              </a:lnSpc>
              <a:buNone/>
            </a:pPr>
            <a:r>
              <a:rPr lang="en-US" sz="850" i="1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чтобы увидеть архитектуру</a:t>
            </a:r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6119" y="3767361"/>
            <a:ext cx="271314" cy="27131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96119" y="4157365"/>
            <a:ext cx="4016499" cy="186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spc="-2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Уступительные</a:t>
            </a:r>
            <a:endParaRPr lang="en-US" sz="1150" dirty="0"/>
          </a:p>
        </p:txBody>
      </p:sp>
      <p:sp>
        <p:nvSpPr>
          <p:cNvPr id="18" name="Text 11"/>
          <p:cNvSpPr/>
          <p:nvPr/>
        </p:nvSpPr>
        <p:spPr>
          <a:xfrm>
            <a:off x="496119" y="4400848"/>
            <a:ext cx="4016499" cy="382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Вопросы: </a:t>
            </a:r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несмотря на что? вопреки чему?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i="1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Хотя было поздно</a:t>
            </a:r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свет в окнах горел.</a:t>
            </a:r>
            <a:endParaRPr lang="en-US" sz="8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31308" y="3767361"/>
            <a:ext cx="271314" cy="271314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631308" y="4157365"/>
            <a:ext cx="4016573" cy="186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spc="-2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Условия</a:t>
            </a:r>
            <a:endParaRPr lang="en-US" sz="1150" dirty="0"/>
          </a:p>
        </p:txBody>
      </p:sp>
      <p:sp>
        <p:nvSpPr>
          <p:cNvPr id="21" name="Text 13"/>
          <p:cNvSpPr/>
          <p:nvPr/>
        </p:nvSpPr>
        <p:spPr>
          <a:xfrm>
            <a:off x="4631308" y="4400848"/>
            <a:ext cx="4016573" cy="382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Вопросы: </a:t>
            </a:r>
            <a:pPr algn="l" indent="0" marL="0">
              <a:lnSpc>
                <a:spcPct val="125000"/>
              </a:lnSpc>
              <a:spcAft>
                <a:spcPts val="400"/>
              </a:spcAft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 каком условии?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i="1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постараешься</a:t>
            </a:r>
            <a:pPr algn="l" indent="0" marL="0">
              <a:lnSpc>
                <a:spcPct val="125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всё получится.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0215" y="82823"/>
            <a:ext cx="3318570" cy="4977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76461"/>
            <a:ext cx="4722763" cy="759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spc="-48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Схемы: как видеть структуру СПП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496119" y="1283494"/>
            <a:ext cx="4722763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Схематическое изображение помогает мгновенно понять иерархию частей предложения. Главное предложение обозначается квадратными скобками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[ ]</a:t>
            </a:r>
            <a:pPr algn="l" indent="0" marL="0">
              <a:lnSpc>
                <a:spcPct val="126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придаточное — круглыми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 )</a:t>
            </a:r>
            <a:pPr algn="l" indent="0" marL="0">
              <a:lnSpc>
                <a:spcPct val="126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895549"/>
            <a:ext cx="4722763" cy="89155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7987" y="2020267"/>
            <a:ext cx="4416177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spc="-2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Схема 1 — придаточное после главного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677987" y="2269108"/>
            <a:ext cx="4416177" cy="393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6000"/>
              </a:lnSpc>
              <a:spcAft>
                <a:spcPts val="450"/>
              </a:spcAft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[ Главное ], (придаточное).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помню тот дом, (где жил поэт).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885480"/>
            <a:ext cx="4722763" cy="89155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7987" y="3010198"/>
            <a:ext cx="4416177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spc="-2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Схема 2 — придаточное перед главным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677987" y="3259038"/>
            <a:ext cx="4416177" cy="393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6000"/>
              </a:lnSpc>
              <a:spcAft>
                <a:spcPts val="450"/>
              </a:spcAft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(Придаточное), [ главное ].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(Когда наступил вечер), [ зажглись фонари ].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875410"/>
            <a:ext cx="4722763" cy="89155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7987" y="4000128"/>
            <a:ext cx="4416177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spc="-2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Схема 3 — придаточное внутри главного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677987" y="4248969"/>
            <a:ext cx="4416177" cy="393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6000"/>
              </a:lnSpc>
              <a:spcAft>
                <a:spcPts val="450"/>
              </a:spcAft>
              <a:buNone/>
            </a:pPr>
            <a:r>
              <a:rPr lang="en-US" sz="850" b="1" spc="-17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[ Главное, (придаточное), продолжение ].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spc="-17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 Дом, (который стоял на горе), был старинным ].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32631"/>
            <a:ext cx="8151763" cy="426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spc="-54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Несколько придаточных в одном СПП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96119" y="160704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в предложении больше одного придаточного, важно понять, как именно они связаны с главным — это определяет смысл и пунктуацию.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143497"/>
            <a:ext cx="4103191" cy="2067371"/>
          </a:xfrm>
          <a:prstGeom prst="roundRect">
            <a:avLst>
              <a:gd name="adj" fmla="val 4320"/>
            </a:avLst>
          </a:prstGeom>
          <a:solidFill>
            <a:srgbClr val="6237C8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267471"/>
            <a:ext cx="3855244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Однородное подчинение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796" y="2604641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 придаточные отвечают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spc="-20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один и тот же вопрос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относятся к одному слову в главном предложении. Между ними возможен союз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716831" y="3451175"/>
            <a:ext cx="412640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знаю,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он приехал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он останется надолго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530796" y="3339554"/>
            <a:ext cx="14288" cy="421704"/>
          </a:xfrm>
          <a:prstGeom prst="roundRect">
            <a:avLst>
              <a:gd name="adj" fmla="val 49998"/>
            </a:avLst>
          </a:prstGeom>
          <a:solidFill>
            <a:srgbClr val="6237C8"/>
          </a:solidFill>
          <a:ln/>
        </p:spPr>
      </p:sp>
      <p:sp>
        <p:nvSpPr>
          <p:cNvPr id="9" name="Text 7"/>
          <p:cNvSpPr/>
          <p:nvPr/>
        </p:nvSpPr>
        <p:spPr>
          <a:xfrm>
            <a:off x="4728046" y="2267471"/>
            <a:ext cx="3924598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Последовательное подчинение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728046" y="2604641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Придаточные образуют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цепочку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первое зависит от главного, второе — от первого придаточного.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914081" y="3252713"/>
            <a:ext cx="4195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сказал,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приеду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буду готов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728046" y="3141092"/>
            <a:ext cx="14288" cy="421704"/>
          </a:xfrm>
          <a:prstGeom prst="roundRect">
            <a:avLst>
              <a:gd name="adj" fmla="val 49998"/>
            </a:avLst>
          </a:prstGeom>
          <a:solidFill>
            <a:srgbClr val="6237C8"/>
          </a:solidFill>
          <a:ln/>
        </p:spPr>
      </p:sp>
      <p:sp>
        <p:nvSpPr>
          <p:cNvPr id="13" name="Text 11"/>
          <p:cNvSpPr/>
          <p:nvPr/>
        </p:nvSpPr>
        <p:spPr>
          <a:xfrm>
            <a:off x="4728046" y="3702323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Каждое звено цепи зависит от предыдущего — как матрёшки, вложенные одна в другую.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80640"/>
            <a:ext cx="8151763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spc="-54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Параллельное и комбинированное подчинение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96119" y="1581448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Наиболее сложные конструкции СПП — с разнотипными придаточными, которые могут одновременно зависеть от главного по-разному.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919436"/>
            <a:ext cx="4013895" cy="2107853"/>
          </a:xfrm>
          <a:prstGeom prst="roundRect">
            <a:avLst>
              <a:gd name="adj" fmla="val 2472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4855" y="2048173"/>
            <a:ext cx="372070" cy="372070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7174" y="2150418"/>
            <a:ext cx="167432" cy="1674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4855" y="2544217"/>
            <a:ext cx="3756422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Параллельное подчинение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24855" y="2831827"/>
            <a:ext cx="3756422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Несколько придаточных относятся к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одному главному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но отвечают на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разные вопросы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Они разнородны по типу.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(Когда наступил вечер)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я понял,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(что пора идти домой)</a:t>
            </a:r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633987" y="1919436"/>
            <a:ext cx="4013895" cy="2107853"/>
          </a:xfrm>
          <a:prstGeom prst="roundRect">
            <a:avLst>
              <a:gd name="adj" fmla="val 2472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62723" y="2048173"/>
            <a:ext cx="372070" cy="372070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5043" y="2150418"/>
            <a:ext cx="167432" cy="1674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62723" y="2544217"/>
            <a:ext cx="3756422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spc="-27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Комбинированное подчинение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762723" y="2831827"/>
            <a:ext cx="3756422" cy="10667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одном предложении встречается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spc="-20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сочетание всех типов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однородного, последовательного и параллельного. Используется в сложных, литературных текстах.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он сказал, что устал, потому что долго работал, все поняли, что праздник откладывается.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496119" y="4166815"/>
            <a:ext cx="8151763" cy="495970"/>
          </a:xfrm>
          <a:prstGeom prst="roundRect">
            <a:avLst>
              <a:gd name="adj" fmla="val 10505"/>
            </a:avLst>
          </a:prstGeom>
          <a:solidFill>
            <a:srgbClr val="E0D7F4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92" y="4346600"/>
            <a:ext cx="155004" cy="12397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99071" y="4321746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spc="-20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Чем больше придаточных — тем сложнее структура. Схема предложения помогает не запутаться в зависимостях.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2026-08-18T14:38:57Z</dcterms:created>
  <dcterms:modified xsi:type="dcterms:W3CDTF">2026-08-18T14:38:57Z</dcterms:modified>
</cp:coreProperties>
</file>