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embeddedFontLst>
    <p:embeddedFont>
      <p:font typeface="DM Sans Thin"/>
      <p:regular r:id="rId201314"/>
    </p:embeddedFont>
    <p:embeddedFont>
      <p:font typeface="DM Sans ExtraLight"/>
      <p:regular r:id="rId201315"/>
    </p:embeddedFont>
    <p:embeddedFont>
      <p:font typeface="DM Sans Light"/>
      <p:regular r:id="rId201316"/>
    </p:embeddedFont>
    <p:embeddedFont>
      <p:font typeface="DM Sans"/>
      <p:regular r:id="rId201317"/>
    </p:embeddedFont>
    <p:embeddedFont>
      <p:font typeface="DM Sans Medium"/>
      <p:regular r:id="rId201318"/>
    </p:embeddedFont>
    <p:embeddedFont>
      <p:font typeface="DM Sans SemiBold"/>
      <p:regular r:id="rId201319"/>
    </p:embeddedFont>
    <p:embeddedFont>
      <p:font typeface="DM Sans Bold"/>
      <p:regular r:id="rId201320"/>
    </p:embeddedFont>
    <p:embeddedFont>
      <p:font typeface="DM Sans ExtraBold"/>
      <p:regular r:id="rId201321"/>
    </p:embeddedFont>
    <p:embeddedFont>
      <p:font typeface="DM Sans Black"/>
      <p:regular r:id="rId201322"/>
    </p:embeddedFont>
    <p:embeddedFont>
      <p:font typeface="Libre Baskerville"/>
      <p:regular r:id="rId201323"/>
    </p:embeddedFont>
    <p:embeddedFont>
      <p:font typeface="Libre Baskerville Bold"/>
      <p:regular r:id="rId201324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Relationship Id="rId201327" Target="fonts/201327.fntdata" Type="http://schemas.openxmlformats.org/officeDocument/2006/relationships/font"/><Relationship Id="rId201328" Target="fonts/201328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jpe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svg"/><Relationship Id="rId4" Type="http://schemas.openxmlformats.org/officeDocument/2006/relationships/image" Target="../media/image-2-2.png"/><Relationship Id="rId5" Type="http://schemas.openxmlformats.org/officeDocument/2006/relationships/image" Target="../media/image-2-3.svg"/><Relationship Id="rId6" Type="http://schemas.openxmlformats.org/officeDocument/2006/relationships/image" Target="../media/image-2-2.png"/><Relationship Id="rId7" Type="http://schemas.openxmlformats.org/officeDocument/2006/relationships/image" Target="../media/image-2-3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svg"/><Relationship Id="rId3" Type="http://schemas.openxmlformats.org/officeDocument/2006/relationships/image" Target="../media/image-6-3.png"/><Relationship Id="rId4" Type="http://schemas.openxmlformats.org/officeDocument/2006/relationships/image" Target="../media/image-6-4.sv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svg"/><Relationship Id="rId4" Type="http://schemas.openxmlformats.org/officeDocument/2006/relationships/image" Target="../media/image-8-4.png"/><Relationship Id="rId5" Type="http://schemas.openxmlformats.org/officeDocument/2006/relationships/image" Target="../media/image-8-5.svg"/><Relationship Id="rId6" Type="http://schemas.openxmlformats.org/officeDocument/2006/relationships/image" Target="../media/image-8-6.png"/><Relationship Id="rId7" Type="http://schemas.openxmlformats.org/officeDocument/2006/relationships/image" Target="../media/image-8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F7EDD4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987" y="368424"/>
            <a:ext cx="3304952" cy="440665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1723727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Слитное, раздельное и дефисное написание слов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3925119" y="2684859"/>
            <a:ext cx="4722763" cy="734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3000"/>
              </a:lnSpc>
              <a:spcAft>
                <a:spcPts val="1050"/>
              </a:spcAft>
              <a:buNone/>
            </a:pP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Разбираемся в правилах русского языка — шаг за шагом, с примерами и алгоритмами</a:t>
            </a:r>
            <a:endParaRPr lang="en-US" sz="950" dirty="0"/>
          </a:p>
          <a:p>
            <a:pPr algn="ctr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Сайфудинова Динора Миххайловна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F7EDD4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215" y="359346"/>
            <a:ext cx="3318495" cy="442473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358080"/>
            <a:ext cx="4722763" cy="6905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1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Основа успеха: определяем часть речи</a:t>
            </a:r>
            <a:endParaRPr lang="en-US" sz="2150" dirty="0"/>
          </a:p>
        </p:txBody>
      </p:sp>
      <p:sp>
        <p:nvSpPr>
          <p:cNvPr id="5" name="Text 2"/>
          <p:cNvSpPr/>
          <p:nvPr/>
        </p:nvSpPr>
        <p:spPr>
          <a:xfrm>
            <a:off x="3925119" y="1196206"/>
            <a:ext cx="4722763" cy="8356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Главный секрет грамотного письма — умение правильно определить часть речи. Именно от этого зависит, как пишется слово: слитно, раздельно или через дефис. Ошибка в определении части речи меняет не только орфографию, но и смысл: </a:t>
            </a:r>
            <a:pPr algn="l" indent="0" marL="0">
              <a:lnSpc>
                <a:spcPct val="126000"/>
              </a:lnSpc>
              <a:buNone/>
            </a:pPr>
            <a:r>
              <a:rPr lang="en-US" sz="85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в следствии</a:t>
            </a:r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(в ходе расследования) и </a:t>
            </a:r>
            <a:pPr algn="l" indent="0" marL="0">
              <a:lnSpc>
                <a:spcPct val="126000"/>
              </a:lnSpc>
              <a:buNone/>
            </a:pPr>
            <a:r>
              <a:rPr lang="en-US" sz="85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вследствие</a:t>
            </a:r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(из-за чего-то) — совершенно разные слова.</a:t>
            </a:r>
            <a:endParaRPr lang="en-US" sz="8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25119" y="2142530"/>
            <a:ext cx="4722763" cy="81535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106987" y="2267248"/>
            <a:ext cx="4416177" cy="1726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Задай вопрос</a:t>
            </a:r>
            <a:endParaRPr lang="en-US" sz="1050" dirty="0"/>
          </a:p>
        </p:txBody>
      </p:sp>
      <p:sp>
        <p:nvSpPr>
          <p:cNvPr id="8" name="Text 4"/>
          <p:cNvSpPr/>
          <p:nvPr/>
        </p:nvSpPr>
        <p:spPr>
          <a:xfrm>
            <a:off x="4106987" y="2498899"/>
            <a:ext cx="4416177" cy="3342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Попробуй подставить вопрос к слову: </a:t>
            </a:r>
            <a:pPr algn="l" indent="0" marL="0">
              <a:lnSpc>
                <a:spcPct val="126000"/>
              </a:lnSpc>
              <a:buNone/>
            </a:pPr>
            <a:r>
              <a:rPr lang="en-US" sz="850" i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как? куда? почему?</a:t>
            </a:r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— это наречие; </a:t>
            </a:r>
            <a:pPr algn="l" indent="0" marL="0">
              <a:lnSpc>
                <a:spcPct val="126000"/>
              </a:lnSpc>
              <a:buNone/>
            </a:pPr>
            <a:r>
              <a:rPr lang="en-US" sz="850" i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кто? что?</a:t>
            </a:r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— существительное; </a:t>
            </a:r>
            <a:pPr algn="l" indent="0" marL="0">
              <a:lnSpc>
                <a:spcPct val="126000"/>
              </a:lnSpc>
              <a:buNone/>
            </a:pPr>
            <a:r>
              <a:rPr lang="en-US" sz="850" i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какой?</a:t>
            </a:r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— прилагательное.</a:t>
            </a:r>
            <a:endParaRPr lang="en-US" sz="8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25119" y="3056260"/>
            <a:ext cx="4722763" cy="815355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106987" y="3180978"/>
            <a:ext cx="4416177" cy="1726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Замени синонимом</a:t>
            </a:r>
            <a:endParaRPr lang="en-US" sz="1050" dirty="0"/>
          </a:p>
        </p:txBody>
      </p:sp>
      <p:sp>
        <p:nvSpPr>
          <p:cNvPr id="11" name="Text 6"/>
          <p:cNvSpPr/>
          <p:nvPr/>
        </p:nvSpPr>
        <p:spPr>
          <a:xfrm>
            <a:off x="4106987" y="3412629"/>
            <a:ext cx="4416177" cy="3342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Если слово можно заменить похожим по смыслу без потери конструкции предложения — часть речи определена верно.</a:t>
            </a:r>
            <a:endParaRPr lang="en-US" sz="8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25119" y="3969990"/>
            <a:ext cx="4722763" cy="815355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4106987" y="4094708"/>
            <a:ext cx="4416177" cy="1726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Проверь контекст</a:t>
            </a:r>
            <a:endParaRPr lang="en-US" sz="1050" dirty="0"/>
          </a:p>
        </p:txBody>
      </p:sp>
      <p:sp>
        <p:nvSpPr>
          <p:cNvPr id="14" name="Text 8"/>
          <p:cNvSpPr/>
          <p:nvPr/>
        </p:nvSpPr>
        <p:spPr>
          <a:xfrm>
            <a:off x="4106987" y="4326359"/>
            <a:ext cx="4416177" cy="3342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Одно и то же слово может быть разными частями речи в разных предложениях. Контекст — ваш главный советник.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809476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Дефис: когда слова держатся за руки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445047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Дефис — особый знак в русском языке, соединяющий части слова или два самостоятельных слова. Его употребление подчиняется чётким правилам, которые удобно систематизировать по группам.</a:t>
            </a:r>
            <a:endParaRPr lang="en-US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981498"/>
            <a:ext cx="1516038" cy="93694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96119" y="3073450"/>
            <a:ext cx="261386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Повторы и оттенки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496119" y="3341712"/>
            <a:ext cx="2613868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Слова с повтором корня или оттенком значения: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еле-еле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чуть-чуть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светло-зелёный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ярко-синий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 Дефис подчёркивает неполноту или усиление признака.</a:t>
            </a:r>
            <a:endParaRPr lang="en-US" sz="9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4991" y="1981498"/>
            <a:ext cx="1516038" cy="93694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264991" y="3073450"/>
            <a:ext cx="261394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Частицы и суффиксы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3264991" y="3341712"/>
            <a:ext cx="261394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Частицы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кое-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-то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-либо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-нибудь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всегда пишутся через дефис: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кто-то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где-нибудь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кое-как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что-либо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</a:t>
            </a:r>
            <a:endParaRPr lang="en-US" sz="9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3939" y="1981498"/>
            <a:ext cx="1516038" cy="936947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033939" y="3073450"/>
            <a:ext cx="261394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Стороны света и термины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6033939" y="3341712"/>
            <a:ext cx="2613943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Сложные географические направления: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северо-восток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юго-запад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 Составные термины и названия: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диван-кровать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кресло-качалка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Ростов-на-Дону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F7EDD4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215" y="359346"/>
            <a:ext cx="3318495" cy="442473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357188"/>
            <a:ext cx="4722763" cy="6905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1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Секреты написания ПОЛ- и ПОЛУ-</a:t>
            </a:r>
            <a:endParaRPr lang="en-US" sz="2150" dirty="0"/>
          </a:p>
        </p:txBody>
      </p:sp>
      <p:sp>
        <p:nvSpPr>
          <p:cNvPr id="5" name="Text 2"/>
          <p:cNvSpPr/>
          <p:nvPr/>
        </p:nvSpPr>
        <p:spPr>
          <a:xfrm>
            <a:off x="3925119" y="1195313"/>
            <a:ext cx="4722763" cy="5014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Приставки </a:t>
            </a:r>
            <a:pPr algn="l" indent="0" marL="0">
              <a:lnSpc>
                <a:spcPct val="126000"/>
              </a:lnSpc>
              <a:buNone/>
            </a:pPr>
            <a:r>
              <a:rPr lang="en-US" sz="85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пол-</a:t>
            </a:r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и </a:t>
            </a:r>
            <a:pPr algn="l" indent="0" marL="0">
              <a:lnSpc>
                <a:spcPct val="126000"/>
              </a:lnSpc>
              <a:buNone/>
            </a:pPr>
            <a:r>
              <a:rPr lang="en-US" sz="85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полу-</a:t>
            </a:r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— источник частых ошибок. Запомнить правило легко, если разобраться в логике: </a:t>
            </a:r>
            <a:pPr algn="l" indent="0" marL="0">
              <a:lnSpc>
                <a:spcPct val="126000"/>
              </a:lnSpc>
              <a:buNone/>
            </a:pPr>
            <a:r>
              <a:rPr lang="en-US" sz="85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полу-</a:t>
            </a:r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всегда пишется слитно, а </a:t>
            </a:r>
            <a:pPr algn="l" indent="0" marL="0">
              <a:lnSpc>
                <a:spcPct val="126000"/>
              </a:lnSpc>
              <a:buNone/>
            </a:pPr>
            <a:r>
              <a:rPr lang="en-US" sz="85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пол-</a:t>
            </a:r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требует дефиса только в трёх случаях.</a:t>
            </a:r>
            <a:endParaRPr lang="en-US" sz="850" dirty="0"/>
          </a:p>
        </p:txBody>
      </p:sp>
      <p:sp>
        <p:nvSpPr>
          <p:cNvPr id="6" name="Shape 3"/>
          <p:cNvSpPr/>
          <p:nvPr/>
        </p:nvSpPr>
        <p:spPr>
          <a:xfrm>
            <a:off x="3925119" y="1807369"/>
            <a:ext cx="4722763" cy="629171"/>
          </a:xfrm>
          <a:prstGeom prst="roundRect">
            <a:avLst>
              <a:gd name="adj" fmla="val 7375"/>
            </a:avLst>
          </a:prstGeom>
          <a:solidFill>
            <a:srgbClr val="F7EDD4"/>
          </a:solidFill>
          <a:ln w="4763">
            <a:solidFill>
              <a:srgbClr val="DDD3B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4040312" y="1922562"/>
            <a:ext cx="4492377" cy="1726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ПОЛ- + гласная</a:t>
            </a:r>
            <a:endParaRPr lang="en-US" sz="1050" dirty="0"/>
          </a:p>
        </p:txBody>
      </p:sp>
      <p:sp>
        <p:nvSpPr>
          <p:cNvPr id="8" name="Text 5"/>
          <p:cNvSpPr/>
          <p:nvPr/>
        </p:nvSpPr>
        <p:spPr>
          <a:xfrm>
            <a:off x="4040312" y="2154213"/>
            <a:ext cx="4492377" cy="16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Перед гласной буквой — дефис: </a:t>
            </a:r>
            <a:pPr algn="l" indent="0" marL="0">
              <a:lnSpc>
                <a:spcPct val="126000"/>
              </a:lnSpc>
              <a:buNone/>
            </a:pPr>
            <a:r>
              <a:rPr lang="en-US" sz="85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пол-апельсина</a:t>
            </a:r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, </a:t>
            </a:r>
            <a:pPr algn="l" indent="0" marL="0">
              <a:lnSpc>
                <a:spcPct val="126000"/>
              </a:lnSpc>
              <a:buNone/>
            </a:pPr>
            <a:r>
              <a:rPr lang="en-US" sz="85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пол-яблока</a:t>
            </a:r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, </a:t>
            </a:r>
            <a:pPr algn="l" indent="0" marL="0">
              <a:lnSpc>
                <a:spcPct val="126000"/>
              </a:lnSpc>
              <a:buNone/>
            </a:pPr>
            <a:r>
              <a:rPr lang="en-US" sz="85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пол-ёжика</a:t>
            </a:r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3925119" y="2534915"/>
            <a:ext cx="4722763" cy="629171"/>
          </a:xfrm>
          <a:prstGeom prst="roundRect">
            <a:avLst>
              <a:gd name="adj" fmla="val 7375"/>
            </a:avLst>
          </a:prstGeom>
          <a:solidFill>
            <a:srgbClr val="F7EDD4"/>
          </a:solidFill>
          <a:ln w="4763">
            <a:solidFill>
              <a:srgbClr val="DDD3B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040312" y="2650108"/>
            <a:ext cx="4492377" cy="1726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ПОЛ- + заглавная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4040312" y="2881759"/>
            <a:ext cx="4492377" cy="16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Перед именем собственным — дефис: </a:t>
            </a:r>
            <a:pPr algn="l" indent="0" marL="0">
              <a:lnSpc>
                <a:spcPct val="126000"/>
              </a:lnSpc>
              <a:buNone/>
            </a:pPr>
            <a:r>
              <a:rPr lang="en-US" sz="85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пол-Москвы</a:t>
            </a:r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, </a:t>
            </a:r>
            <a:pPr algn="l" indent="0" marL="0">
              <a:lnSpc>
                <a:spcPct val="126000"/>
              </a:lnSpc>
              <a:buNone/>
            </a:pPr>
            <a:r>
              <a:rPr lang="en-US" sz="85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пол-России</a:t>
            </a:r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, </a:t>
            </a:r>
            <a:pPr algn="l" indent="0" marL="0">
              <a:lnSpc>
                <a:spcPct val="126000"/>
              </a:lnSpc>
              <a:buNone/>
            </a:pPr>
            <a:r>
              <a:rPr lang="en-US" sz="85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пол-Европы</a:t>
            </a:r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</a:t>
            </a:r>
            <a:endParaRPr lang="en-US" sz="850" dirty="0"/>
          </a:p>
        </p:txBody>
      </p:sp>
      <p:sp>
        <p:nvSpPr>
          <p:cNvPr id="12" name="Shape 9"/>
          <p:cNvSpPr/>
          <p:nvPr/>
        </p:nvSpPr>
        <p:spPr>
          <a:xfrm>
            <a:off x="3925119" y="3262461"/>
            <a:ext cx="4722763" cy="629171"/>
          </a:xfrm>
          <a:prstGeom prst="roundRect">
            <a:avLst>
              <a:gd name="adj" fmla="val 7375"/>
            </a:avLst>
          </a:prstGeom>
          <a:solidFill>
            <a:srgbClr val="F7EDD4"/>
          </a:solidFill>
          <a:ln w="4763">
            <a:solidFill>
              <a:srgbClr val="DDD3BA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040312" y="3377654"/>
            <a:ext cx="4492377" cy="1726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ПОЛ- + буква Л</a:t>
            </a:r>
            <a:endParaRPr lang="en-US" sz="1050" dirty="0"/>
          </a:p>
        </p:txBody>
      </p:sp>
      <p:sp>
        <p:nvSpPr>
          <p:cNvPr id="14" name="Text 11"/>
          <p:cNvSpPr/>
          <p:nvPr/>
        </p:nvSpPr>
        <p:spPr>
          <a:xfrm>
            <a:off x="4040312" y="3609305"/>
            <a:ext cx="4492377" cy="16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Перед согласной Л — дефис: </a:t>
            </a:r>
            <a:pPr algn="l" indent="0" marL="0">
              <a:lnSpc>
                <a:spcPct val="126000"/>
              </a:lnSpc>
              <a:buNone/>
            </a:pPr>
            <a:r>
              <a:rPr lang="en-US" sz="85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пол-лимона</a:t>
            </a:r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, </a:t>
            </a:r>
            <a:pPr algn="l" indent="0" marL="0">
              <a:lnSpc>
                <a:spcPct val="126000"/>
              </a:lnSpc>
              <a:buNone/>
            </a:pPr>
            <a:r>
              <a:rPr lang="en-US" sz="85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пол-листа</a:t>
            </a:r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, </a:t>
            </a:r>
            <a:pPr algn="l" indent="0" marL="0">
              <a:lnSpc>
                <a:spcPct val="126000"/>
              </a:lnSpc>
              <a:buNone/>
            </a:pPr>
            <a:r>
              <a:rPr lang="en-US" sz="85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пол-ложки</a:t>
            </a:r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</a:t>
            </a:r>
            <a:endParaRPr lang="en-US" sz="850" dirty="0"/>
          </a:p>
        </p:txBody>
      </p:sp>
      <p:sp>
        <p:nvSpPr>
          <p:cNvPr id="15" name="Shape 12"/>
          <p:cNvSpPr/>
          <p:nvPr/>
        </p:nvSpPr>
        <p:spPr>
          <a:xfrm>
            <a:off x="3925119" y="3990008"/>
            <a:ext cx="4722763" cy="796305"/>
          </a:xfrm>
          <a:prstGeom prst="roundRect">
            <a:avLst>
              <a:gd name="adj" fmla="val 5827"/>
            </a:avLst>
          </a:prstGeom>
          <a:solidFill>
            <a:srgbClr val="F7EDD4"/>
          </a:solidFill>
          <a:ln w="4763">
            <a:solidFill>
              <a:srgbClr val="DDD3BA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040312" y="4105201"/>
            <a:ext cx="4492377" cy="1726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ПОЛУ- — всегда слитно</a:t>
            </a:r>
            <a:endParaRPr lang="en-US" sz="1050" dirty="0"/>
          </a:p>
        </p:txBody>
      </p:sp>
      <p:sp>
        <p:nvSpPr>
          <p:cNvPr id="17" name="Text 14"/>
          <p:cNvSpPr/>
          <p:nvPr/>
        </p:nvSpPr>
        <p:spPr>
          <a:xfrm>
            <a:off x="4040312" y="4336852"/>
            <a:ext cx="4492377" cy="3342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Полуавтомат</a:t>
            </a:r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, </a:t>
            </a:r>
            <a:pPr algn="l" indent="0" marL="0">
              <a:lnSpc>
                <a:spcPct val="126000"/>
              </a:lnSpc>
              <a:buNone/>
            </a:pPr>
            <a:r>
              <a:rPr lang="en-US" sz="85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полуостров</a:t>
            </a:r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, </a:t>
            </a:r>
            <a:pPr algn="l" indent="0" marL="0">
              <a:lnSpc>
                <a:spcPct val="126000"/>
              </a:lnSpc>
              <a:buNone/>
            </a:pPr>
            <a:r>
              <a:rPr lang="en-US" sz="85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полуфинал</a:t>
            </a:r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 Исключений нет! А </a:t>
            </a:r>
            <a:pPr algn="l" indent="0" marL="0">
              <a:lnSpc>
                <a:spcPct val="126000"/>
              </a:lnSpc>
              <a:buNone/>
            </a:pPr>
            <a:r>
              <a:rPr lang="en-US" sz="85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полгорода</a:t>
            </a:r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— слитно, так как «г» — не Л и не заглавная.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09898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Наречия: выучить или понять?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245468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Наречия — самая запутанная тема в орфографии. Часть из них подчиняется системным правилам, но около 50 слов необходимо просто запомнить. Хорошая новость: понимание системы значительно сокращает список для заучивания.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06822" y="1781919"/>
            <a:ext cx="4103191" cy="2116187"/>
          </a:xfrm>
          <a:prstGeom prst="roundRect">
            <a:avLst>
              <a:gd name="adj" fmla="val 4220"/>
            </a:avLst>
          </a:prstGeom>
          <a:solidFill>
            <a:srgbClr val="B88E23"/>
          </a:solidFill>
          <a:ln/>
        </p:spPr>
      </p:sp>
      <p:sp>
        <p:nvSpPr>
          <p:cNvPr id="5" name="Text 3"/>
          <p:cNvSpPr/>
          <p:nvPr/>
        </p:nvSpPr>
        <p:spPr>
          <a:xfrm>
            <a:off x="530796" y="1905893"/>
            <a:ext cx="385524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Система: слитное написание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30796" y="2223715"/>
            <a:ext cx="3855244" cy="9054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Наречия с приставками 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b="1" dirty="0">
                <a:solidFill>
                  <a:srgbClr val="00000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по-, за-, на-, из-, до-, от-, с-, в-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, образованные от существительных, в большинстве случаев пишутся слитно: 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b="1" dirty="0">
                <a:solidFill>
                  <a:srgbClr val="00000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вдали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, 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b="1" dirty="0">
                <a:solidFill>
                  <a:srgbClr val="00000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сгоряча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, 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b="1" dirty="0">
                <a:solidFill>
                  <a:srgbClr val="00000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донельзя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, 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b="1" dirty="0">
                <a:solidFill>
                  <a:srgbClr val="00000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поутру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Направление + приставка: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налево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направо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вперёд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назад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4728046" y="1905893"/>
            <a:ext cx="39245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Исключения: раздельное написание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728046" y="2223715"/>
            <a:ext cx="3924598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Наречные выражения (сочетания существительных с предлогами) пишутся раздельно, если между ними можно вставить прилагательное или местоимение: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4728046" y="2930723"/>
            <a:ext cx="3924598" cy="923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на лету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— на быстром лету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без устали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— без всякой устали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в меру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— в разумную меру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с ходу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— с первого ходу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496119" y="4037633"/>
            <a:ext cx="8151763" cy="495970"/>
          </a:xfrm>
          <a:prstGeom prst="roundRect">
            <a:avLst>
              <a:gd name="adj" fmla="val 10505"/>
            </a:avLst>
          </a:prstGeom>
          <a:solidFill>
            <a:srgbClr val="F7EDD4"/>
          </a:solidFill>
          <a:ln/>
        </p:spPr>
      </p:sp>
      <p:pic>
        <p:nvPicPr>
          <p:cNvPr id="1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0092" y="4217417"/>
            <a:ext cx="155004" cy="123974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899071" y="4192563"/>
            <a:ext cx="808203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Золотой тест для наречий: если между предлогом и словом можно вставить определение — пишем раздельно.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127447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Битва предлогов и существительных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763018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Производные предлоги, образованные от существительных, — главная ловушка ЕГЭ и повседневной грамотности. Внешне похожие слова имеют совершенно разное значение и написание. Ключ к различению — смысл в предложении.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2299469"/>
            <a:ext cx="8151763" cy="1716509"/>
          </a:xfrm>
          <a:prstGeom prst="roundRect">
            <a:avLst>
              <a:gd name="adj" fmla="val 3035"/>
            </a:avLst>
          </a:prstGeom>
          <a:solidFill>
            <a:srgbClr val="F7EDD4"/>
          </a:solidFill>
          <a:ln w="4763">
            <a:solidFill>
              <a:srgbClr val="DDD3B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00881" y="2304231"/>
            <a:ext cx="2714030" cy="1706984"/>
          </a:xfrm>
          <a:prstGeom prst="rect">
            <a:avLst/>
          </a:prstGeom>
          <a:solidFill>
            <a:srgbClr val="F7EDD4"/>
          </a:solidFill>
          <a:ln/>
        </p:spPr>
      </p:sp>
      <p:sp>
        <p:nvSpPr>
          <p:cNvPr id="6" name="Text 4"/>
          <p:cNvSpPr/>
          <p:nvPr/>
        </p:nvSpPr>
        <p:spPr>
          <a:xfrm>
            <a:off x="624855" y="2428205"/>
            <a:ext cx="227997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Вследствие vs В следствии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624855" y="2696468"/>
            <a:ext cx="2279972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Вследствие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= из-за, по причине (предлог):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Вследствие дождя матч отменили.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В следствии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= в ходе расследования (существительное):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Ошибки в следствии недопустимы.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3214911" y="2304231"/>
            <a:ext cx="2714104" cy="1706984"/>
          </a:xfrm>
          <a:prstGeom prst="rect">
            <a:avLst/>
          </a:prstGeom>
          <a:solidFill>
            <a:srgbClr val="F7EDD4"/>
          </a:solidFill>
          <a:ln/>
        </p:spPr>
      </p:sp>
      <p:sp>
        <p:nvSpPr>
          <p:cNvPr id="9" name="Shape 7"/>
          <p:cNvSpPr/>
          <p:nvPr/>
        </p:nvSpPr>
        <p:spPr>
          <a:xfrm>
            <a:off x="3214911" y="2304231"/>
            <a:ext cx="14288" cy="1706984"/>
          </a:xfrm>
          <a:prstGeom prst="roundRect">
            <a:avLst>
              <a:gd name="adj" fmla="val 364638"/>
            </a:avLst>
          </a:prstGeom>
          <a:solidFill>
            <a:srgbClr val="DDD3BA"/>
          </a:solidFill>
          <a:ln/>
        </p:spPr>
      </p:sp>
      <p:sp>
        <p:nvSpPr>
          <p:cNvPr id="10" name="Text 8"/>
          <p:cNvSpPr/>
          <p:nvPr/>
        </p:nvSpPr>
        <p:spPr>
          <a:xfrm>
            <a:off x="3524994" y="2428205"/>
            <a:ext cx="209393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Насчёт vs На счёт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3524994" y="2696468"/>
            <a:ext cx="2093937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Насчёт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= о чём-то, относительно (предлог):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Поговорим насчёт проекта.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На счёт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= банковский счёт (существительное):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Деньги переведены на счёт.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3059906" y="3002645"/>
            <a:ext cx="310083" cy="310083"/>
          </a:xfrm>
          <a:prstGeom prst="roundRect">
            <a:avLst>
              <a:gd name="adj" fmla="val 16802"/>
            </a:avLst>
          </a:prstGeom>
          <a:solidFill>
            <a:srgbClr val="FFFDFA"/>
          </a:solidFill>
          <a:ln w="14288">
            <a:solidFill>
              <a:srgbClr val="DDD3BA"/>
            </a:solidFill>
            <a:prstDash val="solid"/>
          </a:ln>
        </p:spPr>
      </p:sp>
      <p:pic>
        <p:nvPicPr>
          <p:cNvPr id="1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37446" y="3080110"/>
            <a:ext cx="155004" cy="155004"/>
          </a:xfrm>
          <a:prstGeom prst="rect">
            <a:avLst/>
          </a:prstGeom>
        </p:spPr>
      </p:pic>
      <p:sp>
        <p:nvSpPr>
          <p:cNvPr id="14" name="Shape 11"/>
          <p:cNvSpPr/>
          <p:nvPr/>
        </p:nvSpPr>
        <p:spPr>
          <a:xfrm>
            <a:off x="5929015" y="2304231"/>
            <a:ext cx="2714104" cy="1706984"/>
          </a:xfrm>
          <a:prstGeom prst="rect">
            <a:avLst/>
          </a:prstGeom>
          <a:solidFill>
            <a:srgbClr val="F7EDD4"/>
          </a:solidFill>
          <a:ln/>
        </p:spPr>
      </p:sp>
      <p:sp>
        <p:nvSpPr>
          <p:cNvPr id="15" name="Shape 12"/>
          <p:cNvSpPr/>
          <p:nvPr/>
        </p:nvSpPr>
        <p:spPr>
          <a:xfrm>
            <a:off x="5929015" y="2304231"/>
            <a:ext cx="14288" cy="1706984"/>
          </a:xfrm>
          <a:prstGeom prst="roundRect">
            <a:avLst>
              <a:gd name="adj" fmla="val 364638"/>
            </a:avLst>
          </a:prstGeom>
          <a:solidFill>
            <a:srgbClr val="DDD3BA"/>
          </a:solidFill>
          <a:ln/>
        </p:spPr>
      </p:sp>
      <p:sp>
        <p:nvSpPr>
          <p:cNvPr id="16" name="Text 13"/>
          <p:cNvSpPr/>
          <p:nvPr/>
        </p:nvSpPr>
        <p:spPr>
          <a:xfrm>
            <a:off x="6239098" y="2428205"/>
            <a:ext cx="228004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Навстречу vs На встречу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239098" y="2696468"/>
            <a:ext cx="2280047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Навстречу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= в направлении кого-то (наречие/предлог):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Он шёл навстречу судьбе.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На встречу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= на мероприятие (существительное):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Спешу на встречу с другом.</a:t>
            </a:r>
            <a:endParaRPr lang="en-US" sz="950" dirty="0"/>
          </a:p>
        </p:txBody>
      </p:sp>
      <p:sp>
        <p:nvSpPr>
          <p:cNvPr id="18" name="Shape 15"/>
          <p:cNvSpPr/>
          <p:nvPr/>
        </p:nvSpPr>
        <p:spPr>
          <a:xfrm>
            <a:off x="5774010" y="3002645"/>
            <a:ext cx="310083" cy="310083"/>
          </a:xfrm>
          <a:prstGeom prst="roundRect">
            <a:avLst>
              <a:gd name="adj" fmla="val 16802"/>
            </a:avLst>
          </a:prstGeom>
          <a:solidFill>
            <a:srgbClr val="FFFDFA"/>
          </a:solidFill>
          <a:ln w="14288">
            <a:solidFill>
              <a:srgbClr val="DDD3BA"/>
            </a:solidFill>
            <a:prstDash val="solid"/>
          </a:ln>
        </p:spPr>
      </p:sp>
      <p:pic>
        <p:nvPicPr>
          <p:cNvPr id="19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51550" y="3080110"/>
            <a:ext cx="155004" cy="15500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61962"/>
            <a:ext cx="8151763" cy="3573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Трудные случаи ЕГЭ: союзы и местоимения</a:t>
            </a:r>
            <a:endParaRPr lang="en-US" sz="2250" dirty="0"/>
          </a:p>
        </p:txBody>
      </p:sp>
      <p:sp>
        <p:nvSpPr>
          <p:cNvPr id="3" name="Text 1"/>
          <p:cNvSpPr/>
          <p:nvPr/>
        </p:nvSpPr>
        <p:spPr>
          <a:xfrm>
            <a:off x="496119" y="1030114"/>
            <a:ext cx="8151763" cy="3516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9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Союзы и местоимения с частицами — классическая зона ошибок на экзамене. Они звучат одинаково, но пишутся по-разному. Универсальный способ проверки: попробуйте убрать или переставить второй элемент — если предложение не сломалось, перед вами местоимение с частицей.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496119" y="2727127"/>
            <a:ext cx="8151763" cy="14288"/>
          </a:xfrm>
          <a:prstGeom prst="roundRect">
            <a:avLst>
              <a:gd name="adj" fmla="val 336151"/>
            </a:avLst>
          </a:prstGeom>
          <a:solidFill>
            <a:srgbClr val="DDD3BA"/>
          </a:solidFill>
          <a:ln/>
        </p:spPr>
      </p:sp>
      <p:sp>
        <p:nvSpPr>
          <p:cNvPr id="5" name="Shape 3"/>
          <p:cNvSpPr/>
          <p:nvPr/>
        </p:nvSpPr>
        <p:spPr>
          <a:xfrm>
            <a:off x="2493913" y="2384115"/>
            <a:ext cx="14288" cy="343049"/>
          </a:xfrm>
          <a:prstGeom prst="roundRect">
            <a:avLst>
              <a:gd name="adj" fmla="val 336151"/>
            </a:avLst>
          </a:prstGeom>
          <a:solidFill>
            <a:srgbClr val="DDD3BA"/>
          </a:solidFill>
          <a:ln/>
        </p:spPr>
      </p:sp>
      <p:sp>
        <p:nvSpPr>
          <p:cNvPr id="6" name="Shape 4"/>
          <p:cNvSpPr/>
          <p:nvPr/>
        </p:nvSpPr>
        <p:spPr>
          <a:xfrm>
            <a:off x="2372469" y="2598502"/>
            <a:ext cx="257249" cy="257249"/>
          </a:xfrm>
          <a:prstGeom prst="roundRect">
            <a:avLst>
              <a:gd name="adj" fmla="val 18670"/>
            </a:avLst>
          </a:prstGeom>
          <a:solidFill>
            <a:srgbClr val="F7EDD4"/>
          </a:solidFill>
          <a:ln w="4763">
            <a:solidFill>
              <a:srgbClr val="DDD3B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415294" y="2619896"/>
            <a:ext cx="171524" cy="21438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1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610419" y="1500336"/>
            <a:ext cx="3781425" cy="1786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ТОЖЕ / ТО ЖЕ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10419" y="1742256"/>
            <a:ext cx="3781425" cy="5275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28000"/>
              </a:lnSpc>
              <a:buNone/>
            </a:pPr>
            <a:r>
              <a:rPr lang="en-US" sz="90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Тоже</a:t>
            </a:r>
            <a:pPr algn="ctr" indent="0" marL="0">
              <a:lnSpc>
                <a:spcPct val="128000"/>
              </a:lnSpc>
              <a:buNone/>
            </a:pPr>
            <a:r>
              <a:rPr lang="en-US" sz="9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(союз) = и, также: </a:t>
            </a:r>
            <a:pPr algn="ctr" indent="0" marL="0">
              <a:lnSpc>
                <a:spcPct val="128000"/>
              </a:lnSpc>
              <a:buNone/>
            </a:pPr>
            <a:r>
              <a:rPr lang="en-US" sz="900" i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Он тоже пришёл.</a:t>
            </a:r>
            <a:endParaRPr lang="en-US" sz="900" dirty="0"/>
          </a:p>
          <a:p>
            <a:pPr algn="ctr" indent="0" marL="0">
              <a:lnSpc>
                <a:spcPct val="128000"/>
              </a:lnSpc>
              <a:buNone/>
            </a:pPr>
            <a:r>
              <a:rPr lang="en-US" sz="90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То же</a:t>
            </a:r>
            <a:pPr algn="ctr" indent="0" marL="0">
              <a:lnSpc>
                <a:spcPct val="128000"/>
              </a:lnSpc>
              <a:buNone/>
            </a:pPr>
            <a:r>
              <a:rPr lang="en-US" sz="9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(местоимение): </a:t>
            </a:r>
            <a:pPr algn="ctr" indent="0" marL="0">
              <a:lnSpc>
                <a:spcPct val="128000"/>
              </a:lnSpc>
              <a:buNone/>
            </a:pPr>
            <a:r>
              <a:rPr lang="en-US" sz="900" i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То же самое сказал врач.</a:t>
            </a:r>
            <a:pPr algn="ctr" indent="0" marL="0">
              <a:lnSpc>
                <a:spcPct val="128000"/>
              </a:lnSpc>
              <a:buNone/>
            </a:pPr>
            <a:r>
              <a:rPr lang="en-US" sz="9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Частицу «же» можно убрать.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4564782" y="2727089"/>
            <a:ext cx="14288" cy="343049"/>
          </a:xfrm>
          <a:prstGeom prst="roundRect">
            <a:avLst>
              <a:gd name="adj" fmla="val 336151"/>
            </a:avLst>
          </a:prstGeom>
          <a:solidFill>
            <a:srgbClr val="DDD3BA"/>
          </a:solidFill>
          <a:ln/>
        </p:spPr>
      </p:sp>
      <p:sp>
        <p:nvSpPr>
          <p:cNvPr id="11" name="Shape 9"/>
          <p:cNvSpPr/>
          <p:nvPr/>
        </p:nvSpPr>
        <p:spPr>
          <a:xfrm>
            <a:off x="4443338" y="2598502"/>
            <a:ext cx="257249" cy="257249"/>
          </a:xfrm>
          <a:prstGeom prst="roundRect">
            <a:avLst>
              <a:gd name="adj" fmla="val 18670"/>
            </a:avLst>
          </a:prstGeom>
          <a:solidFill>
            <a:srgbClr val="F7EDD4"/>
          </a:solidFill>
          <a:ln w="4763">
            <a:solidFill>
              <a:srgbClr val="DDD3B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486163" y="2619896"/>
            <a:ext cx="171524" cy="21438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2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2681288" y="3184475"/>
            <a:ext cx="3781425" cy="1786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ЧТОБЫ / ЧТО БЫ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2681288" y="3426396"/>
            <a:ext cx="3781425" cy="5275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28000"/>
              </a:lnSpc>
              <a:buNone/>
            </a:pPr>
            <a:r>
              <a:rPr lang="en-US" sz="90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Чтобы</a:t>
            </a:r>
            <a:pPr algn="ctr" indent="0" marL="0">
              <a:lnSpc>
                <a:spcPct val="128000"/>
              </a:lnSpc>
              <a:buNone/>
            </a:pPr>
            <a:r>
              <a:rPr lang="en-US" sz="9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(союз цели): </a:t>
            </a:r>
            <a:pPr algn="ctr" indent="0" marL="0">
              <a:lnSpc>
                <a:spcPct val="128000"/>
              </a:lnSpc>
              <a:buNone/>
            </a:pPr>
            <a:r>
              <a:rPr lang="en-US" sz="900" i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Учусь, чтобы знать.</a:t>
            </a:r>
            <a:endParaRPr lang="en-US" sz="900" dirty="0"/>
          </a:p>
          <a:p>
            <a:pPr algn="ctr" indent="0" marL="0">
              <a:lnSpc>
                <a:spcPct val="128000"/>
              </a:lnSpc>
              <a:buNone/>
            </a:pPr>
            <a:r>
              <a:rPr lang="en-US" sz="90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Что бы</a:t>
            </a:r>
            <a:pPr algn="ctr" indent="0" marL="0">
              <a:lnSpc>
                <a:spcPct val="128000"/>
              </a:lnSpc>
              <a:buNone/>
            </a:pPr>
            <a:r>
              <a:rPr lang="en-US" sz="9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(местоимение): </a:t>
            </a:r>
            <a:pPr algn="ctr" indent="0" marL="0">
              <a:lnSpc>
                <a:spcPct val="128000"/>
              </a:lnSpc>
              <a:buNone/>
            </a:pPr>
            <a:r>
              <a:rPr lang="en-US" sz="900" i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Что бы ты ни сделал.</a:t>
            </a:r>
            <a:pPr algn="ctr" indent="0" marL="0">
              <a:lnSpc>
                <a:spcPct val="128000"/>
              </a:lnSpc>
              <a:buNone/>
            </a:pPr>
            <a:r>
              <a:rPr lang="en-US" sz="9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Частицу «бы» можно переставить.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6635651" y="2384115"/>
            <a:ext cx="14288" cy="343049"/>
          </a:xfrm>
          <a:prstGeom prst="roundRect">
            <a:avLst>
              <a:gd name="adj" fmla="val 336151"/>
            </a:avLst>
          </a:prstGeom>
          <a:solidFill>
            <a:srgbClr val="DDD3BA"/>
          </a:solidFill>
          <a:ln/>
        </p:spPr>
      </p:sp>
      <p:sp>
        <p:nvSpPr>
          <p:cNvPr id="16" name="Shape 14"/>
          <p:cNvSpPr/>
          <p:nvPr/>
        </p:nvSpPr>
        <p:spPr>
          <a:xfrm>
            <a:off x="6514207" y="2598502"/>
            <a:ext cx="257249" cy="257249"/>
          </a:xfrm>
          <a:prstGeom prst="roundRect">
            <a:avLst>
              <a:gd name="adj" fmla="val 18670"/>
            </a:avLst>
          </a:prstGeom>
          <a:solidFill>
            <a:srgbClr val="F7EDD4"/>
          </a:solidFill>
          <a:ln w="4763">
            <a:solidFill>
              <a:srgbClr val="DDD3B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557032" y="2619896"/>
            <a:ext cx="171524" cy="21438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3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4752156" y="1500336"/>
            <a:ext cx="3781425" cy="1786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ЗАТО / ЗА ТО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752156" y="1742256"/>
            <a:ext cx="3781425" cy="3516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28000"/>
              </a:lnSpc>
              <a:buNone/>
            </a:pPr>
            <a:r>
              <a:rPr lang="en-US" sz="90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Зато</a:t>
            </a:r>
            <a:pPr algn="ctr" indent="0" marL="0">
              <a:lnSpc>
                <a:spcPct val="128000"/>
              </a:lnSpc>
              <a:buNone/>
            </a:pPr>
            <a:r>
              <a:rPr lang="en-US" sz="9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(союз) = но, однако: </a:t>
            </a:r>
            <a:pPr algn="ctr" indent="0" marL="0">
              <a:lnSpc>
                <a:spcPct val="128000"/>
              </a:lnSpc>
              <a:buNone/>
            </a:pPr>
            <a:r>
              <a:rPr lang="en-US" sz="900" i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Устал, зато доволен.</a:t>
            </a:r>
            <a:endParaRPr lang="en-US" sz="900" dirty="0"/>
          </a:p>
          <a:p>
            <a:pPr algn="ctr" indent="0" marL="0">
              <a:lnSpc>
                <a:spcPct val="128000"/>
              </a:lnSpc>
              <a:buNone/>
            </a:pPr>
            <a:r>
              <a:rPr lang="en-US" sz="900" b="1" dirty="0">
                <a:solidFill>
                  <a:srgbClr val="45424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За то</a:t>
            </a:r>
            <a:pPr algn="ctr" indent="0" marL="0">
              <a:lnSpc>
                <a:spcPct val="128000"/>
              </a:lnSpc>
              <a:buNone/>
            </a:pPr>
            <a:r>
              <a:rPr lang="en-US" sz="9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(предлог + местоимение): </a:t>
            </a:r>
            <a:pPr algn="ctr" indent="0" marL="0">
              <a:lnSpc>
                <a:spcPct val="128000"/>
              </a:lnSpc>
              <a:buNone/>
            </a:pPr>
            <a:r>
              <a:rPr lang="en-US" sz="900" i="1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Отвечаю за то, что сказал.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496119" y="4072458"/>
            <a:ext cx="8151763" cy="609079"/>
          </a:xfrm>
          <a:prstGeom prst="roundRect">
            <a:avLst>
              <a:gd name="adj" fmla="val 7886"/>
            </a:avLst>
          </a:prstGeom>
          <a:solidFill>
            <a:srgbClr val="F7EDD4"/>
          </a:solidFill>
          <a:ln/>
        </p:spPr>
      </p:sp>
      <p:pic>
        <p:nvPicPr>
          <p:cNvPr id="2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0419" y="4229621"/>
            <a:ext cx="142875" cy="114300"/>
          </a:xfrm>
          <a:prstGeom prst="rect">
            <a:avLst/>
          </a:prstGeom>
        </p:spPr>
      </p:pic>
      <p:sp>
        <p:nvSpPr>
          <p:cNvPr id="22" name="Text 19"/>
          <p:cNvSpPr/>
          <p:nvPr/>
        </p:nvSpPr>
        <p:spPr>
          <a:xfrm>
            <a:off x="867594" y="4206404"/>
            <a:ext cx="7665988" cy="3516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Тест для союзов: союз нельзя изъять из предложения без потери смысла. Местоимение с частицей — можно убрать частицу или переставить её.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F7EDD4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183" y="360685"/>
            <a:ext cx="3316560" cy="442213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353467"/>
            <a:ext cx="4722763" cy="3513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Ваш инструмент грамотности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3925119" y="857548"/>
            <a:ext cx="4722763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Правила написания слов перестают быть страшными, когда вы знаете универсальный алгоритм. Применяйте его каждый раз — и грамотность станет привычкой, а не усилием.</a:t>
            </a:r>
            <a:endParaRPr lang="en-US" sz="850" dirty="0"/>
          </a:p>
        </p:txBody>
      </p:sp>
      <p:sp>
        <p:nvSpPr>
          <p:cNvPr id="6" name="Shape 3"/>
          <p:cNvSpPr/>
          <p:nvPr/>
        </p:nvSpPr>
        <p:spPr>
          <a:xfrm>
            <a:off x="4037558" y="1655118"/>
            <a:ext cx="112365" cy="635645"/>
          </a:xfrm>
          <a:prstGeom prst="roundRect">
            <a:avLst>
              <a:gd name="adj" fmla="val 42020"/>
            </a:avLst>
          </a:prstGeom>
          <a:solidFill>
            <a:srgbClr val="F7EDD4"/>
          </a:solidFill>
          <a:ln w="4763">
            <a:solidFill>
              <a:srgbClr val="DDD3BA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3925119" y="1581299"/>
            <a:ext cx="337245" cy="337245"/>
          </a:xfrm>
          <a:prstGeom prst="ellipse">
            <a:avLst/>
          </a:prstGeom>
          <a:solidFill>
            <a:srgbClr val="F7EDD4"/>
          </a:solidFill>
          <a:ln w="4763">
            <a:solidFill>
              <a:srgbClr val="DDD3BA"/>
            </a:solidFill>
            <a:prstDash val="solid"/>
          </a:ln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09430" y="1665610"/>
            <a:ext cx="168622" cy="16862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364236" y="1598861"/>
            <a:ext cx="4283646" cy="175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Шаг 1: Определи часть речи</a:t>
            </a:r>
            <a:endParaRPr lang="en-US" sz="1100" dirty="0"/>
          </a:p>
        </p:txBody>
      </p:sp>
      <p:sp>
        <p:nvSpPr>
          <p:cNvPr id="10" name="Text 6"/>
          <p:cNvSpPr/>
          <p:nvPr/>
        </p:nvSpPr>
        <p:spPr>
          <a:xfrm>
            <a:off x="4364236" y="1835572"/>
            <a:ext cx="428364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Задай вопрос к слову. Это существительное, наречие, союз, предлог или местоимение?</a:t>
            </a:r>
            <a:endParaRPr lang="en-US" sz="850" dirty="0"/>
          </a:p>
        </p:txBody>
      </p:sp>
      <p:sp>
        <p:nvSpPr>
          <p:cNvPr id="11" name="Shape 7"/>
          <p:cNvSpPr/>
          <p:nvPr/>
        </p:nvSpPr>
        <p:spPr>
          <a:xfrm>
            <a:off x="4206180" y="2561332"/>
            <a:ext cx="112365" cy="635645"/>
          </a:xfrm>
          <a:prstGeom prst="roundRect">
            <a:avLst>
              <a:gd name="adj" fmla="val 42020"/>
            </a:avLst>
          </a:prstGeom>
          <a:solidFill>
            <a:srgbClr val="F7EDD4"/>
          </a:solidFill>
          <a:ln w="4763">
            <a:solidFill>
              <a:srgbClr val="DDD3BA"/>
            </a:solidFill>
            <a:prstDash val="solid"/>
          </a:ln>
        </p:spPr>
      </p:sp>
      <p:sp>
        <p:nvSpPr>
          <p:cNvPr id="12" name="Shape 8"/>
          <p:cNvSpPr/>
          <p:nvPr/>
        </p:nvSpPr>
        <p:spPr>
          <a:xfrm>
            <a:off x="4093741" y="2487513"/>
            <a:ext cx="337245" cy="337245"/>
          </a:xfrm>
          <a:prstGeom prst="ellipse">
            <a:avLst/>
          </a:prstGeom>
          <a:solidFill>
            <a:srgbClr val="F7EDD4"/>
          </a:solidFill>
          <a:ln w="4763">
            <a:solidFill>
              <a:srgbClr val="DDD3BA"/>
            </a:solidFill>
            <a:prstDash val="solid"/>
          </a:ln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78052" y="2571824"/>
            <a:ext cx="168622" cy="168622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4532858" y="2505075"/>
            <a:ext cx="4115023" cy="175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Шаг 2: Примени правило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4532858" y="2741786"/>
            <a:ext cx="411502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Используй подходящее правило для данной части речи. Помни об исключениях — особенно для наречий.</a:t>
            </a:r>
            <a:endParaRPr lang="en-US" sz="850" dirty="0"/>
          </a:p>
        </p:txBody>
      </p:sp>
      <p:sp>
        <p:nvSpPr>
          <p:cNvPr id="16" name="Shape 11"/>
          <p:cNvSpPr/>
          <p:nvPr/>
        </p:nvSpPr>
        <p:spPr>
          <a:xfrm>
            <a:off x="4374803" y="3467546"/>
            <a:ext cx="112365" cy="635645"/>
          </a:xfrm>
          <a:prstGeom prst="roundRect">
            <a:avLst>
              <a:gd name="adj" fmla="val 42020"/>
            </a:avLst>
          </a:prstGeom>
          <a:solidFill>
            <a:srgbClr val="F7EDD4"/>
          </a:solidFill>
          <a:ln w="4763">
            <a:solidFill>
              <a:srgbClr val="DDD3BA"/>
            </a:solidFill>
            <a:prstDash val="solid"/>
          </a:ln>
        </p:spPr>
      </p:sp>
      <p:sp>
        <p:nvSpPr>
          <p:cNvPr id="17" name="Shape 12"/>
          <p:cNvSpPr/>
          <p:nvPr/>
        </p:nvSpPr>
        <p:spPr>
          <a:xfrm>
            <a:off x="4262363" y="3393728"/>
            <a:ext cx="337245" cy="337245"/>
          </a:xfrm>
          <a:prstGeom prst="ellipse">
            <a:avLst/>
          </a:prstGeom>
          <a:solidFill>
            <a:srgbClr val="F7EDD4"/>
          </a:solidFill>
          <a:ln w="4763">
            <a:solidFill>
              <a:srgbClr val="DDD3BA"/>
            </a:solidFill>
            <a:prstDash val="solid"/>
          </a:ln>
        </p:spPr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46674" y="3478039"/>
            <a:ext cx="168622" cy="168622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4701480" y="3411289"/>
            <a:ext cx="3946401" cy="175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Шаг 3: Проверь заменой</a:t>
            </a:r>
            <a:endParaRPr lang="en-US" sz="1100" dirty="0"/>
          </a:p>
        </p:txBody>
      </p:sp>
      <p:sp>
        <p:nvSpPr>
          <p:cNvPr id="20" name="Text 14"/>
          <p:cNvSpPr/>
          <p:nvPr/>
        </p:nvSpPr>
        <p:spPr>
          <a:xfrm>
            <a:off x="4701480" y="3648001"/>
            <a:ext cx="3946401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Замени слово синонимом или переформулируй. Если смысл сохранился — написание верное.</a:t>
            </a:r>
            <a:endParaRPr lang="en-US" sz="850" dirty="0"/>
          </a:p>
        </p:txBody>
      </p:sp>
      <p:sp>
        <p:nvSpPr>
          <p:cNvPr id="21" name="Text 15"/>
          <p:cNvSpPr/>
          <p:nvPr/>
        </p:nvSpPr>
        <p:spPr>
          <a:xfrm>
            <a:off x="4093741" y="4332461"/>
            <a:ext cx="4554141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Правильное написание — это не педантизм, а уважение к читателю. Точная мысль требует точного слова.</a:t>
            </a:r>
            <a:endParaRPr lang="en-US" sz="850" dirty="0"/>
          </a:p>
        </p:txBody>
      </p:sp>
      <p:sp>
        <p:nvSpPr>
          <p:cNvPr id="22" name="Shape 16"/>
          <p:cNvSpPr/>
          <p:nvPr/>
        </p:nvSpPr>
        <p:spPr>
          <a:xfrm>
            <a:off x="3925119" y="4217863"/>
            <a:ext cx="14288" cy="572095"/>
          </a:xfrm>
          <a:prstGeom prst="roundRect">
            <a:avLst>
              <a:gd name="adj" fmla="val 59998"/>
            </a:avLst>
          </a:prstGeom>
          <a:solidFill>
            <a:srgbClr val="B88E23"/>
          </a:solidFill>
          <a:ln/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2026-07-26T19:56:47Z</dcterms:created>
  <dcterms:modified xsi:type="dcterms:W3CDTF">2026-07-26T19:56:47Z</dcterms:modified>
</cp:coreProperties>
</file>