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Noto Serif"/>
      <p:regular r:id="rId201314"/>
    </p:embeddedFont>
    <p:embeddedFont>
      <p:font typeface="Noto Serif Medium"/>
      <p:regular r:id="rId201315"/>
    </p:embeddedFont>
    <p:embeddedFont>
      <p:font typeface="Noto Serif Bold"/>
      <p:regular r:id="rId2013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6DED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DFBF7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3.png"/><Relationship Id="rId4" Type="http://schemas.openxmlformats.org/officeDocument/2006/relationships/image" Target="../media/image-5-4.svg"/><Relationship Id="rId5" Type="http://schemas.openxmlformats.org/officeDocument/2006/relationships/image" Target="../media/image-5-5.png"/><Relationship Id="rId6" Type="http://schemas.openxmlformats.org/officeDocument/2006/relationships/image" Target="../media/image-5-6.svg"/><Relationship Id="rId7" Type="http://schemas.openxmlformats.org/officeDocument/2006/relationships/image" Target="../media/image-3-1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3-1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svg"/><Relationship Id="rId3" Type="http://schemas.openxmlformats.org/officeDocument/2006/relationships/image" Target="../media/image-9-1.png"/><Relationship Id="rId4" Type="http://schemas.openxmlformats.org/officeDocument/2006/relationships/image" Target="../media/image-9-2.svg"/><Relationship Id="rId5" Type="http://schemas.openxmlformats.org/officeDocument/2006/relationships/image" Target="../media/image-9-1.png"/><Relationship Id="rId6" Type="http://schemas.openxmlformats.org/officeDocument/2006/relationships/image" Target="../media/image-9-2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2EDE5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368424"/>
            <a:ext cx="3304952" cy="44066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1624459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spc="-49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Суффикс: что это такое и как правильно писать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96119" y="2585591"/>
            <a:ext cx="4722763" cy="9333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Суффикс — одна из ключевых морфем русского языка. Знание суффиксов помогает не только грамотно писать, но и лучше понимать смысл незнакомых слов. Разберём всё по порядку.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02382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spc="-49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Финальный чек: как писать уверенно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299939"/>
            <a:ext cx="434727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Алгоритм грамотного выбора суффикса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496119" y="1633314"/>
            <a:ext cx="279053" cy="279053"/>
          </a:xfrm>
          <a:prstGeom prst="roundRect">
            <a:avLst>
              <a:gd name="adj" fmla="val 18670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5240" dir="2700000">
              <a:srgbClr val="ccc4b8">
                <a:alpha val="10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542627" y="1656569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spc="-29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1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899145" y="1675954"/>
            <a:ext cx="39442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Определи морфему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99145" y="1993776"/>
            <a:ext cx="394424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Убедись, что перед тобой суффикс, а не окончание. Суффикс стоит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после корня и до окончания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и входит в основу слова.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496119" y="2638723"/>
            <a:ext cx="279053" cy="279053"/>
          </a:xfrm>
          <a:prstGeom prst="roundRect">
            <a:avLst>
              <a:gd name="adj" fmla="val 18670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5240" dir="2700000">
              <a:srgbClr val="ccc4b8">
                <a:alpha val="10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542627" y="2661977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spc="-29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2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899145" y="2681362"/>
            <a:ext cx="39442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Применяй правило проверки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99145" y="2999184"/>
            <a:ext cx="394424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Для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-ек-/-ик-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склоняй слово. Для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-ец-/-иц-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определяй род. Для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-инк-/-енк-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ищи производящее слово.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96119" y="3644131"/>
            <a:ext cx="279053" cy="279053"/>
          </a:xfrm>
          <a:prstGeom prst="roundRect">
            <a:avLst>
              <a:gd name="adj" fmla="val 18670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5240" dir="2700000">
              <a:srgbClr val="ccc4b8">
                <a:alpha val="10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542627" y="3667385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spc="-29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3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899145" y="3686770"/>
            <a:ext cx="39442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Остерегайся типичных ловушек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899145" y="4004593"/>
            <a:ext cx="394424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Чаще всего путают: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-ик-/-ек-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-ец-/-иц-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-чик-/-щик-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. Именно эти пары — основные источники ошибок в диктантах и разборах.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5150718" y="1299939"/>
            <a:ext cx="350185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Шпаргалка: самые частые ошибки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150718" y="1633314"/>
            <a:ext cx="1688902" cy="1180207"/>
          </a:xfrm>
          <a:prstGeom prst="roundRect">
            <a:avLst>
              <a:gd name="adj" fmla="val 4414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5240" dir="2700000">
              <a:srgbClr val="ccc4b8">
                <a:alpha val="10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279454" y="1762051"/>
            <a:ext cx="1431429" cy="198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 замочик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279454" y="2084636"/>
            <a:ext cx="1431429" cy="6001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✅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замочек (е выпадает при склонении)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6963594" y="1633314"/>
            <a:ext cx="1688976" cy="1180207"/>
          </a:xfrm>
          <a:prstGeom prst="roundRect">
            <a:avLst>
              <a:gd name="adj" fmla="val 4414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5240" dir="2700000">
              <a:srgbClr val="ccc4b8">
                <a:alpha val="10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7092330" y="1762051"/>
            <a:ext cx="1431503" cy="198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 певец (ж.р.)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7092330" y="2084636"/>
            <a:ext cx="1431503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✅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певица (женский род → -иц-)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5150718" y="2937495"/>
            <a:ext cx="1688902" cy="1175593"/>
          </a:xfrm>
          <a:prstGeom prst="roundRect">
            <a:avLst>
              <a:gd name="adj" fmla="val 4432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5240" dir="2700000">
              <a:srgbClr val="ccc4b8">
                <a:alpha val="100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5279454" y="3066231"/>
            <a:ext cx="1431429" cy="3924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 каменщик → -чик-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5279454" y="3582665"/>
            <a:ext cx="1431429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✅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каменщик (не д/т/ж/з/с → -щик-)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6963594" y="2937495"/>
            <a:ext cx="1688976" cy="1175593"/>
          </a:xfrm>
          <a:prstGeom prst="roundRect">
            <a:avLst>
              <a:gd name="adj" fmla="val 4432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5240" dir="2700000">
              <a:srgbClr val="ccc4b8">
                <a:alpha val="10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7092330" y="3066231"/>
            <a:ext cx="1431503" cy="198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 домища (м.р.)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7092330" y="3388816"/>
            <a:ext cx="1431503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✅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домище (м.р. → окончание -е)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2EDE5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215" y="359346"/>
            <a:ext cx="3318495" cy="442473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375270"/>
            <a:ext cx="4722763" cy="345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50" spc="-43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Суффикс — значимая часть слова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3925119" y="956667"/>
            <a:ext cx="2476202" cy="20155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spcAft>
                <a:spcPts val="650"/>
              </a:spcAft>
              <a:buNone/>
            </a:pPr>
            <a:r>
              <a:rPr lang="en-US" sz="8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Суффикс — это морфема, которая стоит </a:t>
            </a:r>
            <a:pPr algn="l" indent="0" marL="0">
              <a:lnSpc>
                <a:spcPct val="126000"/>
              </a:lnSpc>
              <a:spcAft>
                <a:spcPts val="650"/>
              </a:spcAft>
              <a:buNone/>
            </a:pPr>
            <a:r>
              <a:rPr lang="en-US" sz="8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после корня и перед окончанием</a:t>
            </a:r>
            <a:pPr algn="l" indent="0" marL="0">
              <a:lnSpc>
                <a:spcPct val="126000"/>
              </a:lnSpc>
              <a:spcAft>
                <a:spcPts val="650"/>
              </a:spcAft>
              <a:buNone/>
            </a:pPr>
            <a:r>
              <a:rPr lang="en-US" sz="8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. Он несёт самостоятельное значение и активно участвует в формировании слова.</a:t>
            </a:r>
            <a:endParaRPr lang="en-US" sz="850" dirty="0"/>
          </a:p>
          <a:p>
            <a:pPr algn="l" indent="0" marL="0">
              <a:lnSpc>
                <a:spcPct val="126000"/>
              </a:lnSpc>
              <a:spcAft>
                <a:spcPts val="650"/>
              </a:spcAft>
              <a:buNone/>
            </a:pPr>
            <a:r>
              <a:rPr lang="en-US" sz="8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Классический пример: </a:t>
            </a:r>
            <a:pPr algn="l" indent="0" marL="0">
              <a:lnSpc>
                <a:spcPct val="126000"/>
              </a:lnSpc>
              <a:spcAft>
                <a:spcPts val="650"/>
              </a:spcAft>
              <a:buNone/>
            </a:pPr>
            <a:r>
              <a:rPr lang="en-US" sz="8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добр</a:t>
            </a:r>
            <a:pPr algn="l" indent="0" marL="0">
              <a:lnSpc>
                <a:spcPct val="126000"/>
              </a:lnSpc>
              <a:spcAft>
                <a:spcPts val="650"/>
              </a:spcAft>
              <a:buNone/>
            </a:pPr>
            <a:r>
              <a:rPr lang="en-US" sz="8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-</a:t>
            </a:r>
            <a:pPr algn="l" indent="0" marL="0">
              <a:lnSpc>
                <a:spcPct val="126000"/>
              </a:lnSpc>
              <a:spcAft>
                <a:spcPts val="650"/>
              </a:spcAft>
              <a:buNone/>
            </a:pPr>
            <a:r>
              <a:rPr lang="en-US" sz="850" dirty="0">
                <a:solidFill>
                  <a:srgbClr val="6F7F71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ый</a:t>
            </a:r>
            <a:pPr algn="l" indent="0" marL="0">
              <a:lnSpc>
                <a:spcPct val="126000"/>
              </a:lnSpc>
              <a:spcAft>
                <a:spcPts val="650"/>
              </a:spcAft>
              <a:buNone/>
            </a:pPr>
            <a:r>
              <a:rPr lang="en-US" sz="8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→ </a:t>
            </a:r>
            <a:pPr algn="l" indent="0" marL="0">
              <a:lnSpc>
                <a:spcPct val="126000"/>
              </a:lnSpc>
              <a:spcAft>
                <a:spcPts val="650"/>
              </a:spcAft>
              <a:buNone/>
            </a:pPr>
            <a:r>
              <a:rPr lang="en-US" sz="8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добр</a:t>
            </a:r>
            <a:pPr algn="l" indent="0" marL="0">
              <a:lnSpc>
                <a:spcPct val="126000"/>
              </a:lnSpc>
              <a:spcAft>
                <a:spcPts val="650"/>
              </a:spcAft>
              <a:buNone/>
            </a:pPr>
            <a:r>
              <a:rPr lang="en-US" sz="8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-</a:t>
            </a:r>
            <a:pPr algn="l" indent="0" marL="0">
              <a:lnSpc>
                <a:spcPct val="126000"/>
              </a:lnSpc>
              <a:spcAft>
                <a:spcPts val="650"/>
              </a:spcAft>
              <a:buNone/>
            </a:pPr>
            <a:r>
              <a:rPr lang="en-US" sz="850" dirty="0">
                <a:solidFill>
                  <a:srgbClr val="9C9283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от</a:t>
            </a:r>
            <a:pPr algn="l" indent="0" marL="0">
              <a:lnSpc>
                <a:spcPct val="126000"/>
              </a:lnSpc>
              <a:spcAft>
                <a:spcPts val="650"/>
              </a:spcAft>
              <a:buNone/>
            </a:pPr>
            <a:r>
              <a:rPr lang="en-US" sz="8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-</a:t>
            </a:r>
            <a:pPr algn="l" indent="0" marL="0">
              <a:lnSpc>
                <a:spcPct val="126000"/>
              </a:lnSpc>
              <a:spcAft>
                <a:spcPts val="650"/>
              </a:spcAft>
              <a:buNone/>
            </a:pPr>
            <a:r>
              <a:rPr lang="en-US" sz="850" dirty="0">
                <a:solidFill>
                  <a:srgbClr val="6F7F71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а</a:t>
            </a:r>
            <a:pPr algn="l" indent="0" marL="0">
              <a:lnSpc>
                <a:spcPct val="126000"/>
              </a:lnSpc>
              <a:spcAft>
                <a:spcPts val="650"/>
              </a:spcAft>
              <a:buNone/>
            </a:pPr>
            <a:r>
              <a:rPr lang="en-US" sz="8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. Суффикс </a:t>
            </a:r>
            <a:pPr algn="l" indent="0" marL="0">
              <a:lnSpc>
                <a:spcPct val="126000"/>
              </a:lnSpc>
              <a:spcAft>
                <a:spcPts val="650"/>
              </a:spcAft>
              <a:buNone/>
            </a:pPr>
            <a:r>
              <a:rPr lang="en-US" sz="8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-от-</a:t>
            </a:r>
            <a:pPr algn="l" indent="0" marL="0">
              <a:lnSpc>
                <a:spcPct val="126000"/>
              </a:lnSpc>
              <a:spcAft>
                <a:spcPts val="650"/>
              </a:spcAft>
              <a:buNone/>
            </a:pPr>
            <a:r>
              <a:rPr lang="en-US" sz="8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превращает прилагательное в существительное, создавая новое слово с новым значением.</a:t>
            </a:r>
            <a:endParaRPr lang="en-US" sz="850" dirty="0"/>
          </a:p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Главные функции суффикса: образование новых слов (словообразование) и образование грамматических форм слова.</a:t>
            </a:r>
            <a:endParaRPr lang="en-US" sz="850" dirty="0"/>
          </a:p>
        </p:txBody>
      </p:sp>
      <p:sp>
        <p:nvSpPr>
          <p:cNvPr id="6" name="Shape 3"/>
          <p:cNvSpPr/>
          <p:nvPr/>
        </p:nvSpPr>
        <p:spPr>
          <a:xfrm>
            <a:off x="6596063" y="868114"/>
            <a:ext cx="2136056" cy="3900041"/>
          </a:xfrm>
          <a:prstGeom prst="roundRect">
            <a:avLst>
              <a:gd name="adj" fmla="val 3724"/>
            </a:avLst>
          </a:prstGeom>
          <a:solidFill>
            <a:srgbClr val="9C9283"/>
          </a:solidFill>
          <a:ln/>
        </p:spPr>
      </p:sp>
      <p:sp>
        <p:nvSpPr>
          <p:cNvPr id="7" name="Text 4"/>
          <p:cNvSpPr/>
          <p:nvPr/>
        </p:nvSpPr>
        <p:spPr>
          <a:xfrm>
            <a:off x="6706493" y="966490"/>
            <a:ext cx="1915195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spc="-22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Место в слове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6706493" y="1249784"/>
            <a:ext cx="220935" cy="1380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spc="-17" kern="0" dirty="0">
                <a:solidFill>
                  <a:srgbClr val="000000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6706493" y="1423169"/>
            <a:ext cx="1915195" cy="14288"/>
          </a:xfrm>
          <a:prstGeom prst="rect">
            <a:avLst/>
          </a:prstGeom>
          <a:solidFill>
            <a:srgbClr val="E6DED2"/>
          </a:solidFill>
          <a:ln/>
        </p:spPr>
      </p:sp>
      <p:sp>
        <p:nvSpPr>
          <p:cNvPr id="10" name="Text 7"/>
          <p:cNvSpPr/>
          <p:nvPr/>
        </p:nvSpPr>
        <p:spPr>
          <a:xfrm>
            <a:off x="6706493" y="1506959"/>
            <a:ext cx="1915195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spc="-22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Приставка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6706493" y="1777975"/>
            <a:ext cx="1915195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перед корнем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6706493" y="2126307"/>
            <a:ext cx="220935" cy="1380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spc="-17" kern="0" dirty="0">
                <a:solidFill>
                  <a:srgbClr val="000000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850" dirty="0"/>
          </a:p>
        </p:txBody>
      </p:sp>
      <p:sp>
        <p:nvSpPr>
          <p:cNvPr id="13" name="Shape 10"/>
          <p:cNvSpPr/>
          <p:nvPr/>
        </p:nvSpPr>
        <p:spPr>
          <a:xfrm>
            <a:off x="6706493" y="2299692"/>
            <a:ext cx="1915195" cy="14288"/>
          </a:xfrm>
          <a:prstGeom prst="rect">
            <a:avLst/>
          </a:prstGeom>
          <a:solidFill>
            <a:srgbClr val="E6DED2"/>
          </a:solidFill>
          <a:ln/>
        </p:spPr>
      </p:sp>
      <p:sp>
        <p:nvSpPr>
          <p:cNvPr id="14" name="Text 11"/>
          <p:cNvSpPr/>
          <p:nvPr/>
        </p:nvSpPr>
        <p:spPr>
          <a:xfrm>
            <a:off x="6706493" y="2383482"/>
            <a:ext cx="1915195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spc="-22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Корень</a:t>
            </a:r>
            <a:endParaRPr lang="en-US" sz="1050" dirty="0"/>
          </a:p>
        </p:txBody>
      </p:sp>
      <p:sp>
        <p:nvSpPr>
          <p:cNvPr id="15" name="Text 12"/>
          <p:cNvSpPr/>
          <p:nvPr/>
        </p:nvSpPr>
        <p:spPr>
          <a:xfrm>
            <a:off x="6706493" y="2654498"/>
            <a:ext cx="1915195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главная часть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6706493" y="3002831"/>
            <a:ext cx="220935" cy="1380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spc="-17" kern="0" dirty="0">
                <a:solidFill>
                  <a:srgbClr val="000000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850" dirty="0"/>
          </a:p>
        </p:txBody>
      </p:sp>
      <p:sp>
        <p:nvSpPr>
          <p:cNvPr id="17" name="Shape 14"/>
          <p:cNvSpPr/>
          <p:nvPr/>
        </p:nvSpPr>
        <p:spPr>
          <a:xfrm>
            <a:off x="6706493" y="3176215"/>
            <a:ext cx="1915195" cy="14288"/>
          </a:xfrm>
          <a:prstGeom prst="rect">
            <a:avLst/>
          </a:prstGeom>
          <a:solidFill>
            <a:srgbClr val="E6DED2"/>
          </a:solidFill>
          <a:ln/>
        </p:spPr>
      </p:sp>
      <p:sp>
        <p:nvSpPr>
          <p:cNvPr id="18" name="Text 15"/>
          <p:cNvSpPr/>
          <p:nvPr/>
        </p:nvSpPr>
        <p:spPr>
          <a:xfrm>
            <a:off x="6706493" y="3260006"/>
            <a:ext cx="1915195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spc="-22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Суффикс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6706493" y="3531022"/>
            <a:ext cx="1915195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после корня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6706493" y="3879354"/>
            <a:ext cx="220935" cy="1380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spc="-17" kern="0" dirty="0">
                <a:solidFill>
                  <a:srgbClr val="000000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04</a:t>
            </a:r>
            <a:endParaRPr lang="en-US" sz="850" dirty="0"/>
          </a:p>
        </p:txBody>
      </p:sp>
      <p:sp>
        <p:nvSpPr>
          <p:cNvPr id="21" name="Shape 18"/>
          <p:cNvSpPr/>
          <p:nvPr/>
        </p:nvSpPr>
        <p:spPr>
          <a:xfrm>
            <a:off x="6706493" y="4052739"/>
            <a:ext cx="1915195" cy="14288"/>
          </a:xfrm>
          <a:prstGeom prst="rect">
            <a:avLst/>
          </a:prstGeom>
          <a:solidFill>
            <a:srgbClr val="E6DED2"/>
          </a:solidFill>
          <a:ln/>
        </p:spPr>
      </p:sp>
      <p:sp>
        <p:nvSpPr>
          <p:cNvPr id="22" name="Text 19"/>
          <p:cNvSpPr/>
          <p:nvPr/>
        </p:nvSpPr>
        <p:spPr>
          <a:xfrm>
            <a:off x="6706493" y="4136529"/>
            <a:ext cx="1915195" cy="1726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spc="-22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Окончание</a:t>
            </a:r>
            <a:endParaRPr lang="en-US" sz="1050" dirty="0"/>
          </a:p>
        </p:txBody>
      </p:sp>
      <p:sp>
        <p:nvSpPr>
          <p:cNvPr id="23" name="Text 20"/>
          <p:cNvSpPr/>
          <p:nvPr/>
        </p:nvSpPr>
        <p:spPr>
          <a:xfrm>
            <a:off x="6706493" y="4407545"/>
            <a:ext cx="1915195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конец слова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76312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spc="-49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Зачем нужны суффиксы: три «смысловых режима»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96119" y="1611883"/>
            <a:ext cx="2634555" cy="1721272"/>
          </a:xfrm>
          <a:prstGeom prst="roundRect">
            <a:avLst>
              <a:gd name="adj" fmla="val 3027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5240" dir="2700000">
              <a:srgbClr val="ccc4b8">
                <a:alpha val="100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624855" y="1740619"/>
            <a:ext cx="2377083" cy="198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🔤</a:t>
            </a:r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 Словообразование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24855" y="2013645"/>
            <a:ext cx="2377083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Суффикс создаёт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новое слово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с новым лексическим значением. Например: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учить → учитель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лес → лесник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. Слово принадлежит уже другой части речи или имеет другое понятие.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3254648" y="1611883"/>
            <a:ext cx="2634630" cy="1721272"/>
          </a:xfrm>
          <a:prstGeom prst="roundRect">
            <a:avLst>
              <a:gd name="adj" fmla="val 3027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5240" dir="2700000">
              <a:srgbClr val="ccc4b8">
                <a:alpha val="10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3383384" y="1740619"/>
            <a:ext cx="2377157" cy="198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📐</a:t>
            </a:r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 Формообразование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383384" y="2013645"/>
            <a:ext cx="2377157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Суффикс образует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грамматическую форму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того же слова. Например: суффикс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-л-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в глаголах прошедшего времени (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читал, писал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), суффикс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-ее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в сравнительной степени (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быстрее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).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6013252" y="1611883"/>
            <a:ext cx="2634555" cy="1721272"/>
          </a:xfrm>
          <a:prstGeom prst="roundRect">
            <a:avLst>
              <a:gd name="adj" fmla="val 3027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27" dist="15240" dir="2700000">
              <a:srgbClr val="ccc4b8">
                <a:alpha val="10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6141988" y="1740619"/>
            <a:ext cx="2377083" cy="198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💬</a:t>
            </a:r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 Субъективная оценка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141988" y="2013645"/>
            <a:ext cx="2377083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Суффикс добавляет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эмоциональный оттенок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уменьшительность, ласкательность, пренебрежение или увеличение: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дом → домик, домище, домишко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. Значение остаётся тем же, но тональность меняется.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96119" y="3472681"/>
            <a:ext cx="8151763" cy="694432"/>
          </a:xfrm>
          <a:prstGeom prst="roundRect">
            <a:avLst>
              <a:gd name="adj" fmla="val 7502"/>
            </a:avLst>
          </a:prstGeom>
          <a:solidFill>
            <a:srgbClr val="E8E6E3"/>
          </a:solidFill>
          <a:ln/>
        </p:spPr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092" y="3652465"/>
            <a:ext cx="155004" cy="123974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899071" y="3627611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Ключевое умение: научиться различать словообразующие и формообразующие суффиксы — это основа морфемного разбора.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2EDE5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368424"/>
            <a:ext cx="3304952" cy="44066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536897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spc="-49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Какие бывают суффиксы: две большие группы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96119" y="1622003"/>
            <a:ext cx="22100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Словообразовательные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96119" y="1939826"/>
            <a:ext cx="2210098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Создают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новые слова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, нередко меняя часть речи. Это самая большая и разнообразная группа суффиксов.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496119" y="2845296"/>
            <a:ext cx="2210098" cy="1717849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-тель-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деятель: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писатель, строитель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-ость-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признак: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смелость, красота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-ник-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лицо/предмет: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ученик, цветник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-ск-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прилагательное: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городской, морской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3013546" y="1622003"/>
            <a:ext cx="22100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Формообразующие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3013546" y="1939826"/>
            <a:ext cx="2210098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Образуют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грамматические формы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того же слова. При морфемном разборе они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не входят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в основу слова.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3013546" y="2845296"/>
            <a:ext cx="2210098" cy="1717849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-л-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прошедшее время: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шёл, говорил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-ть / -ти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инфинитив: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идти, думать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-ее / -е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сравнительная степень: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тише, сильнее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-вш- / -ш-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причастие: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сделавший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67953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spc="-49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«Оценочные» суффиксы существительных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403524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Суффиксы субъективной оценки придают слову эмоциональную окраску — без изменения основного значения. Они широко используются в разговорной речи и художественной литературе.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1939975"/>
            <a:ext cx="310083" cy="31008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2405063"/>
            <a:ext cx="261386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Уменьшительно-ласкательные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96119" y="2673325"/>
            <a:ext cx="2613868" cy="8682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Суффиксы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-ек-, -ик-, -чик-, -оньк-, -еньк-, -очк-, -ечк-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дом → домик, рука → рученька, кот → котик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4991" y="1939975"/>
            <a:ext cx="310083" cy="31008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64991" y="2405063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Пренебрежительные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264991" y="2673325"/>
            <a:ext cx="2613943" cy="6698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Суффиксы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-ишк-, -онк-, -ёнк-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дом → домишко, лошадь → лошадёнка, деревня → деревнишка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3939" y="1939975"/>
            <a:ext cx="310083" cy="31008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33939" y="2405063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Увеличительные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033939" y="2673325"/>
            <a:ext cx="2613943" cy="6698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Суффикс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-ищ-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дом → домище, кот → котище, нос → носище</a:t>
            </a:r>
            <a:endParaRPr lang="en-US" sz="950" dirty="0"/>
          </a:p>
        </p:txBody>
      </p:sp>
      <p:sp>
        <p:nvSpPr>
          <p:cNvPr id="13" name="Shape 8"/>
          <p:cNvSpPr/>
          <p:nvPr/>
        </p:nvSpPr>
        <p:spPr>
          <a:xfrm>
            <a:off x="496119" y="3681115"/>
            <a:ext cx="8151763" cy="694432"/>
          </a:xfrm>
          <a:prstGeom prst="roundRect">
            <a:avLst>
              <a:gd name="adj" fmla="val 7502"/>
            </a:avLst>
          </a:prstGeom>
          <a:solidFill>
            <a:srgbClr val="E8E6E3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092" y="3860899"/>
            <a:ext cx="155004" cy="12397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99071" y="3836045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Запомните: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дом → домик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(уменьшение + ласка),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дом → домище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(увеличение + экспрессия) — суффикс меняет тон, но не предмет.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35819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spc="-49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Существительные: суффиксы -ек- / -ик-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533376"/>
            <a:ext cx="375545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Правило склонения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96119" y="1851199"/>
            <a:ext cx="3755454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Чтобы не ошибиться, склоните слово. Если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гласная выпадает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пишите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-ек-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. Если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сохраняется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пишите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-ик-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.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96119" y="2586112"/>
            <a:ext cx="1815703" cy="1582043"/>
          </a:xfrm>
          <a:prstGeom prst="roundRect">
            <a:avLst>
              <a:gd name="adj" fmla="val 3293"/>
            </a:avLst>
          </a:prstGeom>
          <a:solidFill>
            <a:srgbClr val="FDFBF7"/>
          </a:solidFill>
          <a:ln w="14288">
            <a:solidFill>
              <a:srgbClr val="E6DED2"/>
            </a:solidFill>
            <a:prstDash val="solid"/>
          </a:ln>
          <a:effectLst>
            <a:outerShdw sx="100000" sy="100000" kx="0" ky="0" algn="bl" rotWithShape="0" blurRad="127" dist="15240" dir="2700000">
              <a:srgbClr val="e6ded2">
                <a:alpha val="10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34380" y="2724373"/>
            <a:ext cx="1539180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-ек- (беглый гласный)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34380" y="3236044"/>
            <a:ext cx="1539180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орешек → орешка (е выпало) ✓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замочек → замочка (е выпало) ✓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2435796" y="2586112"/>
            <a:ext cx="1815778" cy="1582043"/>
          </a:xfrm>
          <a:prstGeom prst="roundRect">
            <a:avLst>
              <a:gd name="adj" fmla="val 3293"/>
            </a:avLst>
          </a:prstGeom>
          <a:solidFill>
            <a:srgbClr val="FDFBF7"/>
          </a:solidFill>
          <a:ln w="14288">
            <a:solidFill>
              <a:srgbClr val="E6DED2"/>
            </a:solidFill>
            <a:prstDash val="solid"/>
          </a:ln>
          <a:effectLst>
            <a:outerShdw sx="100000" sy="100000" kx="0" ky="0" algn="bl" rotWithShape="0" blurRad="127" dist="15240" dir="2700000">
              <a:srgbClr val="e6ded2">
                <a:alpha val="10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2574057" y="2724373"/>
            <a:ext cx="1539255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-ик- (гласный остаётся)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2574057" y="3236044"/>
            <a:ext cx="153925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мячик → мячика (и осталось) ✓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дворик → дворика (и осталось) ✓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4558903" y="1533376"/>
            <a:ext cx="40936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Суффиксы после шипящих: -ок- / -ек-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58903" y="1851199"/>
            <a:ext cx="4093666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После шипящих (ж, ш, ч, щ) выбор суффикса зависит от ударения: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4558903" y="2359744"/>
            <a:ext cx="4093666" cy="440308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Под ударением → пишем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-ок-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: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бережо́к, пирожо́к, крючо́к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Без ударения → пишем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-ек-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: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о́решек, ме́сяцек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4558903" y="2911673"/>
            <a:ext cx="4093666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Это правило работает стабильно и помогает решить большинство спорных случаев на письме.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2EDE5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368424"/>
            <a:ext cx="3304952" cy="44066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788045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spc="-49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-ец- и -иц-: правило ударения и рода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25119" y="1873151"/>
            <a:ext cx="22100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По роду существительного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3925119" y="2190973"/>
            <a:ext cx="221009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Самый простой ориентир — грамматический род слова: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3925119" y="2699519"/>
            <a:ext cx="2210098" cy="1476003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Мужской род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→ суффикс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-ец-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: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молодец, певец, мудрец, боец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Женский род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→ суффикс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-иц-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: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царица, певица, умница, красавица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Средний род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→ зависит от ударения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6442546" y="1873151"/>
            <a:ext cx="22100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По ударению (средний род)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6442546" y="2190973"/>
            <a:ext cx="221009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Для существительных среднего рода — проверяем ударение:</a:t>
            </a:r>
            <a:endParaRPr lang="en-US" sz="950" dirty="0"/>
          </a:p>
        </p:txBody>
      </p:sp>
      <p:sp>
        <p:nvSpPr>
          <p:cNvPr id="10" name="Text 7"/>
          <p:cNvSpPr/>
          <p:nvPr/>
        </p:nvSpPr>
        <p:spPr>
          <a:xfrm>
            <a:off x="6442546" y="2699519"/>
            <a:ext cx="2210098" cy="837233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Ударение на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окончание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→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-ец-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: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письмецо́, пальтецо́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Ударение на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основу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→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-иц-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: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пла́тьице, зе́ркальце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6442546" y="3648373"/>
            <a:ext cx="2210098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Эти два критерия — род и ударение — покрывают практически все реальные случаи.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71128"/>
            <a:ext cx="8151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spc="-49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Суффиксы -инк- и -енк-: производящая основа как ключ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594247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Правописание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-инк-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-енк-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определяется не интуицией, а анализом производящего слова — того, от которого образована данная форма.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2130698"/>
            <a:ext cx="2717229" cy="49611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20092" y="2750790"/>
            <a:ext cx="2469282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Шаг 1: найти производящее слово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20092" y="3212902"/>
            <a:ext cx="246928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Определите, от какого существительного образовано слово. Задайте вопрос: «Что лежит в основе?»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3348" y="2130698"/>
            <a:ext cx="2717229" cy="49611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337322" y="2750790"/>
            <a:ext cx="246928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Шаг 2: проверить -ин- в основе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337322" y="3019053"/>
            <a:ext cx="2469282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Если производящее слово содержит суффикс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-ин-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→ пишите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-инк-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Соломин-а → соломинка, горошин-а → горошинка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0578" y="2130698"/>
            <a:ext cx="2717229" cy="49611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54551" y="2750790"/>
            <a:ext cx="246928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Шаг 3: всё остальное → -енк-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054551" y="3019053"/>
            <a:ext cx="246928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Если основа без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-ин-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→ пишите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-енк-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Вишня → вишенка, песня → песенка, скамья → скамеечка</a:t>
            </a:r>
            <a:endParaRPr lang="en-US" sz="950" dirty="0"/>
          </a:p>
        </p:txBody>
      </p:sp>
      <p:sp>
        <p:nvSpPr>
          <p:cNvPr id="13" name="Shape 8"/>
          <p:cNvSpPr/>
          <p:nvPr/>
        </p:nvSpPr>
        <p:spPr>
          <a:xfrm>
            <a:off x="496119" y="4076402"/>
            <a:ext cx="8151763" cy="495970"/>
          </a:xfrm>
          <a:prstGeom prst="roundRect">
            <a:avLst>
              <a:gd name="adj" fmla="val 10505"/>
            </a:avLst>
          </a:prstGeom>
          <a:solidFill>
            <a:srgbClr val="E8E6E3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092" y="4256187"/>
            <a:ext cx="155004" cy="12397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99071" y="4231332"/>
            <a:ext cx="8082037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Типичная ошибка — «угадывать» букву на слух. Всегда опирайтесь на производящую основу, а не на произношение.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93949"/>
            <a:ext cx="8151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spc="-49" kern="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Короткие, но строгие законы: -еньк-/-оньк-, -чик-/-щик-, -ищ-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2017068"/>
            <a:ext cx="2634555" cy="213248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1530" y="2155329"/>
            <a:ext cx="23008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-еньк- / -оньк-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691530" y="2423592"/>
            <a:ext cx="2300883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-еньк-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пишется после мягких согласных и шипящих: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хорошенький, тихонький, маленький.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-оньк-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после твёрдых согласных: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берёзонька, лисонька, тихонька.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Обе формы используются в живом языке — важно не смешивать.</a:t>
            </a:r>
            <a:endParaRPr lang="en-US" sz="9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4648" y="2017068"/>
            <a:ext cx="2634630" cy="213248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450059" y="2155329"/>
            <a:ext cx="230095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-чик- / -щик-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3450059" y="2423592"/>
            <a:ext cx="2300957" cy="1389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-чик-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пишется только после согласных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д, т, ж, з, с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лётчик, переводчик, грузчик, разносчик.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-щик-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во всех остальных случаях: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каменщик, барабанщик, сварщик.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Запомните пятёрку: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д-т-ж-з-с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→ -чик-.</a:t>
            </a:r>
            <a:endParaRPr lang="en-US" sz="9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13252" y="2017068"/>
            <a:ext cx="2634555" cy="213248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208663" y="2155329"/>
            <a:ext cx="23008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spc="-24" kern="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-ищ- и окончания</a:t>
            </a:r>
            <a:endParaRPr lang="en-US" sz="1200" dirty="0"/>
          </a:p>
        </p:txBody>
      </p:sp>
      <p:sp>
        <p:nvSpPr>
          <p:cNvPr id="11" name="Text 6"/>
          <p:cNvSpPr/>
          <p:nvPr/>
        </p:nvSpPr>
        <p:spPr>
          <a:xfrm>
            <a:off x="6208663" y="2423592"/>
            <a:ext cx="2300883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Суффикс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-ищ-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всегда пишется одинаково, но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окончание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зависит от рода: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— м.р. и ср.р. →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домище, болотище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— ж.р. →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ручища, силища.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Частая ошибка — написать -а у мужского рода.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2026-08-17T19:08:51Z</dcterms:created>
  <dcterms:modified xsi:type="dcterms:W3CDTF">2026-08-17T19:08:51Z</dcterms:modified>
</cp:coreProperties>
</file>