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embeddedFontLst>
    <p:embeddedFont>
      <p:font typeface="Gelasio"/>
      <p:regular r:id="rId201314"/>
    </p:embeddedFont>
    <p:embeddedFont>
      <p:font typeface="Gelasio SemiBold"/>
      <p:regular r:id="rId201315"/>
    </p:embeddedFont>
    <p:embeddedFont>
      <p:font typeface="Gelasio Bold"/>
      <p:regular r:id="rId201316"/>
    </p:embeddedFont>
    <p:embeddedFont>
      <p:font typeface="Gelasio Medium"/>
      <p:regular r:id="rId20131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F6F0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1.png"/><Relationship Id="rId4" Type="http://schemas.openxmlformats.org/officeDocument/2006/relationships/image" Target="../media/image-5-2.svg"/><Relationship Id="rId5" Type="http://schemas.openxmlformats.org/officeDocument/2006/relationships/image" Target="../media/image-5-1.png"/><Relationship Id="rId6" Type="http://schemas.openxmlformats.org/officeDocument/2006/relationships/image" Target="../media/image-5-2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svg"/><Relationship Id="rId4" Type="http://schemas.openxmlformats.org/officeDocument/2006/relationships/image" Target="../media/image-6-2.png"/><Relationship Id="rId5" Type="http://schemas.openxmlformats.org/officeDocument/2006/relationships/image" Target="../media/image-6-3.svg"/><Relationship Id="rId6" Type="http://schemas.openxmlformats.org/officeDocument/2006/relationships/image" Target="../media/image-6-2.png"/><Relationship Id="rId7" Type="http://schemas.openxmlformats.org/officeDocument/2006/relationships/image" Target="../media/image-6-3.svg"/><Relationship Id="rId8" Type="http://schemas.openxmlformats.org/officeDocument/2006/relationships/image" Target="../media/image-6-8.pn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svg"/><Relationship Id="rId4" Type="http://schemas.openxmlformats.org/officeDocument/2006/relationships/image" Target="../media/image-8-4.png"/><Relationship Id="rId5" Type="http://schemas.openxmlformats.org/officeDocument/2006/relationships/image" Target="../media/image-8-5.svg"/><Relationship Id="rId6" Type="http://schemas.openxmlformats.org/officeDocument/2006/relationships/image" Target="../media/image-8-6.png"/><Relationship Id="rId7" Type="http://schemas.openxmlformats.org/officeDocument/2006/relationships/image" Target="../media/image-8-7.svg"/><Relationship Id="rId8" Type="http://schemas.openxmlformats.org/officeDocument/2006/relationships/image" Target="../media/image-8-8.png"/><Relationship Id="rId9" Type="http://schemas.openxmlformats.org/officeDocument/2006/relationships/image" Target="../media/image-8-9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EE8DD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368424"/>
            <a:ext cx="3304952" cy="44066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1525265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Чередующиеся гласные в корне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25119" y="2486397"/>
            <a:ext cx="4722763" cy="1131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Русский язык полон секретов — и один из самых интригующих связан с корнями, где гласная постоянно меняется. Почему мы пишем </a:t>
            </a:r>
            <a:pPr algn="l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«соберу»</a:t>
            </a:r>
            <a:pPr algn="l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, но </a:t>
            </a:r>
            <a:pPr algn="l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«собирать»</a:t>
            </a:r>
            <a:pPr algn="l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? Почему </a:t>
            </a:r>
            <a:pPr algn="l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«блестеть»</a:t>
            </a:r>
            <a:pPr algn="l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, но </a:t>
            </a:r>
            <a:pPr algn="l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«блистать»</a:t>
            </a:r>
            <a:pPr algn="l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? Сегодня мы раскроем этот секрет раз и навсегда!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Сайфудинова Динора Михайловна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72666"/>
            <a:ext cx="8151763" cy="3513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Встречайте героев: корни-близнецы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496119" y="927720"/>
            <a:ext cx="815176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Перед нами особые корни русского языка — они существуют </a:t>
            </a:r>
            <a:pPr algn="l" indent="0" marL="0">
              <a:lnSpc>
                <a:spcPct val="127000"/>
              </a:lnSpc>
              <a:buNone/>
            </a:pPr>
            <a:r>
              <a:rPr lang="en-US" sz="8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парами</a:t>
            </a:r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, и гласная в них постоянно чередуется: то </a:t>
            </a:r>
            <a:pPr algn="l" indent="0" marL="0">
              <a:lnSpc>
                <a:spcPct val="127000"/>
              </a:lnSpc>
              <a:buNone/>
            </a:pPr>
            <a:r>
              <a:rPr lang="en-US" sz="8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Е</a:t>
            </a:r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, то </a:t>
            </a:r>
            <a:pPr algn="l" indent="0" marL="0">
              <a:lnSpc>
                <a:spcPct val="127000"/>
              </a:lnSpc>
              <a:buNone/>
            </a:pPr>
            <a:r>
              <a:rPr lang="en-US" sz="8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И</a:t>
            </a:r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 Это не ошибка — это правило!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496119" y="1385218"/>
            <a:ext cx="4024908" cy="632892"/>
          </a:xfrm>
          <a:prstGeom prst="roundRect">
            <a:avLst>
              <a:gd name="adj" fmla="val 2664"/>
            </a:avLst>
          </a:prstGeom>
          <a:solidFill>
            <a:srgbClr val="EEE8DD"/>
          </a:solidFill>
          <a:ln/>
        </p:spPr>
      </p:sp>
      <p:sp>
        <p:nvSpPr>
          <p:cNvPr id="5" name="Text 3"/>
          <p:cNvSpPr/>
          <p:nvPr/>
        </p:nvSpPr>
        <p:spPr>
          <a:xfrm>
            <a:off x="608484" y="1497583"/>
            <a:ext cx="3800177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БЕР — БИР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08484" y="1734294"/>
            <a:ext cx="3800177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соберу — собирать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4622899" y="1385218"/>
            <a:ext cx="4024982" cy="632892"/>
          </a:xfrm>
          <a:prstGeom prst="roundRect">
            <a:avLst>
              <a:gd name="adj" fmla="val 2664"/>
            </a:avLst>
          </a:prstGeom>
          <a:solidFill>
            <a:srgbClr val="EEE8DD"/>
          </a:solidFill>
          <a:ln/>
        </p:spPr>
      </p:sp>
      <p:sp>
        <p:nvSpPr>
          <p:cNvPr id="8" name="Text 6"/>
          <p:cNvSpPr/>
          <p:nvPr/>
        </p:nvSpPr>
        <p:spPr>
          <a:xfrm>
            <a:off x="4735264" y="1497583"/>
            <a:ext cx="3800252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ДЕР — ДИР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735264" y="1734294"/>
            <a:ext cx="3800252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сдеру — сдирать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496119" y="2119982"/>
            <a:ext cx="4024908" cy="632892"/>
          </a:xfrm>
          <a:prstGeom prst="roundRect">
            <a:avLst>
              <a:gd name="adj" fmla="val 2664"/>
            </a:avLst>
          </a:prstGeom>
          <a:solidFill>
            <a:srgbClr val="EEE8DD"/>
          </a:solidFill>
          <a:ln/>
        </p:spPr>
      </p:sp>
      <p:sp>
        <p:nvSpPr>
          <p:cNvPr id="11" name="Text 9"/>
          <p:cNvSpPr/>
          <p:nvPr/>
        </p:nvSpPr>
        <p:spPr>
          <a:xfrm>
            <a:off x="608484" y="2232347"/>
            <a:ext cx="3800177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МЕР — МИР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08484" y="2469059"/>
            <a:ext cx="3800177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замереть — замирать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4622899" y="2119982"/>
            <a:ext cx="4024982" cy="632892"/>
          </a:xfrm>
          <a:prstGeom prst="roundRect">
            <a:avLst>
              <a:gd name="adj" fmla="val 2664"/>
            </a:avLst>
          </a:prstGeom>
          <a:solidFill>
            <a:srgbClr val="EEE8DD"/>
          </a:solidFill>
          <a:ln/>
        </p:spPr>
      </p:sp>
      <p:sp>
        <p:nvSpPr>
          <p:cNvPr id="14" name="Text 12"/>
          <p:cNvSpPr/>
          <p:nvPr/>
        </p:nvSpPr>
        <p:spPr>
          <a:xfrm>
            <a:off x="4735264" y="2232347"/>
            <a:ext cx="3800252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ТЕР — ТИР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735264" y="2469059"/>
            <a:ext cx="3800252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растереть — растирать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496119" y="2867471"/>
            <a:ext cx="4024908" cy="632892"/>
          </a:xfrm>
          <a:prstGeom prst="roundRect">
            <a:avLst>
              <a:gd name="adj" fmla="val 2664"/>
            </a:avLst>
          </a:prstGeom>
          <a:solidFill>
            <a:srgbClr val="EEE8DD"/>
          </a:solidFill>
          <a:ln/>
        </p:spPr>
      </p:sp>
      <p:sp>
        <p:nvSpPr>
          <p:cNvPr id="17" name="Text 15"/>
          <p:cNvSpPr/>
          <p:nvPr/>
        </p:nvSpPr>
        <p:spPr>
          <a:xfrm>
            <a:off x="608484" y="2979837"/>
            <a:ext cx="3800177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СТЕЛ — СТИЛ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08484" y="3216548"/>
            <a:ext cx="3800177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расстелить — расстилать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4622899" y="2867471"/>
            <a:ext cx="4024982" cy="632892"/>
          </a:xfrm>
          <a:prstGeom prst="roundRect">
            <a:avLst>
              <a:gd name="adj" fmla="val 2664"/>
            </a:avLst>
          </a:prstGeom>
          <a:solidFill>
            <a:srgbClr val="EEE8DD"/>
          </a:solidFill>
          <a:ln/>
        </p:spPr>
      </p:sp>
      <p:sp>
        <p:nvSpPr>
          <p:cNvPr id="20" name="Text 18"/>
          <p:cNvSpPr/>
          <p:nvPr/>
        </p:nvSpPr>
        <p:spPr>
          <a:xfrm>
            <a:off x="4735264" y="2979837"/>
            <a:ext cx="3800252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БЛЕСТ — БЛИСТ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4735264" y="3216548"/>
            <a:ext cx="3800252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блестеть — блистать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496119" y="3602236"/>
            <a:ext cx="4024908" cy="632892"/>
          </a:xfrm>
          <a:prstGeom prst="roundRect">
            <a:avLst>
              <a:gd name="adj" fmla="val 2664"/>
            </a:avLst>
          </a:prstGeom>
          <a:solidFill>
            <a:srgbClr val="EEE8DD"/>
          </a:solidFill>
          <a:ln/>
        </p:spPr>
      </p:sp>
      <p:sp>
        <p:nvSpPr>
          <p:cNvPr id="23" name="Text 21"/>
          <p:cNvSpPr/>
          <p:nvPr/>
        </p:nvSpPr>
        <p:spPr>
          <a:xfrm>
            <a:off x="608484" y="3714601"/>
            <a:ext cx="3800177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ЖЕГ — ЖИГ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08484" y="3951312"/>
            <a:ext cx="3800177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выжег — выжигать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4622899" y="3602236"/>
            <a:ext cx="4024982" cy="632892"/>
          </a:xfrm>
          <a:prstGeom prst="roundRect">
            <a:avLst>
              <a:gd name="adj" fmla="val 2664"/>
            </a:avLst>
          </a:prstGeom>
          <a:solidFill>
            <a:srgbClr val="EEE8DD"/>
          </a:solidFill>
          <a:ln/>
        </p:spPr>
      </p:sp>
      <p:sp>
        <p:nvSpPr>
          <p:cNvPr id="26" name="Text 24"/>
          <p:cNvSpPr/>
          <p:nvPr/>
        </p:nvSpPr>
        <p:spPr>
          <a:xfrm>
            <a:off x="4735264" y="3714601"/>
            <a:ext cx="3800252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ЧЕТ — ЧИТ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735264" y="3951312"/>
            <a:ext cx="3800252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вычесть — вычитать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496119" y="4349725"/>
            <a:ext cx="8151763" cy="421109"/>
          </a:xfrm>
          <a:prstGeom prst="roundRect">
            <a:avLst>
              <a:gd name="adj" fmla="val 4004"/>
            </a:avLst>
          </a:prstGeom>
          <a:solidFill>
            <a:srgbClr val="ECE6DF"/>
          </a:solidFill>
          <a:ln/>
        </p:spPr>
      </p:sp>
      <p:pic>
        <p:nvPicPr>
          <p:cNvPr id="2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8484" y="4506069"/>
            <a:ext cx="140494" cy="112365"/>
          </a:xfrm>
          <a:prstGeom prst="rect">
            <a:avLst/>
          </a:prstGeom>
        </p:spPr>
      </p:pic>
      <p:sp>
        <p:nvSpPr>
          <p:cNvPr id="30" name="Text 27"/>
          <p:cNvSpPr/>
          <p:nvPr/>
        </p:nvSpPr>
        <p:spPr>
          <a:xfrm>
            <a:off x="861343" y="4479652"/>
            <a:ext cx="8131373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Запомните: в этих корнях нельзя проверить гласную подбором однокоренных слов — здесь действует особое правило!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EE8DD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987" y="368424"/>
            <a:ext cx="3304952" cy="44066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557659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Ключ к разгадке: Волшебный суффикс А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96119" y="1518791"/>
            <a:ext cx="4722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Есть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один универсальный секрет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, который работает для всех этих корней. Достаточно посмотреть на то, что стоит сразу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после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корня.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496119" y="2055242"/>
            <a:ext cx="4722763" cy="1994148"/>
          </a:xfrm>
          <a:prstGeom prst="roundRect">
            <a:avLst>
              <a:gd name="adj" fmla="val 933"/>
            </a:avLst>
          </a:prstGeom>
          <a:solidFill>
            <a:srgbClr val="EEE8DD"/>
          </a:solidFill>
          <a:ln/>
        </p:spPr>
      </p:sp>
      <p:sp>
        <p:nvSpPr>
          <p:cNvPr id="7" name="Shape 4"/>
          <p:cNvSpPr/>
          <p:nvPr/>
        </p:nvSpPr>
        <p:spPr>
          <a:xfrm>
            <a:off x="496119" y="2055242"/>
            <a:ext cx="4722763" cy="997074"/>
          </a:xfrm>
          <a:prstGeom prst="rect">
            <a:avLst/>
          </a:prstGeom>
          <a:solidFill>
            <a:srgbClr val="EEE8DD"/>
          </a:solidFill>
          <a:ln/>
        </p:spPr>
      </p:sp>
      <p:sp>
        <p:nvSpPr>
          <p:cNvPr id="8" name="Text 5"/>
          <p:cNvSpPr/>
          <p:nvPr/>
        </p:nvSpPr>
        <p:spPr>
          <a:xfrm>
            <a:off x="620092" y="2179216"/>
            <a:ext cx="4474815" cy="2033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📌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 Есть суффикс А после корня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620092" y="2457004"/>
            <a:ext cx="4474815" cy="4713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 корне пишем букву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И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Примеры: соб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и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рАть, зам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и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рАть, раст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и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рАть, блист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ть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496119" y="3052316"/>
            <a:ext cx="4722763" cy="997074"/>
          </a:xfrm>
          <a:prstGeom prst="rect">
            <a:avLst/>
          </a:prstGeom>
          <a:solidFill>
            <a:srgbClr val="EEE8DD"/>
          </a:solidFill>
          <a:ln/>
        </p:spPr>
      </p:sp>
      <p:sp>
        <p:nvSpPr>
          <p:cNvPr id="11" name="Shape 8"/>
          <p:cNvSpPr/>
          <p:nvPr/>
        </p:nvSpPr>
        <p:spPr>
          <a:xfrm>
            <a:off x="496119" y="3052316"/>
            <a:ext cx="4722763" cy="14288"/>
          </a:xfrm>
          <a:prstGeom prst="roundRect">
            <a:avLst>
              <a:gd name="adj" fmla="val 130228"/>
            </a:avLst>
          </a:prstGeom>
          <a:solidFill>
            <a:srgbClr val="D4CEC3"/>
          </a:solidFill>
          <a:ln/>
        </p:spPr>
      </p:sp>
      <p:sp>
        <p:nvSpPr>
          <p:cNvPr id="12" name="Text 9"/>
          <p:cNvSpPr/>
          <p:nvPr/>
        </p:nvSpPr>
        <p:spPr>
          <a:xfrm>
            <a:off x="620092" y="3176290"/>
            <a:ext cx="4474815" cy="2033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📌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 Нет суффикса А после корня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620092" y="3454078"/>
            <a:ext cx="4474815" cy="4713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 корне пишем букву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Е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Примеры: соб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ру, зам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реть, раст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реть, бл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стеть</a:t>
            </a:r>
            <a:endParaRPr lang="en-US" sz="950" dirty="0"/>
          </a:p>
        </p:txBody>
      </p:sp>
      <p:sp>
        <p:nvSpPr>
          <p:cNvPr id="14" name="Text 11"/>
          <p:cNvSpPr/>
          <p:nvPr/>
        </p:nvSpPr>
        <p:spPr>
          <a:xfrm>
            <a:off x="496119" y="4188916"/>
            <a:ext cx="4722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Алгоритм прост: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нашёл суффикс А — пиши И, нет суффикса А — пиши Е.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Это правило работает безотказно для всех перечисленных корней!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10233"/>
            <a:ext cx="8151763" cy="4018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Правило Ослика </a:t>
            </a:r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🐴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560091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Хотите запомнить правило навсегда? Вспомните, как кричит ослик: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«И-А!»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Именно эта связь поможет вам никогда не ошибиться.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06822" y="1898079"/>
            <a:ext cx="4103191" cy="1699692"/>
          </a:xfrm>
          <a:prstGeom prst="roundRect">
            <a:avLst>
              <a:gd name="adj" fmla="val 1095"/>
            </a:avLst>
          </a:prstGeom>
          <a:solidFill>
            <a:srgbClr val="D3C5B6"/>
          </a:solidFill>
          <a:ln/>
        </p:spPr>
      </p:sp>
      <p:sp>
        <p:nvSpPr>
          <p:cNvPr id="5" name="Text 3"/>
          <p:cNvSpPr/>
          <p:nvPr/>
        </p:nvSpPr>
        <p:spPr>
          <a:xfrm>
            <a:off x="530796" y="2022053"/>
            <a:ext cx="3855244" cy="2033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🐴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 Ослик доволен — пишем И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30796" y="2349401"/>
            <a:ext cx="3855244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Если в слове есть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И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в корне 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в суффиксе — как крик ослика «И-А» — смело пишите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И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30796" y="2857946"/>
            <a:ext cx="3855244" cy="6964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000000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замИрАть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И + А = ослик кричит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✅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000000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собИрАть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И + А = ослик кричит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✅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000000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растИрАть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И + А = ослик кричит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✅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4728046" y="2022053"/>
            <a:ext cx="3924598" cy="2033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🤫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 Ослик молчит — пишем Е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728046" y="2349401"/>
            <a:ext cx="4381798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Если суффикса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нет — ослику нечего кричать, и в корне стоит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4728046" y="2659484"/>
            <a:ext cx="3924598" cy="6964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замЕреть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нет А = ослик молчит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✅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собЕру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нет А = ослик молчит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✅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растЕреть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нет А = ослик молчит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✅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496119" y="3737297"/>
            <a:ext cx="8151763" cy="495970"/>
          </a:xfrm>
          <a:prstGeom prst="roundRect">
            <a:avLst>
              <a:gd name="adj" fmla="val 3752"/>
            </a:avLst>
          </a:prstGeom>
          <a:solidFill>
            <a:srgbClr val="ECE6DF"/>
          </a:solidFill>
          <a:ln/>
        </p:spPr>
      </p:sp>
      <p:pic>
        <p:nvPicPr>
          <p:cNvPr id="1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0092" y="3917082"/>
            <a:ext cx="155004" cy="123974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899071" y="3892228"/>
            <a:ext cx="808203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Эта мнемоника работает безотказно: слышите «И-А» — пишите И. Не слышите — пишите Е.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17004"/>
            <a:ext cx="8151763" cy="4018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Практика: Распутай цепочки </a:t>
            </a:r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🔗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566863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Теперь применим правило на практике! Смотрите на суффикс — и вы сразу поймёте, какую букву вписать в корень.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1904851"/>
            <a:ext cx="2634555" cy="178511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720379" y="1988865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1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634380" y="2415183"/>
            <a:ext cx="235803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СТ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8B6F5E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…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ЛАТЬ / СТ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8B6F5E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…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ЛАТЬ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634380" y="2683446"/>
            <a:ext cx="2358033" cy="8682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расстЕлить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нет суффикса А → пишем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Е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расстИлАть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есть суффикс А → пишем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И</a:t>
            </a:r>
            <a:endParaRPr lang="en-US" sz="9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4648" y="1904851"/>
            <a:ext cx="2634630" cy="178511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478908" y="1988865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2</a:t>
            </a:r>
            <a:endParaRPr lang="en-US" sz="1450" dirty="0"/>
          </a:p>
        </p:txBody>
      </p:sp>
      <p:sp>
        <p:nvSpPr>
          <p:cNvPr id="10" name="Text 6"/>
          <p:cNvSpPr/>
          <p:nvPr/>
        </p:nvSpPr>
        <p:spPr>
          <a:xfrm>
            <a:off x="3392909" y="2415183"/>
            <a:ext cx="235810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БЛ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8B6F5E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…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СТЕТЬ / БЛ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8B6F5E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…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СТАТЬ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3392909" y="2683446"/>
            <a:ext cx="2358107" cy="6698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блЕстеть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нет суффикса А → пишем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Е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блИстАть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есть суффикс А → пишем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И</a:t>
            </a:r>
            <a:endParaRPr lang="en-US" sz="95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13252" y="1904851"/>
            <a:ext cx="2634555" cy="1785119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237512" y="1988865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3</a:t>
            </a:r>
            <a:endParaRPr lang="en-US" sz="1450" dirty="0"/>
          </a:p>
        </p:txBody>
      </p:sp>
      <p:sp>
        <p:nvSpPr>
          <p:cNvPr id="14" name="Text 9"/>
          <p:cNvSpPr/>
          <p:nvPr/>
        </p:nvSpPr>
        <p:spPr>
          <a:xfrm>
            <a:off x="6151513" y="2415183"/>
            <a:ext cx="235803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ВЫЧ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8B6F5E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…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ТАТЬ / ВЫЧ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8B6F5E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…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ТАНИЕ</a:t>
            </a:r>
            <a:endParaRPr lang="en-US" sz="1200" dirty="0"/>
          </a:p>
        </p:txBody>
      </p:sp>
      <p:sp>
        <p:nvSpPr>
          <p:cNvPr id="15" name="Text 10"/>
          <p:cNvSpPr/>
          <p:nvPr/>
        </p:nvSpPr>
        <p:spPr>
          <a:xfrm>
            <a:off x="6151513" y="2683446"/>
            <a:ext cx="2358033" cy="8682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вычИтАть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есть суффикс А → пишем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И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вычЕтание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нет суффикса А → пишем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Е</a:t>
            </a:r>
            <a:endParaRPr lang="en-US" sz="950" dirty="0"/>
          </a:p>
        </p:txBody>
      </p:sp>
      <p:sp>
        <p:nvSpPr>
          <p:cNvPr id="16" name="Text 11"/>
          <p:cNvSpPr/>
          <p:nvPr/>
        </p:nvSpPr>
        <p:spPr>
          <a:xfrm>
            <a:off x="496119" y="3829496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Разбирайте каждое слово по шагам: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1)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найдите корень,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2)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посмотрите на суффикс после корня,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3)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примените правило. Это работает всегда!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EE8DD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68280" y="356815"/>
            <a:ext cx="3322365" cy="442986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69391"/>
            <a:ext cx="4722763" cy="675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0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Внимание: Ловушки и исключения </a:t>
            </a:r>
            <a:pPr algn="l" indent="0" marL="0">
              <a:lnSpc>
                <a:spcPct val="104000"/>
              </a:lnSpc>
              <a:buNone/>
            </a:pPr>
            <a:r>
              <a:rPr lang="en-US" sz="2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⚠️</a:t>
            </a:r>
            <a:endParaRPr lang="en-US" sz="2050" dirty="0"/>
          </a:p>
        </p:txBody>
      </p:sp>
      <p:sp>
        <p:nvSpPr>
          <p:cNvPr id="5" name="Text 2"/>
          <p:cNvSpPr/>
          <p:nvPr/>
        </p:nvSpPr>
        <p:spPr>
          <a:xfrm>
            <a:off x="496119" y="1182439"/>
            <a:ext cx="4722763" cy="3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 русском языке почти у каждого правила есть «нарушители». Корни с чередованием — не исключение. Запомните эти слова — они ведут себя иначе!</a:t>
            </a:r>
            <a:endParaRPr lang="en-US" sz="8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602581"/>
            <a:ext cx="4722763" cy="78030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74117" y="1723430"/>
            <a:ext cx="4423916" cy="166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СОЧЕТАТЬ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674117" y="1944886"/>
            <a:ext cx="4423916" cy="3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Несмотря на суффикс А, в корне пишем </a:t>
            </a:r>
            <a:pPr algn="l" indent="0" marL="0">
              <a:lnSpc>
                <a:spcPct val="124000"/>
              </a:lnSpc>
              <a:buNone/>
            </a:pPr>
            <a:r>
              <a:rPr lang="en-US" sz="8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Е</a:t>
            </a:r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: со</a:t>
            </a:r>
            <a:pPr algn="l" indent="0" marL="0">
              <a:lnSpc>
                <a:spcPct val="124000"/>
              </a:lnSpc>
              <a:buNone/>
            </a:pPr>
            <a:r>
              <a:rPr lang="en-US" sz="8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ч</a:t>
            </a:r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е</a:t>
            </a:r>
            <a:pPr algn="l" indent="0" marL="0">
              <a:lnSpc>
                <a:spcPct val="124000"/>
              </a:lnSpc>
              <a:buNone/>
            </a:pPr>
            <a:r>
              <a:rPr lang="en-US" sz="8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т</a:t>
            </a:r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Ать. Это исключение нужно просто запомнить.</a:t>
            </a:r>
            <a:endParaRPr lang="en-US" sz="8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2474491"/>
            <a:ext cx="4722763" cy="78030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74117" y="2595339"/>
            <a:ext cx="4423916" cy="166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СОЧЕТАНИЕ</a:t>
            </a:r>
            <a:endParaRPr lang="en-US" sz="1000" dirty="0"/>
          </a:p>
        </p:txBody>
      </p:sp>
      <p:sp>
        <p:nvSpPr>
          <p:cNvPr id="11" name="Text 6"/>
          <p:cNvSpPr/>
          <p:nvPr/>
        </p:nvSpPr>
        <p:spPr>
          <a:xfrm>
            <a:off x="674117" y="2816796"/>
            <a:ext cx="4423916" cy="3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Однокоренное слово с тем же исключением: со</a:t>
            </a:r>
            <a:pPr algn="l" indent="0" marL="0">
              <a:lnSpc>
                <a:spcPct val="124000"/>
              </a:lnSpc>
              <a:buNone/>
            </a:pPr>
            <a:r>
              <a:rPr lang="en-US" sz="8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ч</a:t>
            </a:r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е</a:t>
            </a:r>
            <a:pPr algn="l" indent="0" marL="0">
              <a:lnSpc>
                <a:spcPct val="124000"/>
              </a:lnSpc>
              <a:buNone/>
            </a:pPr>
            <a:r>
              <a:rPr lang="en-US" sz="8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т</a:t>
            </a:r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ание — пишем </a:t>
            </a:r>
            <a:pPr algn="l" indent="0" marL="0">
              <a:lnSpc>
                <a:spcPct val="124000"/>
              </a:lnSpc>
              <a:buNone/>
            </a:pPr>
            <a:r>
              <a:rPr lang="en-US" sz="8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Е</a:t>
            </a:r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, хотя интуиция подсказывает И.</a:t>
            </a:r>
            <a:endParaRPr lang="en-US" sz="8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6119" y="3346400"/>
            <a:ext cx="4722763" cy="780306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74117" y="3467249"/>
            <a:ext cx="4423916" cy="166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ЧЕТА</a:t>
            </a:r>
            <a:endParaRPr lang="en-US" sz="1000" dirty="0"/>
          </a:p>
        </p:txBody>
      </p:sp>
      <p:sp>
        <p:nvSpPr>
          <p:cNvPr id="14" name="Text 8"/>
          <p:cNvSpPr/>
          <p:nvPr/>
        </p:nvSpPr>
        <p:spPr>
          <a:xfrm>
            <a:off x="674117" y="3688705"/>
            <a:ext cx="4423916" cy="3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Устаревшее слово «чета» (пара) также пишется через </a:t>
            </a:r>
            <a:pPr algn="l" indent="0" marL="0">
              <a:lnSpc>
                <a:spcPct val="124000"/>
              </a:lnSpc>
              <a:buNone/>
            </a:pPr>
            <a:r>
              <a:rPr lang="en-US" sz="8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Е</a:t>
            </a:r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и является родственным к предыдущим исключениям.</a:t>
            </a:r>
            <a:endParaRPr lang="en-US" sz="800" dirty="0"/>
          </a:p>
        </p:txBody>
      </p:sp>
      <p:sp>
        <p:nvSpPr>
          <p:cNvPr id="15" name="Shape 9"/>
          <p:cNvSpPr/>
          <p:nvPr/>
        </p:nvSpPr>
        <p:spPr>
          <a:xfrm>
            <a:off x="496119" y="4229695"/>
            <a:ext cx="4722763" cy="544413"/>
          </a:xfrm>
          <a:prstGeom prst="roundRect">
            <a:avLst>
              <a:gd name="adj" fmla="val 2937"/>
            </a:avLst>
          </a:prstGeom>
          <a:solidFill>
            <a:srgbClr val="FCF2B5"/>
          </a:solidFill>
          <a:ln/>
        </p:spPr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2679" y="4379193"/>
            <a:ext cx="133201" cy="106561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842442" y="4347939"/>
            <a:ext cx="4269879" cy="3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Главный совет: прежде чем применять правило, убедитесь, что перед вами именно </a:t>
            </a:r>
            <a:pPr algn="l" indent="0" marL="0">
              <a:lnSpc>
                <a:spcPct val="124000"/>
              </a:lnSpc>
              <a:buNone/>
            </a:pPr>
            <a:r>
              <a:rPr lang="en-US" sz="800" b="1" dirty="0">
                <a:solidFill>
                  <a:srgbClr val="000000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суффикс А</a:t>
            </a:r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, а не часть корня или окончания!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67866"/>
            <a:ext cx="8151763" cy="4018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Игра: Четвёртый лишний </a:t>
            </a:r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🎮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317724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Найдите в каждой группе слово, которое пишется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по-другому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, и объясните почему. Это отличный способ проверить, насколько хорошо вы освоили правило!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06822" y="1854175"/>
            <a:ext cx="4103191" cy="1985963"/>
          </a:xfrm>
          <a:prstGeom prst="roundRect">
            <a:avLst>
              <a:gd name="adj" fmla="val 937"/>
            </a:avLst>
          </a:prstGeom>
          <a:solidFill>
            <a:srgbClr val="D3C5B6"/>
          </a:solidFill>
          <a:ln/>
        </p:spPr>
      </p:sp>
      <p:sp>
        <p:nvSpPr>
          <p:cNvPr id="5" name="Text 3"/>
          <p:cNvSpPr/>
          <p:nvPr/>
        </p:nvSpPr>
        <p:spPr>
          <a:xfrm>
            <a:off x="530796" y="1978149"/>
            <a:ext cx="38552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Группа 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30796" y="2295971"/>
            <a:ext cx="3855244" cy="923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соберу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заберу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выберу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000000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собирать ← ЛИШНЕЕ!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30796" y="3331592"/>
            <a:ext cx="3855244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 первых трёх словах нет суффикса А → пишем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 В «собирАть» есть А → пишем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И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4728046" y="1978149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Группа 2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728046" y="2295971"/>
            <a:ext cx="3924598" cy="923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растереть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стереть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обтереть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растирать ← ЛИШНЕЕ!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4728046" y="3331592"/>
            <a:ext cx="392459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 первых трёх словах нет суффикса А → пишем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 В «растирАть» есть А → пишем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И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496119" y="3979664"/>
            <a:ext cx="8151763" cy="495970"/>
          </a:xfrm>
          <a:prstGeom prst="roundRect">
            <a:avLst>
              <a:gd name="adj" fmla="val 3752"/>
            </a:avLst>
          </a:prstGeom>
          <a:solidFill>
            <a:srgbClr val="ECE6DF"/>
          </a:solidFill>
          <a:ln/>
        </p:spPr>
      </p:sp>
      <p:pic>
        <p:nvPicPr>
          <p:cNvPr id="1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0092" y="4159448"/>
            <a:ext cx="155004" cy="123974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899071" y="4134594"/>
            <a:ext cx="808203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Попробуйте придумать свои группы с «четвёртым лишним» — это лучший способ закрепить правило!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EE8DD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58607" y="343867"/>
            <a:ext cx="3341712" cy="445569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95957"/>
            <a:ext cx="4722763" cy="2867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Финал: Закрепим успех! </a:t>
            </a:r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🏆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496119" y="774725"/>
            <a:ext cx="4722763" cy="2375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6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Поздравляем — вы раскрыли одну из главных тайн русской орфографии! Теперь корни с чередованием гласных вам не страшны.</a:t>
            </a:r>
            <a:endParaRPr lang="en-US" sz="650" dirty="0"/>
          </a:p>
        </p:txBody>
      </p:sp>
      <p:sp>
        <p:nvSpPr>
          <p:cNvPr id="6" name="Shape 3"/>
          <p:cNvSpPr/>
          <p:nvPr/>
        </p:nvSpPr>
        <p:spPr>
          <a:xfrm>
            <a:off x="496119" y="1081236"/>
            <a:ext cx="4722763" cy="789161"/>
          </a:xfrm>
          <a:prstGeom prst="roundRect">
            <a:avLst>
              <a:gd name="adj" fmla="val 1658"/>
            </a:avLst>
          </a:prstGeom>
          <a:solidFill>
            <a:srgbClr val="EEE8DD"/>
          </a:solidFill>
          <a:ln/>
        </p:spPr>
      </p:sp>
      <p:sp>
        <p:nvSpPr>
          <p:cNvPr id="7" name="Shape 4"/>
          <p:cNvSpPr/>
          <p:nvPr/>
        </p:nvSpPr>
        <p:spPr>
          <a:xfrm>
            <a:off x="583332" y="1168450"/>
            <a:ext cx="261640" cy="261640"/>
          </a:xfrm>
          <a:prstGeom prst="ellipse">
            <a:avLst/>
          </a:prstGeom>
          <a:solidFill>
            <a:srgbClr val="D3C5B6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5290" y="1240334"/>
            <a:ext cx="117723" cy="11772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83332" y="1491407"/>
            <a:ext cx="4548336" cy="1362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Найди корень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583332" y="1664419"/>
            <a:ext cx="4548336" cy="1187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6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Определите, к какой паре относится корень: БЕР-БИР, МЕР-МИР и другие</a:t>
            </a:r>
            <a:endParaRPr lang="en-US" sz="650" dirty="0"/>
          </a:p>
        </p:txBody>
      </p:sp>
      <p:sp>
        <p:nvSpPr>
          <p:cNvPr id="11" name="Shape 7"/>
          <p:cNvSpPr/>
          <p:nvPr/>
        </p:nvSpPr>
        <p:spPr>
          <a:xfrm>
            <a:off x="496119" y="1931715"/>
            <a:ext cx="4722763" cy="789161"/>
          </a:xfrm>
          <a:prstGeom prst="roundRect">
            <a:avLst>
              <a:gd name="adj" fmla="val 1658"/>
            </a:avLst>
          </a:prstGeom>
          <a:solidFill>
            <a:srgbClr val="EEE8DD"/>
          </a:solidFill>
          <a:ln/>
        </p:spPr>
      </p:sp>
      <p:sp>
        <p:nvSpPr>
          <p:cNvPr id="12" name="Shape 8"/>
          <p:cNvSpPr/>
          <p:nvPr/>
        </p:nvSpPr>
        <p:spPr>
          <a:xfrm>
            <a:off x="583332" y="2018928"/>
            <a:ext cx="261640" cy="261640"/>
          </a:xfrm>
          <a:prstGeom prst="ellipse">
            <a:avLst/>
          </a:prstGeom>
          <a:solidFill>
            <a:srgbClr val="D3C5B6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5290" y="2090812"/>
            <a:ext cx="117723" cy="117723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83332" y="2341885"/>
            <a:ext cx="4548336" cy="1362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Ищи суффикс А</a:t>
            </a:r>
            <a:endParaRPr lang="en-US" sz="850" dirty="0"/>
          </a:p>
        </p:txBody>
      </p:sp>
      <p:sp>
        <p:nvSpPr>
          <p:cNvPr id="15" name="Text 10"/>
          <p:cNvSpPr/>
          <p:nvPr/>
        </p:nvSpPr>
        <p:spPr>
          <a:xfrm>
            <a:off x="583332" y="2514898"/>
            <a:ext cx="4548336" cy="1187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6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Посмотрите, что стоит сразу после корня — есть ли там суффикс А?</a:t>
            </a:r>
            <a:endParaRPr lang="en-US" sz="650" dirty="0"/>
          </a:p>
        </p:txBody>
      </p:sp>
      <p:sp>
        <p:nvSpPr>
          <p:cNvPr id="16" name="Shape 11"/>
          <p:cNvSpPr/>
          <p:nvPr/>
        </p:nvSpPr>
        <p:spPr>
          <a:xfrm>
            <a:off x="496119" y="2782193"/>
            <a:ext cx="4722763" cy="789161"/>
          </a:xfrm>
          <a:prstGeom prst="roundRect">
            <a:avLst>
              <a:gd name="adj" fmla="val 1658"/>
            </a:avLst>
          </a:prstGeom>
          <a:solidFill>
            <a:srgbClr val="EEE8DD"/>
          </a:solidFill>
          <a:ln/>
        </p:spPr>
      </p:sp>
      <p:sp>
        <p:nvSpPr>
          <p:cNvPr id="17" name="Shape 12"/>
          <p:cNvSpPr/>
          <p:nvPr/>
        </p:nvSpPr>
        <p:spPr>
          <a:xfrm>
            <a:off x="583332" y="2869406"/>
            <a:ext cx="261640" cy="261640"/>
          </a:xfrm>
          <a:prstGeom prst="ellipse">
            <a:avLst/>
          </a:prstGeom>
          <a:solidFill>
            <a:srgbClr val="D3C5B6"/>
          </a:solidFill>
          <a:ln/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5290" y="2941290"/>
            <a:ext cx="117723" cy="117723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583332" y="3192363"/>
            <a:ext cx="4548336" cy="1362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Применяй правило</a:t>
            </a:r>
            <a:endParaRPr lang="en-US" sz="850" dirty="0"/>
          </a:p>
        </p:txBody>
      </p:sp>
      <p:sp>
        <p:nvSpPr>
          <p:cNvPr id="20" name="Text 14"/>
          <p:cNvSpPr/>
          <p:nvPr/>
        </p:nvSpPr>
        <p:spPr>
          <a:xfrm>
            <a:off x="583332" y="3365376"/>
            <a:ext cx="4548336" cy="1187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6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Есть А → пишем И. Нет А → пишем Е. Помните ослика!</a:t>
            </a:r>
            <a:endParaRPr lang="en-US" sz="650" dirty="0"/>
          </a:p>
        </p:txBody>
      </p:sp>
      <p:sp>
        <p:nvSpPr>
          <p:cNvPr id="21" name="Shape 15"/>
          <p:cNvSpPr/>
          <p:nvPr/>
        </p:nvSpPr>
        <p:spPr>
          <a:xfrm>
            <a:off x="496119" y="3632671"/>
            <a:ext cx="4722763" cy="789161"/>
          </a:xfrm>
          <a:prstGeom prst="roundRect">
            <a:avLst>
              <a:gd name="adj" fmla="val 1658"/>
            </a:avLst>
          </a:prstGeom>
          <a:solidFill>
            <a:srgbClr val="EEE8DD"/>
          </a:solidFill>
          <a:ln/>
        </p:spPr>
      </p:sp>
      <p:sp>
        <p:nvSpPr>
          <p:cNvPr id="22" name="Shape 16"/>
          <p:cNvSpPr/>
          <p:nvPr/>
        </p:nvSpPr>
        <p:spPr>
          <a:xfrm>
            <a:off x="583332" y="3719885"/>
            <a:ext cx="261640" cy="261640"/>
          </a:xfrm>
          <a:prstGeom prst="ellipse">
            <a:avLst/>
          </a:prstGeom>
          <a:solidFill>
            <a:srgbClr val="D3C5B6"/>
          </a:solidFill>
          <a:ln/>
        </p:spPr>
      </p:sp>
      <p:pic>
        <p:nvPicPr>
          <p:cNvPr id="23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5290" y="3791769"/>
            <a:ext cx="117723" cy="117723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583332" y="4042842"/>
            <a:ext cx="4548336" cy="1362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Помни исключения</a:t>
            </a:r>
            <a:endParaRPr lang="en-US" sz="850" dirty="0"/>
          </a:p>
        </p:txBody>
      </p:sp>
      <p:sp>
        <p:nvSpPr>
          <p:cNvPr id="25" name="Text 18"/>
          <p:cNvSpPr/>
          <p:nvPr/>
        </p:nvSpPr>
        <p:spPr>
          <a:xfrm>
            <a:off x="583332" y="4215854"/>
            <a:ext cx="4548336" cy="1187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6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СОЧЕТАТЬ, СОЧЕТАНИЕ, ЧЕТА — эти слова живут по своим правилам</a:t>
            </a:r>
            <a:endParaRPr lang="en-US" sz="650" dirty="0"/>
          </a:p>
        </p:txBody>
      </p:sp>
      <p:sp>
        <p:nvSpPr>
          <p:cNvPr id="26" name="Text 19"/>
          <p:cNvSpPr/>
          <p:nvPr/>
        </p:nvSpPr>
        <p:spPr>
          <a:xfrm>
            <a:off x="626938" y="4559796"/>
            <a:ext cx="5049143" cy="1187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6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Главное правило на одну строку: </a:t>
            </a:r>
            <a:pPr algn="l" indent="0" marL="0">
              <a:lnSpc>
                <a:spcPct val="114000"/>
              </a:lnSpc>
              <a:buNone/>
            </a:pPr>
            <a:r>
              <a:rPr lang="en-US" sz="6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«На приставку не гляди — волшебный суффикс А ищи!»</a:t>
            </a:r>
            <a:endParaRPr lang="en-US" sz="650" dirty="0"/>
          </a:p>
        </p:txBody>
      </p:sp>
      <p:sp>
        <p:nvSpPr>
          <p:cNvPr id="27" name="Shape 20"/>
          <p:cNvSpPr/>
          <p:nvPr/>
        </p:nvSpPr>
        <p:spPr>
          <a:xfrm>
            <a:off x="496119" y="4490814"/>
            <a:ext cx="9525" cy="256729"/>
          </a:xfrm>
          <a:prstGeom prst="roundRect">
            <a:avLst>
              <a:gd name="adj" fmla="val 60000"/>
            </a:avLst>
          </a:prstGeom>
          <a:solidFill>
            <a:srgbClr val="D3C5B6"/>
          </a:solidFill>
          <a:ln/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2026-07-26T19:30:29Z</dcterms:created>
  <dcterms:modified xsi:type="dcterms:W3CDTF">2026-07-26T19:30:29Z</dcterms:modified>
</cp:coreProperties>
</file>