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1.png"/><Relationship Id="rId4" Type="http://schemas.openxmlformats.org/officeDocument/2006/relationships/image" Target="../media/image-5-2.png"/><Relationship Id="rId5" Type="http://schemas.openxmlformats.org/officeDocument/2006/relationships/image" Target="../media/image-5-1.png"/><Relationship Id="rId6" Type="http://schemas.openxmlformats.org/officeDocument/2006/relationships/image" Target="../media/image-5-2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1.png"/><Relationship Id="rId10" Type="http://schemas.openxmlformats.org/officeDocument/2006/relationships/image" Target="../media/image-7-2.svg"/><Relationship Id="rId11" Type="http://schemas.openxmlformats.org/officeDocument/2006/relationships/image" Target="../media/image-7-11.png"/><Relationship Id="rId12" Type="http://schemas.openxmlformats.org/officeDocument/2006/relationships/image" Target="../media/image-7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529953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Магия слова: синонимы, антонимы, омонимы и паронимы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878634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Погружение в лексическое богатство русского языка — от тончайших оттенков смысла до хитрых словесных ловушек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3444" y="72628"/>
            <a:ext cx="3332113" cy="499816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369689"/>
            <a:ext cx="326380" cy="147191"/>
          </a:xfrm>
          <a:prstGeom prst="roundRect">
            <a:avLst>
              <a:gd name="adj" fmla="val 7901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54236" y="398711"/>
            <a:ext cx="667345" cy="891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0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ИТОГ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496119" y="547092"/>
            <a:ext cx="4722763" cy="302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Финал: Язык как зеркало мысли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96119" y="963513"/>
            <a:ext cx="14288" cy="584299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sp>
        <p:nvSpPr>
          <p:cNvPr id="8" name="Text 5"/>
          <p:cNvSpPr/>
          <p:nvPr/>
        </p:nvSpPr>
        <p:spPr>
          <a:xfrm>
            <a:off x="641449" y="1048643"/>
            <a:ext cx="4577432" cy="414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«Нет таких звуков, красок, образов и мыслей — сложных и простых, — для которых не нашлось бы в нашем языке точного выражения.»</a:t>
            </a:r>
            <a:endParaRPr lang="en-US" sz="750" dirty="0"/>
          </a:p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К. Г. Паустовский</a:t>
            </a:r>
            <a:endParaRPr lang="en-US" sz="7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33017"/>
            <a:ext cx="242218" cy="24221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6119" y="1969815"/>
            <a:ext cx="472276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Синонимы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496119" y="2166640"/>
            <a:ext cx="4722763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Палитра оттенков — делают речь богатой и нескучной</a:t>
            </a:r>
            <a:endParaRPr lang="en-US" sz="7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56036"/>
            <a:ext cx="242218" cy="24221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96119" y="2792834"/>
            <a:ext cx="472276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Антонимы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496119" y="2989659"/>
            <a:ext cx="4722763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Сила контраста — придают речи остроту и афористичность</a:t>
            </a:r>
            <a:endParaRPr lang="en-US" sz="7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279056"/>
            <a:ext cx="242218" cy="24221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96119" y="3615854"/>
            <a:ext cx="472276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Омонимы</a:t>
            </a:r>
            <a:endParaRPr lang="en-US" sz="950" dirty="0"/>
          </a:p>
        </p:txBody>
      </p:sp>
      <p:sp>
        <p:nvSpPr>
          <p:cNvPr id="17" name="Text 11"/>
          <p:cNvSpPr/>
          <p:nvPr/>
        </p:nvSpPr>
        <p:spPr>
          <a:xfrm>
            <a:off x="496119" y="3812679"/>
            <a:ext cx="4722763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Игра слов — источник юмора, каламбуров и загадок</a:t>
            </a:r>
            <a:endParaRPr lang="en-US" sz="7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4102075"/>
            <a:ext cx="242218" cy="24221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96119" y="4438873"/>
            <a:ext cx="4722763" cy="151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Паронимы</a:t>
            </a:r>
            <a:endParaRPr lang="en-US" sz="950" dirty="0"/>
          </a:p>
        </p:txBody>
      </p:sp>
      <p:sp>
        <p:nvSpPr>
          <p:cNvPr id="20" name="Text 13"/>
          <p:cNvSpPr/>
          <p:nvPr/>
        </p:nvSpPr>
        <p:spPr>
          <a:xfrm>
            <a:off x="496119" y="4635698"/>
            <a:ext cx="4722763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Зона внимания — требуют точности и проверки значения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431081"/>
            <a:ext cx="771227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5" name="Text 2"/>
          <p:cNvSpPr/>
          <p:nvPr/>
        </p:nvSpPr>
        <p:spPr>
          <a:xfrm>
            <a:off x="570533" y="468288"/>
            <a:ext cx="107959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СИНОНИМЫ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496119" y="66920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Королевство Синонимов: Мастера оттенков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496119" y="163033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слова, различные по форме, но близкие или тождественные по значению. Они позволяют говорить об одном и том же по-разному, придавая речи богатство и выразительность.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2365251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620092" y="24892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синоним?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20092" y="2757488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с близким значением, принадлежащие к одной части речи: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путь — дорога — тропа — стезя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919487" y="2365251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3043461" y="24892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Зачем нужны?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043461" y="2757488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Помогают избежать нежелательных повторов, точнее передать оттенок мысли и сделать текст живым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496119" y="3799284"/>
            <a:ext cx="4722763" cy="913135"/>
          </a:xfrm>
          <a:prstGeom prst="roundRect">
            <a:avLst>
              <a:gd name="adj" fmla="val 2038"/>
            </a:avLst>
          </a:prstGeom>
          <a:solidFill>
            <a:srgbClr val="EDEBE3"/>
          </a:solidFill>
          <a:ln/>
        </p:spPr>
      </p:sp>
      <p:sp>
        <p:nvSpPr>
          <p:cNvPr id="15" name="Text 12"/>
          <p:cNvSpPr/>
          <p:nvPr/>
        </p:nvSpPr>
        <p:spPr>
          <a:xfrm>
            <a:off x="620092" y="3923258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Пример в тексте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20092" y="4191521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«Он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смотрел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 горизонт, затем долго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глядел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вдаль, не отрывая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взгляда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 — три синонима без повтора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76064"/>
            <a:ext cx="771227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813271"/>
            <a:ext cx="107959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СИНОНИМЫ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01418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Синонимические ряды в действии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58777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Синонимы объединяются 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синонимические ряды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У каждого ряда есть ведущее слово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доминанта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Слова в ряду отличаются оттенком значения, стилем или эмоциональной окраской.</a:t>
            </a:r>
            <a:endParaRPr lang="en-US" sz="9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24224"/>
            <a:ext cx="2717229" cy="49611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0092" y="2744316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Доминанта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0092" y="3012579"/>
            <a:ext cx="24692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Одежда — нейтральное, ведущее слово ряда</a:t>
            </a:r>
            <a:endParaRPr lang="en-US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2124224"/>
            <a:ext cx="2717229" cy="49611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37322" y="2744316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Конкретизация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37322" y="3012579"/>
            <a:ext cx="24692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Платье, костюм, наряд — уточняют вид одежды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2124224"/>
            <a:ext cx="2717229" cy="49611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54551" y="2744316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Градация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054551" y="3012579"/>
            <a:ext cx="24692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Улыбаться → смеяться → хохотать — нарастание интенсивности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496119" y="3673004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E3E3E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3852788"/>
            <a:ext cx="155004" cy="12397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99071" y="3827934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Секрет мастера: выбор синонима меняет тон — от обыденного до высокого или иронического. «Умереть» — нейтрально, «почить» — торжественно, «загнуться» — грубо.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925119" y="831800"/>
            <a:ext cx="753591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5" name="Text 2"/>
          <p:cNvSpPr/>
          <p:nvPr/>
        </p:nvSpPr>
        <p:spPr>
          <a:xfrm>
            <a:off x="3999533" y="869007"/>
            <a:ext cx="106196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АНТОНИМЫ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3925119" y="106992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Королевство Антонимов: Мир контрастов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925119" y="2031057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Антонимы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 одной части речи с противоположным значением. Они создают контраст, делают речь острее и образнее.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835822" y="2567508"/>
            <a:ext cx="2388691" cy="1744191"/>
          </a:xfrm>
          <a:prstGeom prst="roundRect">
            <a:avLst>
              <a:gd name="adj" fmla="val 1067"/>
            </a:avLst>
          </a:prstGeom>
          <a:solidFill>
            <a:srgbClr val="28282F"/>
          </a:solidFill>
          <a:ln/>
        </p:spPr>
      </p:sp>
      <p:sp>
        <p:nvSpPr>
          <p:cNvPr id="9" name="Text 6"/>
          <p:cNvSpPr/>
          <p:nvPr/>
        </p:nvSpPr>
        <p:spPr>
          <a:xfrm>
            <a:off x="3959796" y="2691482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Простые пары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959796" y="3009305"/>
            <a:ext cx="21407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Добрый — злой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Свет — тьма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День — ночь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Горький — сладкий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442546" y="2691482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Антонимы в образе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42546" y="3009305"/>
            <a:ext cx="221009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Горький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труд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сладкий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хлеб» — антитеза создаёт яркий образ, показывает цену и ценность. Именно на контрасте строятся пословицы, афоризмы и литературные шедевры.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329854"/>
            <a:ext cx="753591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367061"/>
            <a:ext cx="106196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АНТОНИМЫ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5679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Антонимы в жизни и пословицах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2141562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Антонимы — основа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антитезы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любимого приёма ораторов и писателей. Противопоставление усиливает смысл в несколько раз.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479551"/>
            <a:ext cx="2634555" cy="797570"/>
          </a:xfrm>
          <a:prstGeom prst="roundRect">
            <a:avLst>
              <a:gd name="adj" fmla="val 2333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992" y="2419424"/>
            <a:ext cx="148828" cy="148828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972" y="3188419"/>
            <a:ext cx="148828" cy="14882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96441" y="2679874"/>
            <a:ext cx="223391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«Мягко стелет, да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жёстко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спать» — контраст раскрывает лицемерие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3254648" y="2479551"/>
            <a:ext cx="2634630" cy="797570"/>
          </a:xfrm>
          <a:prstGeom prst="roundRect">
            <a:avLst>
              <a:gd name="adj" fmla="val 2333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521" y="2419424"/>
            <a:ext cx="148828" cy="148828"/>
          </a:xfrm>
          <a:prstGeom prst="rect">
            <a:avLst/>
          </a:prstGeom>
        </p:spPr>
      </p:pic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576" y="3188419"/>
            <a:ext cx="148828" cy="14882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454971" y="2679874"/>
            <a:ext cx="223398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«Учение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свет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неучение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тьма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 — антоним усиливает призыв</a:t>
            </a:r>
            <a:endParaRPr lang="en-US" sz="950" dirty="0"/>
          </a:p>
        </p:txBody>
      </p:sp>
      <p:sp>
        <p:nvSpPr>
          <p:cNvPr id="14" name="Shape 8"/>
          <p:cNvSpPr/>
          <p:nvPr/>
        </p:nvSpPr>
        <p:spPr>
          <a:xfrm>
            <a:off x="6013252" y="2479551"/>
            <a:ext cx="2634555" cy="797570"/>
          </a:xfrm>
          <a:prstGeom prst="roundRect">
            <a:avLst>
              <a:gd name="adj" fmla="val 2333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3125" y="2419424"/>
            <a:ext cx="148828" cy="148828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9105" y="3188419"/>
            <a:ext cx="148828" cy="14882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213574" y="2679874"/>
            <a:ext cx="223391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Найти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легко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потерять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ещё легче» — игра на контрасте</a:t>
            </a:r>
            <a:endParaRPr lang="en-US" sz="950" dirty="0"/>
          </a:p>
        </p:txBody>
      </p:sp>
      <p:sp>
        <p:nvSpPr>
          <p:cNvPr id="18" name="Text 10"/>
          <p:cNvSpPr/>
          <p:nvPr/>
        </p:nvSpPr>
        <p:spPr>
          <a:xfrm>
            <a:off x="496119" y="34166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Антонимы работают парами и придают речи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афористичность, остроту и запоминаемость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Использование антонимов — признак высокой речевой культуры.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925119" y="431081"/>
            <a:ext cx="715789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5" name="Text 2"/>
          <p:cNvSpPr/>
          <p:nvPr/>
        </p:nvSpPr>
        <p:spPr>
          <a:xfrm>
            <a:off x="3999533" y="468288"/>
            <a:ext cx="102416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ОМОНИМЫ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3925119" y="66920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Королевство Омонимов: Близнецы-обманщики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925119" y="163033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Омонимы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слова, одинаковые по звучанию и написанию, но абсолютно разные по значению. Они — главные «обманщики» языка, источник каламбуров и загадок.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25119" y="2365251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4049092" y="24892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Загадка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049092" y="2757488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Какой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не кладут в суп? — Тот, что стреляет стрелами! Два совершенно разных слова — одно написание.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348487" y="2365251"/>
            <a:ext cx="2299395" cy="1310060"/>
          </a:xfrm>
          <a:prstGeom prst="roundRect">
            <a:avLst>
              <a:gd name="adj" fmla="val 1420"/>
            </a:avLst>
          </a:prstGeom>
          <a:solidFill>
            <a:srgbClr val="EDEBE3"/>
          </a:solidFill>
          <a:ln/>
        </p:spPr>
      </p:sp>
      <p:sp>
        <p:nvSpPr>
          <p:cNvPr id="12" name="Text 9"/>
          <p:cNvSpPr/>
          <p:nvPr/>
        </p:nvSpPr>
        <p:spPr>
          <a:xfrm>
            <a:off x="6472461" y="2489225"/>
            <a:ext cx="2051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Игра слов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72461" y="2757488"/>
            <a:ext cx="20514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«Солнце выше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ели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мы ещё не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ели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 — омоним создаёт комический эффект в одной фразе.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5119" y="3799284"/>
            <a:ext cx="4722763" cy="913135"/>
          </a:xfrm>
          <a:prstGeom prst="roundRect">
            <a:avLst>
              <a:gd name="adj" fmla="val 2038"/>
            </a:avLst>
          </a:prstGeom>
          <a:solidFill>
            <a:srgbClr val="EDEBE3"/>
          </a:solidFill>
          <a:ln/>
        </p:spPr>
      </p:sp>
      <p:sp>
        <p:nvSpPr>
          <p:cNvPr id="15" name="Text 12"/>
          <p:cNvSpPr/>
          <p:nvPr/>
        </p:nvSpPr>
        <p:spPr>
          <a:xfrm>
            <a:off x="4049092" y="3923258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049092" y="4191521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Омонимы — не родственники! Они случайно совпали по форме, но их происхождение и значение — разные.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005111"/>
            <a:ext cx="715789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042318"/>
            <a:ext cx="102416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ОМОНИМЫ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24323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Виды омонимов: Разбираемся в деталях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81681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Омонимия — явление многоликое. Лингвисты выделяют несколько разновидностей в зависимости от того, совпадает ли написание, звучание или грамматическая форма.</a:t>
            </a:r>
            <a:endParaRPr lang="en-US" sz="9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53270"/>
            <a:ext cx="2634555" cy="1785119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0379" y="2460501"/>
            <a:ext cx="186035" cy="186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4380" y="2863602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Омофоны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34380" y="3131865"/>
            <a:ext cx="2358033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Звучат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одинаково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пишутся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по-разному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(овощ)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луг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(поляна)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4648" y="2353270"/>
            <a:ext cx="2634630" cy="1785119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78908" y="2460501"/>
            <a:ext cx="186035" cy="18603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392909" y="2863602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Омографы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3392909" y="3131865"/>
            <a:ext cx="2358107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Пишутся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одинаково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ударение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разное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мок (строение) — замО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(на двери)</a:t>
            </a:r>
            <a:endParaRPr lang="en-US" sz="9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13252" y="2353270"/>
            <a:ext cx="2634555" cy="1785119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37512" y="2460501"/>
            <a:ext cx="186035" cy="18603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151513" y="2863602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Омоформы</a:t>
            </a:r>
            <a:endParaRPr lang="en-US" sz="1200" dirty="0"/>
          </a:p>
        </p:txBody>
      </p:sp>
      <p:sp>
        <p:nvSpPr>
          <p:cNvPr id="17" name="Text 9"/>
          <p:cNvSpPr/>
          <p:nvPr/>
        </p:nvSpPr>
        <p:spPr>
          <a:xfrm>
            <a:off x="6151513" y="3131865"/>
            <a:ext cx="2358033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Совпадают лишь в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одной форме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лечу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(лечить)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лечу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(лететь)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925119" y="393799"/>
            <a:ext cx="755824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5" name="Text 2"/>
          <p:cNvSpPr/>
          <p:nvPr/>
        </p:nvSpPr>
        <p:spPr>
          <a:xfrm>
            <a:off x="3999533" y="431006"/>
            <a:ext cx="106419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ПАРОНИМЫ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3925119" y="63192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Королевство Паронимов: Похожие, но разные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925119" y="1593056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Паронимы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однокоренные слова, близкие по звучанию, но различающиеся по значению. Именно они чаще всего становятся причиной речевых ошибок.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25119" y="2327970"/>
            <a:ext cx="4722763" cy="2421657"/>
          </a:xfrm>
          <a:prstGeom prst="roundRect">
            <a:avLst>
              <a:gd name="adj" fmla="val 768"/>
            </a:avLst>
          </a:prstGeom>
          <a:solidFill>
            <a:srgbClr val="EDEBE3"/>
          </a:solidFill>
          <a:ln/>
        </p:spPr>
      </p:sp>
      <p:sp>
        <p:nvSpPr>
          <p:cNvPr id="9" name="Shape 6"/>
          <p:cNvSpPr/>
          <p:nvPr/>
        </p:nvSpPr>
        <p:spPr>
          <a:xfrm>
            <a:off x="3925119" y="2327970"/>
            <a:ext cx="2361381" cy="1508522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4049092" y="2451943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Подпись vs Роспись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049092" y="2720206"/>
            <a:ext cx="211343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Подпись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собственноручно написанная фамилия.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Роспись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украшение (роспись стен). «Поставьте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подпись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», а не «роспись»!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286500" y="2327970"/>
            <a:ext cx="2361381" cy="1508522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3" name="Shape 10"/>
          <p:cNvSpPr/>
          <p:nvPr/>
        </p:nvSpPr>
        <p:spPr>
          <a:xfrm>
            <a:off x="6286500" y="2327970"/>
            <a:ext cx="14288" cy="1508522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4" name="Text 11"/>
          <p:cNvSpPr/>
          <p:nvPr/>
        </p:nvSpPr>
        <p:spPr>
          <a:xfrm>
            <a:off x="6410474" y="2451943"/>
            <a:ext cx="21134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Абонент vs Абонемент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10474" y="2720206"/>
            <a:ext cx="211343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Абонент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пользователь услуги (телефонный абонент).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Абонемент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документ на право пользования (абонемент в библиотеку).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3925119" y="3836491"/>
            <a:ext cx="4722763" cy="913135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7" name="Shape 14"/>
          <p:cNvSpPr/>
          <p:nvPr/>
        </p:nvSpPr>
        <p:spPr>
          <a:xfrm>
            <a:off x="3925119" y="3836491"/>
            <a:ext cx="4722763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8" name="Text 15"/>
          <p:cNvSpPr/>
          <p:nvPr/>
        </p:nvSpPr>
        <p:spPr>
          <a:xfrm>
            <a:off x="4049092" y="3960465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Сытый vs Сытный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049092" y="4228728"/>
            <a:ext cx="447481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Сытый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 человеке, который наелся.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Сытный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 еде, которая насыщает. «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Сытный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обед», а не «сытый»!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149102"/>
            <a:ext cx="687586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186309"/>
            <a:ext cx="995958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ПРАКТИКА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38722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Лаборатория речи: Как не попасть в ловушку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96081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Знать термины — хорошо. Применять их правильно — ещё лучше. Вот три ключевых правила для грамотного и выразительного использования лексических явлений.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497262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7" name="Text 5"/>
          <p:cNvSpPr/>
          <p:nvPr/>
        </p:nvSpPr>
        <p:spPr>
          <a:xfrm>
            <a:off x="542627" y="25205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99145" y="2539901"/>
            <a:ext cx="221084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Синонимы — для красоты и точности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99145" y="3002012"/>
            <a:ext cx="221084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Подбирай синонимы осознанно: учитывай стиль, оттенок и уместность. «Шествовать» и «идти» — близки, но не взаимозаменяемы везде.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64991" y="2497262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3311500" y="25205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668018" y="2539901"/>
            <a:ext cx="2210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Антонимы — для яркости и контраста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68018" y="3002012"/>
            <a:ext cx="221091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Используй антонимы в сравнениях и антитезах, чтобы усилить образ. Проверяй: являются ли слова истинными антонимами по смыслу.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33939" y="2497262"/>
            <a:ext cx="279053" cy="279053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15" name="Text 13"/>
          <p:cNvSpPr/>
          <p:nvPr/>
        </p:nvSpPr>
        <p:spPr>
          <a:xfrm>
            <a:off x="6080447" y="25205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436965" y="2539901"/>
            <a:ext cx="2210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Паронимы — проверяй корень и суффикс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36965" y="3002012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употреблением паронима уточни значение в словаре. Особенно опасны пары: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одеть/надеть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эффектный/эффективный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представить/предоставить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2026-07-24T15:36:04Z</dcterms:created>
  <dcterms:modified xsi:type="dcterms:W3CDTF">2026-07-24T15:36:04Z</dcterms:modified>
</cp:coreProperties>
</file>