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Lora"/>
      <p:regular r:id="rId201314"/>
    </p:embeddedFont>
    <p:embeddedFont>
      <p:font typeface="Lora Medium"/>
      <p:regular r:id="rId201315"/>
    </p:embeddedFont>
    <p:embeddedFont>
      <p:font typeface="Lora SemiBold"/>
      <p:regular r:id="rId201316"/>
    </p:embeddedFont>
    <p:embeddedFont>
      <p:font typeface="Lora Bold"/>
      <p:regular r:id="rId201317"/>
    </p:embeddedFont>
    <p:embeddedFont>
      <p:font typeface="Source Sans 3 ExtraLight"/>
      <p:regular r:id="rId201318"/>
    </p:embeddedFont>
    <p:embeddedFont>
      <p:font typeface="Source Sans 3 Light"/>
      <p:regular r:id="rId201319"/>
    </p:embeddedFont>
    <p:embeddedFont>
      <p:font typeface="Source Sans 3"/>
      <p:regular r:id="rId201320"/>
    </p:embeddedFont>
    <p:embeddedFont>
      <p:font typeface="Source Sans 3 Medium"/>
      <p:regular r:id="rId201321"/>
    </p:embeddedFont>
    <p:embeddedFont>
      <p:font typeface="Source Sans 3 SemiBold"/>
      <p:regular r:id="rId201322"/>
    </p:embeddedFont>
    <p:embeddedFont>
      <p:font typeface="Source Sans 3 Bold"/>
      <p:regular r:id="rId201323"/>
    </p:embeddedFont>
    <p:embeddedFont>
      <p:font typeface="Source Sans 3 ExtraBold"/>
      <p:regular r:id="rId201324"/>
    </p:embeddedFont>
    <p:embeddedFont>
      <p:font typeface="Source Sans 3 Black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10" y="98078"/>
            <a:ext cx="3298180" cy="49472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1700882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Тема 2. Прямое и переносное значение слова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52577" y="2667074"/>
            <a:ext cx="4667845" cy="775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Как обычные слова превращаются в художественные образы — просто и понятно</a:t>
            </a:r>
            <a:endParaRPr lang="en-US" sz="10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Сайфудинова Динора Михайловна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9237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Итоги: станьте творцами языка!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294977" y="153910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 узнали главное — как рождаются смыслы через сравнения и образы. Теперь язык в ваших руках!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95773"/>
            <a:ext cx="2611636" cy="1684586"/>
          </a:xfrm>
          <a:prstGeom prst="roundRect">
            <a:avLst>
              <a:gd name="adj" fmla="val 1166"/>
            </a:avLst>
          </a:prstGeom>
          <a:solidFill>
            <a:srgbClr val="F3E7D4"/>
          </a:solidFill>
          <a:ln/>
        </p:spPr>
      </p:sp>
      <p:sp>
        <p:nvSpPr>
          <p:cNvPr id="5" name="Shape 3"/>
          <p:cNvSpPr/>
          <p:nvPr/>
        </p:nvSpPr>
        <p:spPr>
          <a:xfrm>
            <a:off x="654472" y="2026667"/>
            <a:ext cx="392683" cy="392683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446" y="2134642"/>
            <a:ext cx="176659" cy="1766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4472" y="2550244"/>
            <a:ext cx="23498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Понимайте смыслы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54472" y="2821260"/>
            <a:ext cx="234984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Различайте прямое и переносное значения — это основа грамотного чтения и речи.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66108" y="1895773"/>
            <a:ext cx="2611710" cy="1684586"/>
          </a:xfrm>
          <a:prstGeom prst="roundRect">
            <a:avLst>
              <a:gd name="adj" fmla="val 1166"/>
            </a:avLst>
          </a:prstGeom>
          <a:solidFill>
            <a:srgbClr val="F3E7D4"/>
          </a:solidFill>
          <a:ln/>
        </p:spPr>
      </p:sp>
      <p:sp>
        <p:nvSpPr>
          <p:cNvPr id="10" name="Shape 7"/>
          <p:cNvSpPr/>
          <p:nvPr/>
        </p:nvSpPr>
        <p:spPr>
          <a:xfrm>
            <a:off x="3397002" y="2026667"/>
            <a:ext cx="392683" cy="392683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4977" y="2134642"/>
            <a:ext cx="176659" cy="1766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97002" y="2550244"/>
            <a:ext cx="23499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Используйте образы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397002" y="2821260"/>
            <a:ext cx="23499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Добавляйте метафоры в свою речь — она станет ярче, выразительнее и интереснее.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6008712" y="1895773"/>
            <a:ext cx="2611710" cy="1684586"/>
          </a:xfrm>
          <a:prstGeom prst="roundRect">
            <a:avLst>
              <a:gd name="adj" fmla="val 1166"/>
            </a:avLst>
          </a:prstGeom>
          <a:solidFill>
            <a:srgbClr val="F3E7D4"/>
          </a:solidFill>
          <a:ln/>
        </p:spPr>
      </p:sp>
      <p:sp>
        <p:nvSpPr>
          <p:cNvPr id="15" name="Shape 11"/>
          <p:cNvSpPr/>
          <p:nvPr/>
        </p:nvSpPr>
        <p:spPr>
          <a:xfrm>
            <a:off x="6139607" y="2026667"/>
            <a:ext cx="392683" cy="392683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7581" y="2134642"/>
            <a:ext cx="176659" cy="1766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39607" y="2550244"/>
            <a:ext cx="23499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Замечайте красоту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139607" y="2821260"/>
            <a:ext cx="23499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Начните видеть метафоры в каждом тексте — в книгах, стихах и даже в обычном разговоре.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3727624"/>
            <a:ext cx="8096845" cy="523429"/>
          </a:xfrm>
          <a:prstGeom prst="roundRect">
            <a:avLst>
              <a:gd name="adj" fmla="val 3752"/>
            </a:avLst>
          </a:prstGeom>
          <a:solidFill>
            <a:srgbClr val="E2ECDF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914701"/>
            <a:ext cx="163637" cy="13089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49003" y="389118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💡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Помните: переносное значение — это не ошибка, а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инструмент творчества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Используйте его осознанно!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10" y="98078"/>
            <a:ext cx="3298180" cy="49472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638324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такое прямое значение?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52577" y="1219572"/>
            <a:ext cx="4667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Прямое значение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основное, первичное значение слова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Именно оно первым приходит в голову, когда мы слышим слово. Оно прямо и конкретно указывает на предмет, действие или явление без каких-либо скрытых смыслов.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952577" y="1995041"/>
            <a:ext cx="2268438" cy="1398984"/>
          </a:xfrm>
          <a:prstGeom prst="roundRect">
            <a:avLst>
              <a:gd name="adj" fmla="val 1404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97759" y="2140223"/>
            <a:ext cx="19780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Определение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97759" y="2411239"/>
            <a:ext cx="1978075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Прямое значение — это буквальный, исходный смысл слова, закреплённый в словаре как первое значение.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351910" y="1995041"/>
            <a:ext cx="2268513" cy="1398984"/>
          </a:xfrm>
          <a:prstGeom prst="roundRect">
            <a:avLst>
              <a:gd name="adj" fmla="val 1404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97092" y="2140223"/>
            <a:ext cx="19781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Пример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97092" y="2411239"/>
            <a:ext cx="1978149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Золотая цепочка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украшение, сделанное из настоящего золота. Всё просто и конкретно.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952577" y="3524920"/>
            <a:ext cx="4667845" cy="980182"/>
          </a:xfrm>
          <a:prstGeom prst="roundRect">
            <a:avLst>
              <a:gd name="adj" fmla="val 2003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97759" y="3670102"/>
            <a:ext cx="437748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Признак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97759" y="3941118"/>
            <a:ext cx="437748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 называет именно тот предмет или явление, на которое указывает. Никаких сравнений и образов.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6738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Переносное значение: второе дыхание слова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1411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Переносное значение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вторичный смысл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который возникает, когда название одного предмета переносится на другой. Это возможно только тогда, когда между ними есть что-то общее: цвет, форма, качество или способ действия.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180183"/>
            <a:ext cx="1502048" cy="92831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272135"/>
            <a:ext cx="258983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🍂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Золотая осень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547914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Осень не сделана из золота, но она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красивая и яркая, как золото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Это и есть перенос — по сходству цвета.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2180183"/>
            <a:ext cx="1502048" cy="9283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3272135"/>
            <a:ext cx="2589833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💪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Железный характер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547914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Человек не из металла, но его воля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твёрдая и несгибаемая, как железо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Перенос по сходству качества.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2180183"/>
            <a:ext cx="1502122" cy="92831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3272135"/>
            <a:ext cx="2589907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💨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Кольцо дыма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547914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Дым принял форму круга —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как ювелирное кольцо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Перенос по сходству формы.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Секрет сходства: как работает перенос?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Переносное значение появляется не случайно. Мы замечаем </a:t>
            </a:r>
            <a:pPr algn="l" indent="0" marL="0">
              <a:lnSpc>
                <a:spcPct val="100000"/>
              </a:lnSpc>
              <a:buNone/>
            </a:pPr>
            <a:r>
              <a:rPr lang="en-US" sz="5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общее между двумя предметами или явлениями</a:t>
            </a:r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 переносим название. Это может быть сходство по форме, цвету, качеству или характеру действия.</a:t>
            </a:r>
            <a:endParaRPr lang="en-US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8096845" cy="40524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0003" y="2488830"/>
            <a:ext cx="1520676" cy="4279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Низкая похожесть качества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3561670" y="4447434"/>
            <a:ext cx="2024325" cy="21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Низкая похожесть цвета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055232" y="2381907"/>
            <a:ext cx="1520676" cy="6419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Высокая похожесть качества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504165" y="906351"/>
            <a:ext cx="2130110" cy="21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Высокая похожесть цвета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2792485" y="3585481"/>
            <a:ext cx="1561120" cy="2729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 форме — «кольцо дыма»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935992" y="3593570"/>
            <a:ext cx="1561120" cy="2729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 действию — перенос значения через роль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935992" y="2097160"/>
            <a:ext cx="1561120" cy="2729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 качеству — «железный характер»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2743953" y="2097160"/>
            <a:ext cx="1561120" cy="2729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 цвету — «золотая осень»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23577" y="4822403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Именно </a:t>
            </a:r>
            <a:pPr algn="l" indent="0" marL="0">
              <a:lnSpc>
                <a:spcPct val="100000"/>
              </a:lnSpc>
              <a:buNone/>
            </a:pPr>
            <a:r>
              <a:rPr lang="en-US" sz="5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наличие сходства</a:t>
            </a:r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это главное условие переноса. Без него перенос просто невозможен: мы не скажем «деревянная радость», потому что у радости нет ничего общего с деревом.</a:t>
            </a:r>
            <a:endParaRPr lang="en-US" sz="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10" y="98078"/>
            <a:ext cx="3298180" cy="49472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52577" y="474464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Ожившие предметы: метафора в действии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52577" y="1440656"/>
            <a:ext cx="4667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Особый вид переносного значения — когда неодушевлённым предметам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приписываются свойства живых существ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Такой приём называется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метафорой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(или олицетворением, если речь идёт о природе).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3952577" y="2216125"/>
            <a:ext cx="2268438" cy="1370409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/>
        </p:spPr>
      </p:sp>
      <p:sp>
        <p:nvSpPr>
          <p:cNvPr id="7" name="Text 4"/>
          <p:cNvSpPr/>
          <p:nvPr/>
        </p:nvSpPr>
        <p:spPr>
          <a:xfrm>
            <a:off x="4083472" y="2347020"/>
            <a:ext cx="20066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Буря плачет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83472" y="2618036"/>
            <a:ext cx="200665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Буря — явление природы. Плакать умеет только живое существо. Перенос делает образ эмоциональным.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351910" y="2216125"/>
            <a:ext cx="2268513" cy="1370409"/>
          </a:xfrm>
          <a:prstGeom prst="roundRect">
            <a:avLst>
              <a:gd name="adj" fmla="val 1433"/>
            </a:avLst>
          </a:prstGeom>
          <a:solidFill>
            <a:srgbClr val="F3E7D4"/>
          </a:solidFill>
          <a:ln/>
        </p:spPr>
      </p:sp>
      <p:sp>
        <p:nvSpPr>
          <p:cNvPr id="10" name="Text 7"/>
          <p:cNvSpPr/>
          <p:nvPr/>
        </p:nvSpPr>
        <p:spPr>
          <a:xfrm>
            <a:off x="6482804" y="2347020"/>
            <a:ext cx="200672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Мороз сковал реку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82804" y="2618036"/>
            <a:ext cx="2006724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Сковать — действие человека или кузнеца. Мороз «ведёт себя» как живой — и это создаёт яркий образ.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952577" y="3717429"/>
            <a:ext cx="4667845" cy="951607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</p:sp>
      <p:sp>
        <p:nvSpPr>
          <p:cNvPr id="13" name="Text 10"/>
          <p:cNvSpPr/>
          <p:nvPr/>
        </p:nvSpPr>
        <p:spPr>
          <a:xfrm>
            <a:off x="4083472" y="3848323"/>
            <a:ext cx="440605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Осень разукрасила лес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83472" y="4119339"/>
            <a:ext cx="440605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Разукрашивает художник. Осень здесь — как мастер с палитрой. Речь становится живой и образной.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1602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Зачем нужны переносные значения?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997273"/>
            <a:ext cx="3656484" cy="1730127"/>
          </a:xfrm>
          <a:prstGeom prst="roundRect">
            <a:avLst>
              <a:gd name="adj" fmla="val 1135"/>
            </a:avLst>
          </a:prstGeom>
          <a:solidFill>
            <a:srgbClr val="38512F"/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2128168"/>
            <a:ext cx="339469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Инструмент художника слова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451571"/>
            <a:ext cx="3394695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Писатели и поэты используют переносные значения, чтобы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создавать яркие художественные образы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Метафора — это кисть, которой рисуют словами. Без неё текст был бы сухим и безжизненным.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315644" y="2128168"/>
            <a:ext cx="43095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даёт переносное значение?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315644" y="2451571"/>
            <a:ext cx="4309542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Делает речь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образной и выразительной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Помогает читателю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увидеть и почувствовать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описываемое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Усиливает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эмоциональное воздействие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 читателя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Позволяет передать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сложные чувства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через простые образы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Обогащает язык, делая его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живым и гибким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353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Практика: прямое или переносное?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8210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Попробуем на примерах! Одно и то же слово может использоваться и в прямом, и в переносном значении. Важно понять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контекст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о чём именно идёт речь.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48173"/>
            <a:ext cx="8096845" cy="1903214"/>
          </a:xfrm>
          <a:prstGeom prst="roundRect">
            <a:avLst>
              <a:gd name="adj" fmla="val 1032"/>
            </a:avLst>
          </a:prstGeom>
          <a:solidFill>
            <a:srgbClr val="F3E7D4"/>
          </a:solidFill>
          <a:ln/>
        </p:spPr>
      </p:sp>
      <p:sp>
        <p:nvSpPr>
          <p:cNvPr id="5" name="Shape 3"/>
          <p:cNvSpPr/>
          <p:nvPr/>
        </p:nvSpPr>
        <p:spPr>
          <a:xfrm>
            <a:off x="523577" y="2048173"/>
            <a:ext cx="4048423" cy="951607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6" name="Text 4"/>
          <p:cNvSpPr/>
          <p:nvPr/>
        </p:nvSpPr>
        <p:spPr>
          <a:xfrm>
            <a:off x="654472" y="2179067"/>
            <a:ext cx="35902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Болтать ногами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4472" y="2450083"/>
            <a:ext cx="35902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Прямое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буквально махать ногами. Ноги совершают физическое действие.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0" y="2048173"/>
            <a:ext cx="4048423" cy="951607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2048173"/>
            <a:ext cx="14288" cy="951607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10" name="Text 8"/>
          <p:cNvSpPr/>
          <p:nvPr/>
        </p:nvSpPr>
        <p:spPr>
          <a:xfrm>
            <a:off x="4899273" y="2179067"/>
            <a:ext cx="35902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Болтать языком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9273" y="2450083"/>
            <a:ext cx="35902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Переносное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говорить много лишнего. Язык «болтается» как ноги, но смысл другой.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408363" y="2360340"/>
            <a:ext cx="327273" cy="327273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90145" y="2442121"/>
            <a:ext cx="163637" cy="163637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23577" y="2999780"/>
            <a:ext cx="4048423" cy="951607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5" name="Shape 12"/>
          <p:cNvSpPr/>
          <p:nvPr/>
        </p:nvSpPr>
        <p:spPr>
          <a:xfrm>
            <a:off x="523577" y="2999780"/>
            <a:ext cx="4048423" cy="14288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16" name="Text 13"/>
          <p:cNvSpPr/>
          <p:nvPr/>
        </p:nvSpPr>
        <p:spPr>
          <a:xfrm>
            <a:off x="654472" y="3130674"/>
            <a:ext cx="35902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Тяжёлый чемодан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4472" y="3401690"/>
            <a:ext cx="35902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Прямое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чемодан весит много. Это физический вес, который можно измерить.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572000" y="2999780"/>
            <a:ext cx="4048423" cy="951607"/>
          </a:xfrm>
          <a:prstGeom prst="rect">
            <a:avLst/>
          </a:prstGeom>
          <a:solidFill>
            <a:srgbClr val="F3E7D4"/>
          </a:solidFill>
          <a:ln/>
        </p:spPr>
      </p:sp>
      <p:sp>
        <p:nvSpPr>
          <p:cNvPr id="19" name="Shape 16"/>
          <p:cNvSpPr/>
          <p:nvPr/>
        </p:nvSpPr>
        <p:spPr>
          <a:xfrm>
            <a:off x="4572000" y="2999780"/>
            <a:ext cx="14288" cy="951607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20" name="Shape 17"/>
          <p:cNvSpPr/>
          <p:nvPr/>
        </p:nvSpPr>
        <p:spPr>
          <a:xfrm>
            <a:off x="4572000" y="2999780"/>
            <a:ext cx="4048423" cy="14288"/>
          </a:xfrm>
          <a:prstGeom prst="roundRect">
            <a:avLst>
              <a:gd name="adj" fmla="val 137435"/>
            </a:avLst>
          </a:prstGeom>
          <a:solidFill>
            <a:srgbClr val="D9CDBA"/>
          </a:solidFill>
          <a:ln/>
        </p:spPr>
      </p:sp>
      <p:sp>
        <p:nvSpPr>
          <p:cNvPr id="21" name="Text 18"/>
          <p:cNvSpPr/>
          <p:nvPr/>
        </p:nvSpPr>
        <p:spPr>
          <a:xfrm>
            <a:off x="4899273" y="3130674"/>
            <a:ext cx="35902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Тяжёлый день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4899273" y="3401690"/>
            <a:ext cx="359025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Переносное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день был трудным, изматывающим. «Тяжесть» здесь — эмоциональная нагрузка.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4408363" y="3311947"/>
            <a:ext cx="327273" cy="327273"/>
          </a:xfrm>
          <a:prstGeom prst="roundRect">
            <a:avLst>
              <a:gd name="adj" fmla="val 6000"/>
            </a:avLst>
          </a:prstGeom>
          <a:solidFill>
            <a:srgbClr val="FEF5E7"/>
          </a:solidFill>
          <a:ln w="14288">
            <a:solidFill>
              <a:srgbClr val="D9CDBA"/>
            </a:solidFill>
            <a:prstDash val="solid"/>
          </a:ln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0145" y="3393728"/>
            <a:ext cx="163637" cy="163637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523577" y="409865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Попробуйте самостоятельно: откройте любимую книгу и найдите слова, которые употреблены в переносном значении!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694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Тренажёр смыслов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1621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Проверьте себя! Подумайте над каждым вопросом — ответы помогут лучше понять разницу между прямым и переносным значением.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72878"/>
            <a:ext cx="2611636" cy="20010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31243" y="2160761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68759" y="2610743"/>
            <a:ext cx="23212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Найдите лишнее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68759" y="2881759"/>
            <a:ext cx="2321272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Мягкая кровать — мягкий характер — мягкий хлеб.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Одно из этих сочетаний — переносное. Какое? Подсказка: мягкость характера нельзя потрогать руками.</a:t>
            </a:r>
            <a:endParaRPr lang="en-US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2072878"/>
            <a:ext cx="2611710" cy="20010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3773" y="2160761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3411289" y="2610743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Цвет или материал?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411289" y="2881759"/>
            <a:ext cx="232134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Золотая пшеница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пшеница сделана из золота? Нет! Она просто жёлтая, как золото. Это переносное значение по сходству цвета.</a:t>
            </a:r>
            <a:endParaRPr lang="en-US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2072878"/>
            <a:ext cx="2611710" cy="200106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16378" y="2160761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6153894" y="2610743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Почему «летит время»?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3894" y="2881759"/>
            <a:ext cx="232134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 времени нет крыльев. Но оно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движется быстро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как птица в полёте. Это яркая метафора, основанная на сходстве скорости.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3E7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0410" y="98078"/>
            <a:ext cx="3298180" cy="49472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917153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Важные выводы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523577" y="1498402"/>
            <a:ext cx="294531" cy="294531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6" name="Text 3"/>
          <p:cNvSpPr/>
          <p:nvPr/>
        </p:nvSpPr>
        <p:spPr>
          <a:xfrm>
            <a:off x="578458" y="153017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949003" y="1543348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Прямое — всегда первое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949003" y="1814364"/>
            <a:ext cx="4242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толковом словаре прямое значение всегда стоит на первом месте. Это главный, исходный смысл слова.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23577" y="2494955"/>
            <a:ext cx="294531" cy="294531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10" name="Text 7"/>
          <p:cNvSpPr/>
          <p:nvPr/>
        </p:nvSpPr>
        <p:spPr>
          <a:xfrm>
            <a:off x="578458" y="2526729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49003" y="2539901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Переносное — это искусство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9003" y="2810917"/>
            <a:ext cx="4242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Переносное значение превращает обычную речь в художественный образ. Именно оно делает язык богатым и выразительным.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23577" y="3491508"/>
            <a:ext cx="294531" cy="294531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</p:sp>
      <p:sp>
        <p:nvSpPr>
          <p:cNvPr id="14" name="Text 11"/>
          <p:cNvSpPr/>
          <p:nvPr/>
        </p:nvSpPr>
        <p:spPr>
          <a:xfrm>
            <a:off x="578458" y="3523283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49003" y="3536454"/>
            <a:ext cx="42424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Осторожно: можно ошибиться!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9003" y="3807470"/>
            <a:ext cx="42424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Неумелое использование переносных значений ведёт к речевым ошибкам и путанице. Используйте их к месту и вдумчиво.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2026-07-24T15:29:41Z</dcterms:created>
  <dcterms:modified xsi:type="dcterms:W3CDTF">2026-07-24T15:29:41Z</dcterms:modified>
</cp:coreProperties>
</file>