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image" Target="../media/image-5-1.png"/><Relationship Id="rId8" Type="http://schemas.openxmlformats.org/officeDocument/2006/relationships/image" Target="../media/image-5-2.sv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2.png"/><Relationship Id="rId5" Type="http://schemas.openxmlformats.org/officeDocument/2006/relationships/image" Target="../media/image-7-3.svg"/><Relationship Id="rId6" Type="http://schemas.openxmlformats.org/officeDocument/2006/relationships/image" Target="../media/image-7-2.png"/><Relationship Id="rId7" Type="http://schemas.openxmlformats.org/officeDocument/2006/relationships/image" Target="../media/image-7-3.svg"/><Relationship Id="rId8" Type="http://schemas.openxmlformats.org/officeDocument/2006/relationships/image" Target="../media/image-7-2.png"/><Relationship Id="rId9" Type="http://schemas.openxmlformats.org/officeDocument/2006/relationships/image" Target="../media/image-7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72372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Лексика и лексическое значение слова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684859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Словарный состав русского языка · Значение слов · Однозначные и многозначные слова</a:t>
            </a:r>
            <a:endParaRPr lang="en-US" sz="9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085" y="88627"/>
            <a:ext cx="3310830" cy="49662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22077"/>
            <a:ext cx="4722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Выводы: почему это важно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496119" y="960537"/>
            <a:ext cx="265956" cy="26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6" name="Text 3"/>
          <p:cNvSpPr/>
          <p:nvPr/>
        </p:nvSpPr>
        <p:spPr>
          <a:xfrm>
            <a:off x="540432" y="982675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874737" y="1001167"/>
            <a:ext cx="434414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Богатство речи — в понимании значений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874737" y="1253430"/>
            <a:ext cx="4344144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Умение видеть все грани значений слова делает речь точной, яркой и выразительной. Это отличает грамотного человека от того, кто говорит и пишет «как попало».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96119" y="2032843"/>
            <a:ext cx="265956" cy="26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0" name="Text 7"/>
          <p:cNvSpPr/>
          <p:nvPr/>
        </p:nvSpPr>
        <p:spPr>
          <a:xfrm>
            <a:off x="540432" y="2054982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874737" y="2073473"/>
            <a:ext cx="434414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Точность слова — залог взаимопонимания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74737" y="2325737"/>
            <a:ext cx="4344144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Правильно выбранное слово исключает двусмысленность и недоразумения. Это важно в учёбе, общении и любой профессии — от журналиста до юриста.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96119" y="3105150"/>
            <a:ext cx="265956" cy="26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4" name="Text 11"/>
          <p:cNvSpPr/>
          <p:nvPr/>
        </p:nvSpPr>
        <p:spPr>
          <a:xfrm>
            <a:off x="540432" y="3127288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74737" y="3145780"/>
            <a:ext cx="434414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Словарный запас = развитие мышления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874737" y="3398044"/>
            <a:ext cx="4344144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Чем больше слов ты знаешь и понимаешь, тем точнее ты мыслишь. Развивай словарный запас: читай, пользуйся словарём, замечай новые слова в текстах.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96119" y="4078858"/>
            <a:ext cx="4722763" cy="642491"/>
          </a:xfrm>
          <a:prstGeom prst="roundRect">
            <a:avLst>
              <a:gd name="adj" fmla="val 2760"/>
            </a:avLst>
          </a:prstGeom>
          <a:solidFill>
            <a:srgbClr val="E3E3E8"/>
          </a:solidFill>
          <a:ln/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288" y="4246959"/>
            <a:ext cx="147786" cy="11817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880244" y="4221063"/>
            <a:ext cx="4220468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Главное запомнить: Лексика → Лексикология → Лексическое значение → Однозначные / Многозначные слова → Контекст решает всё!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85725"/>
            <a:ext cx="3314700" cy="49720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22238"/>
            <a:ext cx="4722763" cy="357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Лексика как раздел науки о языке</a:t>
            </a:r>
            <a:endParaRPr lang="en-US" sz="2250" dirty="0"/>
          </a:p>
        </p:txBody>
      </p:sp>
      <p:sp>
        <p:nvSpPr>
          <p:cNvPr id="5" name="Shape 2"/>
          <p:cNvSpPr/>
          <p:nvPr/>
        </p:nvSpPr>
        <p:spPr>
          <a:xfrm>
            <a:off x="3842817" y="1037704"/>
            <a:ext cx="2386533" cy="1891010"/>
          </a:xfrm>
          <a:prstGeom prst="roundRect">
            <a:avLst>
              <a:gd name="adj" fmla="val 907"/>
            </a:avLst>
          </a:prstGeom>
          <a:solidFill>
            <a:srgbClr val="28282F"/>
          </a:solidFill>
          <a:ln/>
        </p:spPr>
      </p:sp>
      <p:sp>
        <p:nvSpPr>
          <p:cNvPr id="6" name="Text 3"/>
          <p:cNvSpPr/>
          <p:nvPr/>
        </p:nvSpPr>
        <p:spPr>
          <a:xfrm>
            <a:off x="3957117" y="1143074"/>
            <a:ext cx="2157933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лексикология?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957117" y="1427113"/>
            <a:ext cx="2157933" cy="1406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Лексикология — это раздел языкознания, который изучает словарный состав языка: как слова появляются, что означают, как связаны между собой. Именно лексикология объясняет, почему одни слова употребляются часто, а другие — редко.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6430714" y="1143074"/>
            <a:ext cx="2221929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Слово — единица языка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430714" y="1427113"/>
            <a:ext cx="2221929" cy="1406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— это основная единица языка, служащая для наименования предметов, действий, признаков и явлений. Правильный выбор слова — это основа ясной и грамотной речи. Неслучайно говорят: слово — это одежда мысли. Чем точнее слово, тем понятнее мысль.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925119" y="3047256"/>
            <a:ext cx="2308696" cy="822201"/>
          </a:xfrm>
          <a:prstGeom prst="roundRect">
            <a:avLst>
              <a:gd name="adj" fmla="val 2086"/>
            </a:avLst>
          </a:prstGeom>
          <a:solidFill>
            <a:srgbClr val="EDEBE3"/>
          </a:solidFill>
          <a:ln/>
        </p:spPr>
      </p:sp>
      <p:sp>
        <p:nvSpPr>
          <p:cNvPr id="11" name="Text 8"/>
          <p:cNvSpPr/>
          <p:nvPr/>
        </p:nvSpPr>
        <p:spPr>
          <a:xfrm>
            <a:off x="4039419" y="3161556"/>
            <a:ext cx="208009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Лексика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039419" y="3403476"/>
            <a:ext cx="2080096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Совокупность всех слов языка — его словарный состав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6339185" y="3047256"/>
            <a:ext cx="2308696" cy="822201"/>
          </a:xfrm>
          <a:prstGeom prst="roundRect">
            <a:avLst>
              <a:gd name="adj" fmla="val 2086"/>
            </a:avLst>
          </a:prstGeom>
          <a:solidFill>
            <a:srgbClr val="EDEBE3"/>
          </a:solidFill>
          <a:ln/>
        </p:spPr>
      </p:sp>
      <p:sp>
        <p:nvSpPr>
          <p:cNvPr id="14" name="Text 11"/>
          <p:cNvSpPr/>
          <p:nvPr/>
        </p:nvSpPr>
        <p:spPr>
          <a:xfrm>
            <a:off x="6453485" y="3161556"/>
            <a:ext cx="208009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Лексикология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53485" y="3403476"/>
            <a:ext cx="2080096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Наука, изучающая слова, их значения и связи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3925119" y="3974827"/>
            <a:ext cx="4722763" cy="646361"/>
          </a:xfrm>
          <a:prstGeom prst="roundRect">
            <a:avLst>
              <a:gd name="adj" fmla="val 2654"/>
            </a:avLst>
          </a:prstGeom>
          <a:solidFill>
            <a:srgbClr val="EDEBE3"/>
          </a:solidFill>
          <a:ln/>
        </p:spPr>
      </p:sp>
      <p:sp>
        <p:nvSpPr>
          <p:cNvPr id="17" name="Text 14"/>
          <p:cNvSpPr/>
          <p:nvPr/>
        </p:nvSpPr>
        <p:spPr>
          <a:xfrm>
            <a:off x="4039419" y="4089127"/>
            <a:ext cx="4494163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Слово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4039419" y="4331047"/>
            <a:ext cx="4494163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Единица языка, называющая предмет, действие или признак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4349"/>
            <a:ext cx="815176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Лексическое значение слова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96119" y="965746"/>
            <a:ext cx="8151763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Лексическое значение — это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содержание слова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то есть то понятие, которое оно обозначает и которое закреплено в сознании носителей языка. Именно значение отличает одно слово от другого.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96119" y="1557858"/>
            <a:ext cx="393404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Где найти значение?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96119" y="1848520"/>
            <a:ext cx="393404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Главный хранитель значений —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толковый словарь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В нём каждое слово объясняется через другие слова, приводятся примеры употребления. Самый известный — словарь С. И. Ожегова.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96119" y="2511847"/>
            <a:ext cx="3934048" cy="614660"/>
          </a:xfrm>
          <a:prstGeom prst="roundRect">
            <a:avLst>
              <a:gd name="adj" fmla="val 2838"/>
            </a:avLst>
          </a:prstGeom>
          <a:solidFill>
            <a:srgbClr val="E3E3E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353" y="2683966"/>
            <a:ext cx="145331" cy="11623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73919" y="2638946"/>
            <a:ext cx="3440013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Совет: при сомнении в значении слова — открывай толковый словарь. Это первый шаг к грамотной речи.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4718596" y="1557858"/>
            <a:ext cx="393404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Примеры лексических значений</a:t>
            </a:r>
            <a:endParaRPr lang="en-US" sz="11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8596" y="1862138"/>
            <a:ext cx="3934048" cy="9121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906268" y="1992660"/>
            <a:ext cx="361585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«Друг»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906268" y="2283321"/>
            <a:ext cx="3615854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Человек, связанный с кем-либо близкими отношениями, основанными на взаимном доверии и уважении</a:t>
            </a:r>
            <a:endParaRPr lang="en-US" sz="9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18596" y="2883322"/>
            <a:ext cx="3934048" cy="912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906268" y="3013844"/>
            <a:ext cx="361585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«Берёза»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06268" y="3304505"/>
            <a:ext cx="3615854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Лиственное дерево с белой корой и треугольными листьями, распространённое в России</a:t>
            </a:r>
            <a:endParaRPr lang="en-US" sz="9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18596" y="3904506"/>
            <a:ext cx="3934048" cy="73193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906268" y="4035028"/>
            <a:ext cx="361585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«Бежать»</a:t>
            </a:r>
            <a:endParaRPr lang="en-US" sz="1100" dirty="0"/>
          </a:p>
        </p:txBody>
      </p:sp>
      <p:sp>
        <p:nvSpPr>
          <p:cNvPr id="18" name="Text 12"/>
          <p:cNvSpPr/>
          <p:nvPr/>
        </p:nvSpPr>
        <p:spPr>
          <a:xfrm>
            <a:off x="4906268" y="4325689"/>
            <a:ext cx="361585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Передвигаться быстро, отрывая ноги от земли поочерёдно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15" y="82823"/>
            <a:ext cx="3318570" cy="4977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75047"/>
            <a:ext cx="4722763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Однозначные слова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3925119" y="867891"/>
            <a:ext cx="4722763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Однозначные слова имеют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только одно лексическое значение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Их смысл стабилен и не меняется в зависимости от контекста — в любом предложении такое слово означает одно и то же.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479947"/>
            <a:ext cx="276151" cy="27615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925119" y="1879029"/>
            <a:ext cx="4722763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Названия предметов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3925119" y="2110680"/>
            <a:ext cx="472276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Берёза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всегда конкретное дерево с белой корой.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Пенал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всегда коробочка для ручек и карандашей.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Кастрюля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всегда посуда для варки.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641699"/>
            <a:ext cx="276151" cy="27615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925119" y="3040782"/>
            <a:ext cx="4722763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Наречия времени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3925119" y="3272433"/>
            <a:ext cx="472276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Вчера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всегда означает «день, предшествующий сегодняшнему».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Вчерашний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всегда «относящийся ко вчерашнему дню».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803452"/>
            <a:ext cx="276151" cy="27615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3925119" y="4202534"/>
            <a:ext cx="4722763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Научные термины</a:t>
            </a:r>
            <a:endParaRPr lang="en-US" sz="1050" dirty="0"/>
          </a:p>
        </p:txBody>
      </p:sp>
      <p:sp>
        <p:nvSpPr>
          <p:cNvPr id="14" name="Text 8"/>
          <p:cNvSpPr/>
          <p:nvPr/>
        </p:nvSpPr>
        <p:spPr>
          <a:xfrm>
            <a:off x="3925119" y="4434185"/>
            <a:ext cx="472276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Молекула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синус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фотосинтез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термины всегда однозначны, так как наука требует точности и исключает двусмысленность.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3101"/>
            <a:ext cx="8151763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Многозначные слова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96119" y="1011362"/>
            <a:ext cx="8151763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Многозначные слова обладают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двумя и более значениями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При этом все значения одного слова связаны между собой: одно является исходным (прямым), остальные — производными (переносными). Около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37% слов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русского языка являются многозначными.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520726"/>
            <a:ext cx="4017690" cy="125104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32819" y="1610841"/>
            <a:ext cx="1441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30510" y="2001366"/>
            <a:ext cx="3748906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Золотое кольцо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30510" y="2258913"/>
            <a:ext cx="3748906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Кольцо из драгоценного металла —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прямое значение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слова «золотой»</a:t>
            </a:r>
            <a:endParaRPr lang="en-US" sz="9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0192" y="1520726"/>
            <a:ext cx="4017690" cy="12510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66892" y="1610841"/>
            <a:ext cx="1441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4764584" y="2001366"/>
            <a:ext cx="3748906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Золотые руки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4764584" y="2258913"/>
            <a:ext cx="3748906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Умелые, мастерские руки —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переносное значение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возникшее по сходству ценности</a:t>
            </a:r>
            <a:endParaRPr lang="en-US" sz="9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888159"/>
            <a:ext cx="4017690" cy="125104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32819" y="2978274"/>
            <a:ext cx="1441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630510" y="3368799"/>
            <a:ext cx="3748906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Золотая осень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630510" y="3626346"/>
            <a:ext cx="3748906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Осень с жёлтыми листьями —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переносное значение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возникшее по сходству цвета</a:t>
            </a:r>
            <a:endParaRPr lang="en-US" sz="9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0192" y="2888159"/>
            <a:ext cx="4017690" cy="125104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66892" y="2978274"/>
            <a:ext cx="1441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1100" dirty="0"/>
          </a:p>
        </p:txBody>
      </p:sp>
      <p:sp>
        <p:nvSpPr>
          <p:cNvPr id="18" name="Text 12"/>
          <p:cNvSpPr/>
          <p:nvPr/>
        </p:nvSpPr>
        <p:spPr>
          <a:xfrm>
            <a:off x="4764584" y="3368799"/>
            <a:ext cx="3748906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Золотой характер</a:t>
            </a:r>
            <a:endParaRPr lang="en-US" sz="1150" dirty="0"/>
          </a:p>
        </p:txBody>
      </p:sp>
      <p:sp>
        <p:nvSpPr>
          <p:cNvPr id="19" name="Text 13"/>
          <p:cNvSpPr/>
          <p:nvPr/>
        </p:nvSpPr>
        <p:spPr>
          <a:xfrm>
            <a:off x="4764584" y="3626346"/>
            <a:ext cx="3748906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Добрый, мягкий нрав —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переносное значение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возникшее по сходству ценности</a:t>
            </a:r>
            <a:endParaRPr lang="en-US" sz="900" dirty="0"/>
          </a:p>
        </p:txBody>
      </p:sp>
      <p:sp>
        <p:nvSpPr>
          <p:cNvPr id="20" name="Shape 14"/>
          <p:cNvSpPr/>
          <p:nvPr/>
        </p:nvSpPr>
        <p:spPr>
          <a:xfrm>
            <a:off x="496119" y="4270102"/>
            <a:ext cx="8151763" cy="470297"/>
          </a:xfrm>
          <a:prstGeom prst="roundRect">
            <a:avLst>
              <a:gd name="adj" fmla="val 3833"/>
            </a:avLst>
          </a:prstGeom>
          <a:solidFill>
            <a:srgbClr val="E3E3E8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223" y="4438873"/>
            <a:ext cx="150168" cy="120104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886495" y="4416475"/>
            <a:ext cx="8098482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 переносные значения вырастают из одного прямого — это главное отличие многозначности от омонимии.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3221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Как рождаются новые значения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6778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Новые значения у слов появляются благодаря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переносу наименования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когда название одного предмета или явления переходит на другой по определённому признаку сходства или связи.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304231"/>
            <a:ext cx="2634555" cy="1706984"/>
          </a:xfrm>
          <a:prstGeom prst="roundRect">
            <a:avLst>
              <a:gd name="adj" fmla="val 1090"/>
            </a:avLst>
          </a:prstGeom>
          <a:solidFill>
            <a:srgbClr val="EDEBE3"/>
          </a:solidFill>
          <a:ln/>
        </p:spPr>
      </p:sp>
      <p:sp>
        <p:nvSpPr>
          <p:cNvPr id="5" name="Text 3"/>
          <p:cNvSpPr/>
          <p:nvPr/>
        </p:nvSpPr>
        <p:spPr>
          <a:xfrm>
            <a:off x="620092" y="2428205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🌫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Метафора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0092" y="2696468"/>
            <a:ext cx="238660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Перенос по сходству.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Туман на реке → туман в голове (одинаковая «непрозрачность»). Железный характер → твёрдость, как у металла. Зубы пилы → похожи на зубы человека.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304231"/>
            <a:ext cx="2634630" cy="1706984"/>
          </a:xfrm>
          <a:prstGeom prst="roundRect">
            <a:avLst>
              <a:gd name="adj" fmla="val 1090"/>
            </a:avLst>
          </a:prstGeom>
          <a:solidFill>
            <a:srgbClr val="EDEBE3"/>
          </a:solidFill>
          <a:ln/>
        </p:spPr>
      </p:sp>
      <p:sp>
        <p:nvSpPr>
          <p:cNvPr id="8" name="Text 6"/>
          <p:cNvSpPr/>
          <p:nvPr/>
        </p:nvSpPr>
        <p:spPr>
          <a:xfrm>
            <a:off x="3378622" y="2428205"/>
            <a:ext cx="23866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🍵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Метонимия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78622" y="2696468"/>
            <a:ext cx="238668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Перенос по смежности.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Чайник кипит (сам сосуд) → вкусный чай (содержимое). Читаю Пушкина → читаю произведения Пушкина. Класс молчит → ученики молчат.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304231"/>
            <a:ext cx="2634555" cy="1706984"/>
          </a:xfrm>
          <a:prstGeom prst="roundRect">
            <a:avLst>
              <a:gd name="adj" fmla="val 1090"/>
            </a:avLst>
          </a:prstGeom>
          <a:solidFill>
            <a:srgbClr val="EDEBE3"/>
          </a:solidFill>
          <a:ln/>
        </p:spPr>
      </p:sp>
      <p:sp>
        <p:nvSpPr>
          <p:cNvPr id="11" name="Text 9"/>
          <p:cNvSpPr/>
          <p:nvPr/>
        </p:nvSpPr>
        <p:spPr>
          <a:xfrm>
            <a:off x="6137225" y="2428205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🐄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Синекдоха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37225" y="2696468"/>
            <a:ext cx="238660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Часть вместо целого.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Купить голову скота → всё животное. Эй, борода! → обращение к бородатому человеку. Считать рты → кормить людей.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0215" y="82823"/>
            <a:ext cx="3318570" cy="4977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69838"/>
            <a:ext cx="4722763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Контекст как ключ к смыслу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496119" y="862682"/>
            <a:ext cx="4722763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Контекст — это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окружение слова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соседние слова, предложение, ситуация общения. Именно контекст «снимает» неоднозначность и помогает понять, какое из значений многозначного слова используется в данном случае.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7567" y="1478087"/>
            <a:ext cx="165646" cy="16564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55092" y="1474738"/>
            <a:ext cx="4363789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Хвост поезда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855092" y="1706389"/>
            <a:ext cx="4363789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Последние вагоны состава — пространственное значение, указывающее на конец длинного объекта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567" y="2240756"/>
            <a:ext cx="165646" cy="16564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55092" y="2237408"/>
            <a:ext cx="4363789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Хвост очереди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855092" y="2469059"/>
            <a:ext cx="4363789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Конец очереди из людей — переносное значение, похожее на предыдущее по смыслу «конца чего-либо»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7567" y="3003426"/>
            <a:ext cx="165646" cy="16564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55092" y="3000077"/>
            <a:ext cx="4363789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Волосы заплести в хвост</a:t>
            </a:r>
            <a:endParaRPr lang="en-US" sz="1050" dirty="0"/>
          </a:p>
        </p:txBody>
      </p:sp>
      <p:sp>
        <p:nvSpPr>
          <p:cNvPr id="14" name="Text 8"/>
          <p:cNvSpPr/>
          <p:nvPr/>
        </p:nvSpPr>
        <p:spPr>
          <a:xfrm>
            <a:off x="855092" y="3231728"/>
            <a:ext cx="4363789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Причёска — переносное значение по сходству с хвостом животного по форме и расположению</a:t>
            </a:r>
            <a:endParaRPr lang="en-US" sz="8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7567" y="3766096"/>
            <a:ext cx="165646" cy="16564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55092" y="3762747"/>
            <a:ext cx="4363789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Хвост сессии</a:t>
            </a:r>
            <a:endParaRPr lang="en-US" sz="1050" dirty="0"/>
          </a:p>
        </p:txBody>
      </p:sp>
      <p:sp>
        <p:nvSpPr>
          <p:cNvPr id="17" name="Text 10"/>
          <p:cNvSpPr/>
          <p:nvPr/>
        </p:nvSpPr>
        <p:spPr>
          <a:xfrm>
            <a:off x="855092" y="3994398"/>
            <a:ext cx="4363789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Несданный экзамен — разговорное переносное значение: «то, что осталось позади, не завершено»</a:t>
            </a:r>
            <a:endParaRPr lang="en-US" sz="850" dirty="0"/>
          </a:p>
        </p:txBody>
      </p:sp>
      <p:sp>
        <p:nvSpPr>
          <p:cNvPr id="18" name="Text 11"/>
          <p:cNvSpPr/>
          <p:nvPr/>
        </p:nvSpPr>
        <p:spPr>
          <a:xfrm>
            <a:off x="496119" y="4439320"/>
            <a:ext cx="472276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Вывод: без контекста многозначное слово остаётся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неопределённым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Контекст — главный помощник в понимании смысла.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0668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Мастерство глагола: пример «Идти»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4225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Глагол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«идти»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один из самых многозначных в русском языке. В толковом словаре зафиксировано свыше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40 значений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этого простого слова. Рассмотрим основные из них.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840013"/>
            <a:ext cx="8151763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5" name="Shape 3"/>
          <p:cNvSpPr/>
          <p:nvPr/>
        </p:nvSpPr>
        <p:spPr>
          <a:xfrm>
            <a:off x="1795909" y="2467942"/>
            <a:ext cx="14288" cy="372070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6" name="Shape 4"/>
          <p:cNvSpPr/>
          <p:nvPr/>
        </p:nvSpPr>
        <p:spPr>
          <a:xfrm>
            <a:off x="1663526" y="2700486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7" name="Text 5"/>
          <p:cNvSpPr/>
          <p:nvPr/>
        </p:nvSpPr>
        <p:spPr>
          <a:xfrm>
            <a:off x="1710035" y="2723741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20092" y="1678707"/>
            <a:ext cx="236592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Прямое значение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20092" y="1946970"/>
            <a:ext cx="236592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Человек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идёт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перемещается пешком, ногами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180308" y="2840013"/>
            <a:ext cx="14288" cy="372070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1" name="Shape 9"/>
          <p:cNvSpPr/>
          <p:nvPr/>
        </p:nvSpPr>
        <p:spPr>
          <a:xfrm>
            <a:off x="3047926" y="2700486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2" name="Text 10"/>
          <p:cNvSpPr/>
          <p:nvPr/>
        </p:nvSpPr>
        <p:spPr>
          <a:xfrm>
            <a:off x="3094434" y="2723741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004492" y="3336131"/>
            <a:ext cx="23659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Время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004492" y="3604394"/>
            <a:ext cx="236599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Время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идёт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течёт, проходит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564782" y="2467942"/>
            <a:ext cx="14288" cy="372070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6" name="Shape 14"/>
          <p:cNvSpPr/>
          <p:nvPr/>
        </p:nvSpPr>
        <p:spPr>
          <a:xfrm>
            <a:off x="4432399" y="2700486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7" name="Text 15"/>
          <p:cNvSpPr/>
          <p:nvPr/>
        </p:nvSpPr>
        <p:spPr>
          <a:xfrm>
            <a:off x="4478908" y="2723741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388965" y="1678707"/>
            <a:ext cx="23659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Осадки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388965" y="1946970"/>
            <a:ext cx="23659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Дождь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идёт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снег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идёт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выпадают осадки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949255" y="2840013"/>
            <a:ext cx="14288" cy="372070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21" name="Shape 19"/>
          <p:cNvSpPr/>
          <p:nvPr/>
        </p:nvSpPr>
        <p:spPr>
          <a:xfrm>
            <a:off x="5816873" y="2700486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22" name="Text 20"/>
          <p:cNvSpPr/>
          <p:nvPr/>
        </p:nvSpPr>
        <p:spPr>
          <a:xfrm>
            <a:off x="5863382" y="2723741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4773439" y="3336131"/>
            <a:ext cx="23659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Кино/театр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773439" y="3604394"/>
            <a:ext cx="23659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Фильм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идёт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кинотеатре — демонстрируется, показывается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7333729" y="2467942"/>
            <a:ext cx="14288" cy="372070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26" name="Shape 24"/>
          <p:cNvSpPr/>
          <p:nvPr/>
        </p:nvSpPr>
        <p:spPr>
          <a:xfrm>
            <a:off x="7201346" y="2700486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27" name="Text 25"/>
          <p:cNvSpPr/>
          <p:nvPr/>
        </p:nvSpPr>
        <p:spPr>
          <a:xfrm>
            <a:off x="7247855" y="2723741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5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157913" y="1678707"/>
            <a:ext cx="23659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Почта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157913" y="1946970"/>
            <a:ext cx="23659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Письма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идут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долго — доставляются, пересылаются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96119" y="4140845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E3E3E8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320629"/>
            <a:ext cx="155004" cy="123974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899071" y="4295775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Одно слово — десятки смыслов! Это делает русский язык богатым и выразительным, но требует внимания к контексту.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4930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Закрепление: практика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8487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Работа с лексическим значением слова тесно связана с умением видеть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синонимы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антонимы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слова, которые по-разному соотносятся по смыслу.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2245296"/>
            <a:ext cx="25151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📖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Работа со словарём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96119" y="2563118"/>
            <a:ext cx="25151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Лексическое значение незнакомого слова всегда нужно проверять по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толковому словарю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Не угадывай — уточняй!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96119" y="3468588"/>
            <a:ext cx="2515195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Словарь Ожегова и Шведовой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Словарь Ушакова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Современные онлайн-словари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318644" y="2245296"/>
            <a:ext cx="25151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🔁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Синонимы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318644" y="2563118"/>
            <a:ext cx="25151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близкие по смыслу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но разные по форме и оттенкам значения: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318644" y="3071664"/>
            <a:ext cx="2515195" cy="880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Друг — товарищ — приятель — коллега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Идти — шагать — брести — тащиться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Смотреть — глядеть — наблюдать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141169" y="2245296"/>
            <a:ext cx="25151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↔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Антонимы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141169" y="2563118"/>
            <a:ext cx="297239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 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противоположным значением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141169" y="2873201"/>
            <a:ext cx="2515195" cy="943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Друг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↔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враг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День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↔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ночь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Холодный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↔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горячий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Начало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↔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конец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2026-07-24T15:24:38Z</dcterms:created>
  <dcterms:modified xsi:type="dcterms:W3CDTF">2026-07-24T15:24:38Z</dcterms:modified>
</cp:coreProperties>
</file>