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DM Sans Thin"/>
      <p:regular r:id="rId201314"/>
    </p:embeddedFont>
    <p:embeddedFont>
      <p:font typeface="DM Sans ExtraLight"/>
      <p:regular r:id="rId201315"/>
    </p:embeddedFont>
    <p:embeddedFont>
      <p:font typeface="DM Sans Light"/>
      <p:regular r:id="rId201316"/>
    </p:embeddedFont>
    <p:embeddedFont>
      <p:font typeface="DM Sans"/>
      <p:regular r:id="rId201317"/>
    </p:embeddedFont>
    <p:embeddedFont>
      <p:font typeface="DM Sans Medium"/>
      <p:regular r:id="rId201318"/>
    </p:embeddedFont>
    <p:embeddedFont>
      <p:font typeface="DM Sans SemiBold"/>
      <p:regular r:id="rId201319"/>
    </p:embeddedFont>
    <p:embeddedFont>
      <p:font typeface="DM Sans Bold"/>
      <p:regular r:id="rId201320"/>
    </p:embeddedFont>
    <p:embeddedFont>
      <p:font typeface="DM Sans ExtraBold"/>
      <p:regular r:id="rId201321"/>
    </p:embeddedFont>
    <p:embeddedFont>
      <p:font typeface="DM Sans Black"/>
      <p:regular r:id="rId201322"/>
    </p:embeddedFont>
    <p:embeddedFont>
      <p:font typeface="Inter Medium"/>
      <p:regular r:id="rId201323"/>
    </p:embeddedFont>
    <p:embeddedFont>
      <p:font typeface="Inter Light"/>
      <p:regular r:id="rId201324"/>
    </p:embeddedFont>
    <p:embeddedFont>
      <p:font typeface="Inter Thin"/>
      <p:regular r:id="rId201325"/>
    </p:embeddedFont>
    <p:embeddedFont>
      <p:font typeface="Inter ExtraLight"/>
      <p:regular r:id="rId201326"/>
    </p:embeddedFont>
    <p:embeddedFont>
      <p:font typeface="Inter SemiBold"/>
      <p:regular r:id="rId201327"/>
    </p:embeddedFont>
    <p:embeddedFont>
      <p:font typeface="Inter Bold"/>
      <p:regular r:id="rId201328"/>
    </p:embeddedFont>
    <p:embeddedFont>
      <p:font typeface="Inter ExtraBold"/>
      <p:regular r:id="rId201329"/>
    </p:embeddedFont>
    <p:embeddedFont>
      <p:font typeface="Inter"/>
      <p:regular r:id="rId201330"/>
    </p:embeddedFont>
    <p:embeddedFont>
      <p:font typeface="Inter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svg"/><Relationship Id="rId6" Type="http://schemas.openxmlformats.org/officeDocument/2006/relationships/image" Target="../media/image-10-6.png"/><Relationship Id="rId7" Type="http://schemas.openxmlformats.org/officeDocument/2006/relationships/image" Target="../media/image-10-7.svg"/><Relationship Id="rId8" Type="http://schemas.openxmlformats.org/officeDocument/2006/relationships/image" Target="../media/image-10-8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1.png"/><Relationship Id="rId4" Type="http://schemas.openxmlformats.org/officeDocument/2006/relationships/image" Target="../media/image-3-2.svg"/><Relationship Id="rId5" Type="http://schemas.openxmlformats.org/officeDocument/2006/relationships/image" Target="../media/image-3-1.png"/><Relationship Id="rId6" Type="http://schemas.openxmlformats.org/officeDocument/2006/relationships/image" Target="../media/image-3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559644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Устаревшие слова: Историзмы и Архаизмы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2520776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Погружение в мир слов, которые ушли из повседневной речи, но сохранили в себе дух ушедших эпох и живую память народа.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496119" y="3057227"/>
            <a:ext cx="939478" cy="188565"/>
          </a:xfrm>
          <a:prstGeom prst="roundRect">
            <a:avLst>
              <a:gd name="adj" fmla="val 7894"/>
            </a:avLst>
          </a:prstGeom>
          <a:solidFill>
            <a:srgbClr val="E3E3E8"/>
          </a:solidFill>
          <a:ln/>
        </p:spPr>
      </p:sp>
      <p:sp>
        <p:nvSpPr>
          <p:cNvPr id="7" name="Text 4"/>
          <p:cNvSpPr/>
          <p:nvPr/>
        </p:nvSpPr>
        <p:spPr>
          <a:xfrm>
            <a:off x="570533" y="3094434"/>
            <a:ext cx="1247849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РУССКИЙ ЯЗЫК</a:t>
            </a:r>
            <a:endParaRPr lang="en-US" sz="750" dirty="0"/>
          </a:p>
        </p:txBody>
      </p:sp>
      <p:sp>
        <p:nvSpPr>
          <p:cNvPr id="8" name="Shape 5"/>
          <p:cNvSpPr/>
          <p:nvPr/>
        </p:nvSpPr>
        <p:spPr>
          <a:xfrm>
            <a:off x="1497583" y="3057227"/>
            <a:ext cx="978322" cy="188565"/>
          </a:xfrm>
          <a:prstGeom prst="roundRect">
            <a:avLst>
              <a:gd name="adj" fmla="val 7894"/>
            </a:avLst>
          </a:prstGeom>
          <a:noFill/>
          <a:ln w="4763">
            <a:solidFill>
              <a:srgbClr val="28282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571997" y="3094434"/>
            <a:ext cx="1286694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2828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ЛЕКСИКОЛОГИЯ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496119" y="3385319"/>
            <a:ext cx="5179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15" y="82823"/>
            <a:ext cx="3318570" cy="49778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410021"/>
            <a:ext cx="4722763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Язык как зеркало истории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3925119" y="902866"/>
            <a:ext cx="4722763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Историзмы и архаизмы — это не просто забытые слова. Это живые свидетели прошлого, хранящие в себе память о людях, событиях и укладе жизни ушедших эпох.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3925119" y="1347787"/>
            <a:ext cx="2312194" cy="1550789"/>
          </a:xfrm>
          <a:prstGeom prst="roundRect">
            <a:avLst>
              <a:gd name="adj" fmla="val 1069"/>
            </a:avLst>
          </a:prstGeom>
          <a:solidFill>
            <a:srgbClr val="EDEBE3"/>
          </a:solidFill>
          <a:ln/>
        </p:spPr>
      </p:sp>
      <p:sp>
        <p:nvSpPr>
          <p:cNvPr id="7" name="Shape 4"/>
          <p:cNvSpPr/>
          <p:nvPr/>
        </p:nvSpPr>
        <p:spPr>
          <a:xfrm>
            <a:off x="4035549" y="1458218"/>
            <a:ext cx="331366" cy="331366"/>
          </a:xfrm>
          <a:prstGeom prst="ellipse">
            <a:avLst/>
          </a:prstGeom>
          <a:solidFill>
            <a:srgbClr val="28282F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26632" y="1549301"/>
            <a:ext cx="149126" cy="14912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035549" y="1887959"/>
            <a:ext cx="2091333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Связь поколений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4035549" y="2119610"/>
            <a:ext cx="2091333" cy="5014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Устаревшие слова соединяют нас с предками и сохраняют культурный код народа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6335688" y="1347787"/>
            <a:ext cx="2312194" cy="1550789"/>
          </a:xfrm>
          <a:prstGeom prst="roundRect">
            <a:avLst>
              <a:gd name="adj" fmla="val 1069"/>
            </a:avLst>
          </a:prstGeom>
          <a:solidFill>
            <a:srgbClr val="EDEBE3"/>
          </a:solidFill>
          <a:ln/>
        </p:spPr>
      </p:sp>
      <p:sp>
        <p:nvSpPr>
          <p:cNvPr id="12" name="Shape 8"/>
          <p:cNvSpPr/>
          <p:nvPr/>
        </p:nvSpPr>
        <p:spPr>
          <a:xfrm>
            <a:off x="6446118" y="1458218"/>
            <a:ext cx="331366" cy="331366"/>
          </a:xfrm>
          <a:prstGeom prst="ellipse">
            <a:avLst/>
          </a:prstGeom>
          <a:solidFill>
            <a:srgbClr val="28282F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37201" y="1549301"/>
            <a:ext cx="149126" cy="14912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446118" y="1887959"/>
            <a:ext cx="2091333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Ключ к классике</a:t>
            </a:r>
            <a:endParaRPr lang="en-US" sz="1050" dirty="0"/>
          </a:p>
        </p:txBody>
      </p:sp>
      <p:sp>
        <p:nvSpPr>
          <p:cNvPr id="15" name="Text 10"/>
          <p:cNvSpPr/>
          <p:nvPr/>
        </p:nvSpPr>
        <p:spPr>
          <a:xfrm>
            <a:off x="6446118" y="2119610"/>
            <a:ext cx="2091333" cy="6685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Понимание историзмов и архаизмов открывает глубокое прочтение Пушкина, Толстого и других великих авторов</a:t>
            </a:r>
            <a:endParaRPr lang="en-US" sz="850" dirty="0"/>
          </a:p>
        </p:txBody>
      </p:sp>
      <p:sp>
        <p:nvSpPr>
          <p:cNvPr id="16" name="Shape 11"/>
          <p:cNvSpPr/>
          <p:nvPr/>
        </p:nvSpPr>
        <p:spPr>
          <a:xfrm>
            <a:off x="3925119" y="2996952"/>
            <a:ext cx="4722763" cy="1216521"/>
          </a:xfrm>
          <a:prstGeom prst="roundRect">
            <a:avLst>
              <a:gd name="adj" fmla="val 1362"/>
            </a:avLst>
          </a:prstGeom>
          <a:solidFill>
            <a:srgbClr val="EDEBE3"/>
          </a:solidFill>
          <a:ln/>
        </p:spPr>
      </p:sp>
      <p:sp>
        <p:nvSpPr>
          <p:cNvPr id="17" name="Shape 12"/>
          <p:cNvSpPr/>
          <p:nvPr/>
        </p:nvSpPr>
        <p:spPr>
          <a:xfrm>
            <a:off x="4035549" y="3107382"/>
            <a:ext cx="331366" cy="331366"/>
          </a:xfrm>
          <a:prstGeom prst="ellipse">
            <a:avLst/>
          </a:prstGeom>
          <a:solidFill>
            <a:srgbClr val="28282F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26632" y="3198465"/>
            <a:ext cx="149126" cy="14912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4035549" y="3537124"/>
            <a:ext cx="4501902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Живая история</a:t>
            </a:r>
            <a:endParaRPr lang="en-US" sz="1050" dirty="0"/>
          </a:p>
        </p:txBody>
      </p:sp>
      <p:sp>
        <p:nvSpPr>
          <p:cNvPr id="20" name="Text 14"/>
          <p:cNvSpPr/>
          <p:nvPr/>
        </p:nvSpPr>
        <p:spPr>
          <a:xfrm>
            <a:off x="4035549" y="3768775"/>
            <a:ext cx="4501902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Каждое устаревшее слово — документ эпохи, способный рассказать о прошлом больше, чем иная энциклопедия</a:t>
            </a:r>
            <a:endParaRPr lang="en-US" sz="850" dirty="0"/>
          </a:p>
        </p:txBody>
      </p:sp>
      <p:sp>
        <p:nvSpPr>
          <p:cNvPr id="21" name="Shape 15"/>
          <p:cNvSpPr/>
          <p:nvPr/>
        </p:nvSpPr>
        <p:spPr>
          <a:xfrm>
            <a:off x="3925119" y="4324127"/>
            <a:ext cx="4722763" cy="409277"/>
          </a:xfrm>
          <a:prstGeom prst="roundRect">
            <a:avLst>
              <a:gd name="adj" fmla="val 4049"/>
            </a:avLst>
          </a:prstGeom>
          <a:solidFill>
            <a:srgbClr val="E3E3E8"/>
          </a:solidFill>
          <a:ln/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5549" y="4475038"/>
            <a:ext cx="138038" cy="11043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4284018" y="4450110"/>
            <a:ext cx="4710633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Изучать устаревшие слова — значит читать историю России между строк.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686544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Активная и пассивная лексика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06822" y="1260128"/>
            <a:ext cx="2388691" cy="3196828"/>
          </a:xfrm>
          <a:prstGeom prst="roundRect">
            <a:avLst>
              <a:gd name="adj" fmla="val 779"/>
            </a:avLst>
          </a:prstGeom>
          <a:solidFill>
            <a:srgbClr val="28282F"/>
          </a:solidFill>
          <a:ln/>
        </p:spPr>
      </p:sp>
      <p:sp>
        <p:nvSpPr>
          <p:cNvPr id="6" name="Text 3"/>
          <p:cNvSpPr/>
          <p:nvPr/>
        </p:nvSpPr>
        <p:spPr>
          <a:xfrm>
            <a:off x="530796" y="1384102"/>
            <a:ext cx="21407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Активная лексика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30796" y="1701924"/>
            <a:ext cx="2140744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rtl="1" algn="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Слова, которые мы используем ежедневно в разговорной и письменной речи. Они понятны всем носителям языка без дополнительных пояснений.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3013546" y="1384102"/>
            <a:ext cx="22100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Пассивная лексика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3013546" y="1701924"/>
            <a:ext cx="221009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rtl="1" algn="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Слова, выходящие из употребления или уже устаревшие. Их понимают, но почти не используют в живом общении. Именно сюда относятся историзмы и архаизмы.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3013546" y="2818209"/>
            <a:ext cx="22100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Почему слова уходят?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013546" y="3136032"/>
            <a:ext cx="2210098" cy="12775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rtl="1" algn="r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Исчезновение обозначаемых предметов и явлений</a:t>
            </a:r>
            <a:endParaRPr lang="en-US" sz="950" dirty="0"/>
          </a:p>
          <a:p>
            <a:pPr rtl="1" algn="r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Обновление языка и появление новых синонимов</a:t>
            </a:r>
            <a:endParaRPr lang="en-US" sz="950" dirty="0"/>
          </a:p>
          <a:p>
            <a:pPr rtl="1" algn="r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Культурные и исторические изменения в обществе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17191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Что такое Историзмы?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852761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Историзмы — это слова, которые обозначали реально существовавшие предметы, должности или явления, полностью исчезнувшие из современной жизни.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389212"/>
            <a:ext cx="2634555" cy="153709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1530" y="2527474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Нет современных синонимов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91530" y="2795736"/>
            <a:ext cx="230088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Поскольку сами реалии больше не существуют, заменить историзм нечем — его можно только объяснить.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2389212"/>
            <a:ext cx="2634630" cy="153709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50059" y="2527474"/>
            <a:ext cx="230095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Свидетели эпохи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450059" y="2795736"/>
            <a:ext cx="230095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Каждый историзм — это капсула времени, хранящая образ жизни, устройство общества и культуру ушедших веков.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2389212"/>
            <a:ext cx="2634555" cy="153709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08663" y="2527474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Яркие примеры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208663" y="2795736"/>
            <a:ext cx="230088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Боярин, кольчуга, кафтан, алтын, бурлаки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ни один из этих предметов или социальных ролей уже не существует в современной России.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346" y="77019"/>
            <a:ext cx="3326309" cy="498946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56592"/>
            <a:ext cx="4722763" cy="320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Тематические группы Историзмов</a:t>
            </a: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3925119" y="805086"/>
            <a:ext cx="4722763" cy="931664"/>
          </a:xfrm>
          <a:prstGeom prst="roundRect">
            <a:avLst>
              <a:gd name="adj" fmla="val 1654"/>
            </a:avLst>
          </a:prstGeom>
          <a:solidFill>
            <a:srgbClr val="EDEBE3"/>
          </a:solidFill>
          <a:ln/>
        </p:spPr>
      </p:sp>
      <p:sp>
        <p:nvSpPr>
          <p:cNvPr id="6" name="Text 3"/>
          <p:cNvSpPr/>
          <p:nvPr/>
        </p:nvSpPr>
        <p:spPr>
          <a:xfrm>
            <a:off x="4027810" y="907777"/>
            <a:ext cx="4517380" cy="16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👘</a:t>
            </a:r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Старинная одежда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4027810" y="1124024"/>
            <a:ext cx="4517380" cy="5100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Зипун</a:t>
            </a:r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крестьянский кафтан</a:t>
            </a:r>
            <a:endParaRPr lang="en-US" sz="800" dirty="0"/>
          </a:p>
          <a:p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Понева</a:t>
            </a:r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женская юбка</a:t>
            </a:r>
            <a:endParaRPr lang="en-US" sz="800" dirty="0"/>
          </a:p>
          <a:p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Треуголка</a:t>
            </a:r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шляпа с тремя углами</a:t>
            </a:r>
            <a:endParaRPr lang="en-US" sz="800" dirty="0"/>
          </a:p>
        </p:txBody>
      </p:sp>
      <p:sp>
        <p:nvSpPr>
          <p:cNvPr id="8" name="Shape 5"/>
          <p:cNvSpPr/>
          <p:nvPr/>
        </p:nvSpPr>
        <p:spPr>
          <a:xfrm>
            <a:off x="3925119" y="1821805"/>
            <a:ext cx="4722763" cy="931664"/>
          </a:xfrm>
          <a:prstGeom prst="roundRect">
            <a:avLst>
              <a:gd name="adj" fmla="val 1654"/>
            </a:avLst>
          </a:prstGeom>
          <a:solidFill>
            <a:srgbClr val="EDEBE3"/>
          </a:solidFill>
          <a:ln/>
        </p:spPr>
      </p:sp>
      <p:sp>
        <p:nvSpPr>
          <p:cNvPr id="9" name="Text 6"/>
          <p:cNvSpPr/>
          <p:nvPr/>
        </p:nvSpPr>
        <p:spPr>
          <a:xfrm>
            <a:off x="4027810" y="1924496"/>
            <a:ext cx="4517380" cy="16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👑</a:t>
            </a:r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Титулы и должности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4027810" y="2140744"/>
            <a:ext cx="4517380" cy="5100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Царь</a:t>
            </a:r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верховный правитель</a:t>
            </a:r>
            <a:endParaRPr lang="en-US" sz="800" dirty="0"/>
          </a:p>
          <a:p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Воевода</a:t>
            </a:r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военный начальник</a:t>
            </a:r>
            <a:endParaRPr lang="en-US" sz="800" dirty="0"/>
          </a:p>
          <a:p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Глашатай</a:t>
            </a:r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официальный вестник</a:t>
            </a:r>
            <a:endParaRPr lang="en-US" sz="800" dirty="0"/>
          </a:p>
        </p:txBody>
      </p:sp>
      <p:sp>
        <p:nvSpPr>
          <p:cNvPr id="11" name="Shape 8"/>
          <p:cNvSpPr/>
          <p:nvPr/>
        </p:nvSpPr>
        <p:spPr>
          <a:xfrm>
            <a:off x="3925119" y="2838524"/>
            <a:ext cx="4722763" cy="931664"/>
          </a:xfrm>
          <a:prstGeom prst="roundRect">
            <a:avLst>
              <a:gd name="adj" fmla="val 1654"/>
            </a:avLst>
          </a:prstGeom>
          <a:solidFill>
            <a:srgbClr val="EDEBE3"/>
          </a:solidFill>
          <a:ln/>
        </p:spPr>
      </p:sp>
      <p:sp>
        <p:nvSpPr>
          <p:cNvPr id="12" name="Text 9"/>
          <p:cNvSpPr/>
          <p:nvPr/>
        </p:nvSpPr>
        <p:spPr>
          <a:xfrm>
            <a:off x="4027810" y="2941216"/>
            <a:ext cx="4517380" cy="16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💰</a:t>
            </a:r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Денежные единицы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4027810" y="3157463"/>
            <a:ext cx="4517380" cy="5100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Грош</a:t>
            </a:r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мелкая монета</a:t>
            </a:r>
            <a:endParaRPr lang="en-US" sz="800" dirty="0"/>
          </a:p>
          <a:p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Полтина</a:t>
            </a:r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полрубля</a:t>
            </a:r>
            <a:endParaRPr lang="en-US" sz="800" dirty="0"/>
          </a:p>
          <a:p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Алтын</a:t>
            </a:r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три копейки</a:t>
            </a:r>
            <a:endParaRPr lang="en-US" sz="800" dirty="0"/>
          </a:p>
        </p:txBody>
      </p:sp>
      <p:sp>
        <p:nvSpPr>
          <p:cNvPr id="14" name="Shape 11"/>
          <p:cNvSpPr/>
          <p:nvPr/>
        </p:nvSpPr>
        <p:spPr>
          <a:xfrm>
            <a:off x="3925119" y="3855244"/>
            <a:ext cx="4722763" cy="931664"/>
          </a:xfrm>
          <a:prstGeom prst="roundRect">
            <a:avLst>
              <a:gd name="adj" fmla="val 1654"/>
            </a:avLst>
          </a:prstGeom>
          <a:solidFill>
            <a:srgbClr val="EDEBE3"/>
          </a:solidFill>
          <a:ln/>
        </p:spPr>
      </p:sp>
      <p:sp>
        <p:nvSpPr>
          <p:cNvPr id="15" name="Text 12"/>
          <p:cNvSpPr/>
          <p:nvPr/>
        </p:nvSpPr>
        <p:spPr>
          <a:xfrm>
            <a:off x="4027810" y="3957935"/>
            <a:ext cx="4517380" cy="16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🕯️</a:t>
            </a:r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Предметы быта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4027810" y="4174182"/>
            <a:ext cx="4517380" cy="5100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Лучина</a:t>
            </a:r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щепка для освещения</a:t>
            </a:r>
            <a:endParaRPr lang="en-US" sz="800" dirty="0"/>
          </a:p>
          <a:p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Светец</a:t>
            </a:r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подставка для лучины</a:t>
            </a:r>
            <a:endParaRPr lang="en-US" sz="800" dirty="0"/>
          </a:p>
          <a:p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Очеп</a:t>
            </a:r>
            <a:pPr algn="l" marL="162560" indent="-162560">
              <a:lnSpc>
                <a:spcPct val="122000"/>
              </a:lnSpc>
              <a:buSzPct val="100000"/>
              <a:buChar char="•"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жердь для колыбели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557361"/>
            <a:ext cx="1292572" cy="185514"/>
          </a:xfrm>
          <a:prstGeom prst="roundRect">
            <a:avLst>
              <a:gd name="adj" fmla="val 7899"/>
            </a:avLst>
          </a:prstGeom>
          <a:solidFill>
            <a:srgbClr val="E3E3E8"/>
          </a:solidFill>
          <a:ln/>
        </p:spPr>
      </p:sp>
      <p:sp>
        <p:nvSpPr>
          <p:cNvPr id="3" name="Text 1"/>
          <p:cNvSpPr/>
          <p:nvPr/>
        </p:nvSpPr>
        <p:spPr>
          <a:xfrm>
            <a:off x="569342" y="593973"/>
            <a:ext cx="1603325" cy="112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ИСТОРИЗМЫ В ТЕКСТЕ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790947"/>
            <a:ext cx="3926979" cy="763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Роль Историзмов в литературе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96119" y="1674168"/>
            <a:ext cx="3926979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Историзмы — незаменимый инструмент писателей и историков. Они позволяют буквально перенести читателя в другую эпоху, сделав текст живым и достоверным.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96119" y="2363837"/>
            <a:ext cx="3926979" cy="14830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Воссоздают колорит и атмосферу минувших эпох</a:t>
            </a:r>
            <a:endParaRPr lang="en-US" sz="950" dirty="0"/>
          </a:p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Придают текстам историческую достоверность и документальность</a:t>
            </a:r>
            <a:endParaRPr lang="en-US" sz="950" dirty="0"/>
          </a:p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Формируют у читателя ощущение присутствия в описываемом времени</a:t>
            </a:r>
            <a:endParaRPr lang="en-US" sz="950" dirty="0"/>
          </a:p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Широко используются в 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былинах, летописях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исторических романах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96119" y="3982120"/>
            <a:ext cx="14288" cy="603870"/>
          </a:xfrm>
          <a:prstGeom prst="roundRect">
            <a:avLst>
              <a:gd name="adj" fmla="val 59998"/>
            </a:avLst>
          </a:prstGeom>
          <a:solidFill>
            <a:srgbClr val="28282F"/>
          </a:solidFill>
          <a:ln/>
        </p:spPr>
      </p:sp>
      <p:sp>
        <p:nvSpPr>
          <p:cNvPr id="8" name="Text 6"/>
          <p:cNvSpPr/>
          <p:nvPr/>
        </p:nvSpPr>
        <p:spPr>
          <a:xfrm>
            <a:off x="679252" y="4090243"/>
            <a:ext cx="3743846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«И выехал на поле боярин в кольчуге, с копьём наперевес...» — историзмы создают образ эпохи без лишних пояснений.</a:t>
            </a:r>
            <a:endParaRPr lang="en-US" sz="95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25665" y="557361"/>
            <a:ext cx="3926979" cy="392697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547762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Что такое Архаизмы?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1121346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отличие от историзмов, архаизмы обозначают предметы и понятия, которые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существуют и сегодня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просто для них появились более современные названия.</a:t>
            </a:r>
            <a:endParaRPr lang="en-US" sz="9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119" y="1856259"/>
            <a:ext cx="620167" cy="91313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69259" y="1980233"/>
            <a:ext cx="39786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Устаревшее слово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4669259" y="2248495"/>
            <a:ext cx="39786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Архаизм был общеупотребительным в прошлом: «очи», «чело», «уста»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5119" y="2769394"/>
            <a:ext cx="620167" cy="91313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69259" y="2893368"/>
            <a:ext cx="39786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Появляется синоним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4669259" y="3161630"/>
            <a:ext cx="39786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Язык обновляется, приходит новое слово: «глаза», «лоб», «губы»</a:t>
            </a:r>
            <a:endParaRPr lang="en-US" sz="9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5119" y="3682529"/>
            <a:ext cx="620167" cy="91313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669259" y="3806503"/>
            <a:ext cx="39786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Слово уходит в пассив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4669259" y="4074765"/>
            <a:ext cx="39786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Старое слово остаётся в поэзии, классической литературе и торжественной речи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20291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Классификация Архаизмов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655862"/>
            <a:ext cx="2634555" cy="24672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20379" y="1739875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634380" y="2166193"/>
            <a:ext cx="23580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Лексические архаизмы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34380" y="2434456"/>
            <a:ext cx="235803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Слово полностью вышло из употребления и заменено другим. Это самый распространённый тип.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34380" y="3104257"/>
            <a:ext cx="2358033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Око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глаз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Ланита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щека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Чело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лоб</a:t>
            </a:r>
            <a:endParaRPr lang="en-US" sz="9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1655862"/>
            <a:ext cx="2634630" cy="246727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78908" y="1739875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3392909" y="2166193"/>
            <a:ext cx="235810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Фонетические архаизмы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392909" y="2434456"/>
            <a:ext cx="235810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Само понятие то же, но изменилось звуковое оформление слова — добавились или исчезли буквы и звуки.</a:t>
            </a:r>
            <a:endParaRPr lang="en-US" sz="950" dirty="0"/>
          </a:p>
        </p:txBody>
      </p:sp>
      <p:sp>
        <p:nvSpPr>
          <p:cNvPr id="12" name="Text 8"/>
          <p:cNvSpPr/>
          <p:nvPr/>
        </p:nvSpPr>
        <p:spPr>
          <a:xfrm>
            <a:off x="3392909" y="3302719"/>
            <a:ext cx="2358107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Младой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молодой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Град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город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Брег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берег</a:t>
            </a:r>
            <a:endParaRPr lang="en-US" sz="9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1655862"/>
            <a:ext cx="2634555" cy="246727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237512" y="1739875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6151513" y="2166193"/>
            <a:ext cx="235803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Словообразовательные архаизмы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6151513" y="2628305"/>
            <a:ext cx="235803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Устарела лишь форма слова: суффикс, приставка или окончание, но корень сохранился.</a:t>
            </a:r>
            <a:endParaRPr lang="en-US" sz="950" dirty="0"/>
          </a:p>
        </p:txBody>
      </p:sp>
      <p:sp>
        <p:nvSpPr>
          <p:cNvPr id="17" name="Text 12"/>
          <p:cNvSpPr/>
          <p:nvPr/>
        </p:nvSpPr>
        <p:spPr>
          <a:xfrm>
            <a:off x="6151513" y="3298106"/>
            <a:ext cx="2358033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Музеум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музей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Нервический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нервный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Рыбарь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рыбак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2677"/>
            <a:ext cx="8151763" cy="266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Знаменитые примеры Архаизмов</a:t>
            </a:r>
            <a:endParaRPr lang="en-US" sz="1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762967"/>
            <a:ext cx="170557" cy="17055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9899" y="792212"/>
            <a:ext cx="3728070" cy="133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Части тела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739899" y="984052"/>
            <a:ext cx="3728070" cy="7930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Чело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лоб</a:t>
            </a:r>
            <a:endParaRPr lang="en-US" sz="650" dirty="0"/>
          </a:p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Уста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губы</a:t>
            </a:r>
            <a:endParaRPr lang="en-US" sz="650" dirty="0"/>
          </a:p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Ланиты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щёки</a:t>
            </a:r>
            <a:endParaRPr lang="en-US" sz="650" dirty="0"/>
          </a:p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Перст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палец</a:t>
            </a:r>
            <a:endParaRPr lang="en-US" sz="650" dirty="0"/>
          </a:p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Десница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правая рука</a:t>
            </a:r>
            <a:endParaRPr lang="en-US" sz="650" dirty="0"/>
          </a:p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Шуйца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левая рука</a:t>
            </a:r>
            <a:endParaRPr lang="en-US" sz="6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894284"/>
            <a:ext cx="170557" cy="17055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39899" y="1923529"/>
            <a:ext cx="3728070" cy="133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Глаголы и наречия</a:t>
            </a:r>
            <a:endParaRPr lang="en-US" sz="800" dirty="0"/>
          </a:p>
        </p:txBody>
      </p:sp>
      <p:sp>
        <p:nvSpPr>
          <p:cNvPr id="8" name="Text 4"/>
          <p:cNvSpPr/>
          <p:nvPr/>
        </p:nvSpPr>
        <p:spPr>
          <a:xfrm>
            <a:off x="739899" y="2115369"/>
            <a:ext cx="3728070" cy="657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Глаголить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говорить</a:t>
            </a:r>
            <a:endParaRPr lang="en-US" sz="650" dirty="0"/>
          </a:p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Токмо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только</a:t>
            </a:r>
            <a:endParaRPr lang="en-US" sz="650" dirty="0"/>
          </a:p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Лепота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красота</a:t>
            </a:r>
            <a:endParaRPr lang="en-US" sz="650" dirty="0"/>
          </a:p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Зело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очень</a:t>
            </a:r>
            <a:endParaRPr lang="en-US" sz="650" dirty="0"/>
          </a:p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Давеча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недавно</a:t>
            </a:r>
            <a:endParaRPr lang="en-US" sz="6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0793" y="762967"/>
            <a:ext cx="3971851" cy="397185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085" y="88627"/>
            <a:ext cx="3310830" cy="49662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91864"/>
            <a:ext cx="4722763" cy="369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Вторая жизнь слов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3925119" y="930325"/>
            <a:ext cx="472276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Язык — живой организм: некоторые слова, считавшиеся устаревшими, возвращаются в активный словарь, обретая новую актуальность.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4058096" y="1426443"/>
            <a:ext cx="14288" cy="3325118"/>
          </a:xfrm>
          <a:prstGeom prst="roundRect">
            <a:avLst>
              <a:gd name="adj" fmla="val 124124"/>
            </a:avLst>
          </a:prstGeom>
          <a:solidFill>
            <a:srgbClr val="D3D1C9"/>
          </a:solidFill>
          <a:ln/>
        </p:spPr>
      </p:sp>
      <p:sp>
        <p:nvSpPr>
          <p:cNvPr id="7" name="Shape 4"/>
          <p:cNvSpPr/>
          <p:nvPr/>
        </p:nvSpPr>
        <p:spPr>
          <a:xfrm>
            <a:off x="4176787" y="1552277"/>
            <a:ext cx="354657" cy="14288"/>
          </a:xfrm>
          <a:prstGeom prst="roundRect">
            <a:avLst>
              <a:gd name="adj" fmla="val 124124"/>
            </a:avLst>
          </a:prstGeom>
          <a:solidFill>
            <a:srgbClr val="D3D1C9"/>
          </a:solidFill>
          <a:ln/>
        </p:spPr>
      </p:sp>
      <p:sp>
        <p:nvSpPr>
          <p:cNvPr id="8" name="Shape 5"/>
          <p:cNvSpPr/>
          <p:nvPr/>
        </p:nvSpPr>
        <p:spPr>
          <a:xfrm>
            <a:off x="3925119" y="1426443"/>
            <a:ext cx="265956" cy="265956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9" name="Text 6"/>
          <p:cNvSpPr/>
          <p:nvPr/>
        </p:nvSpPr>
        <p:spPr>
          <a:xfrm>
            <a:off x="3969432" y="1448581"/>
            <a:ext cx="177329" cy="2216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4649242" y="1467073"/>
            <a:ext cx="3998640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Губернатор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4649242" y="1719337"/>
            <a:ext cx="3998640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Устарел после советской эпохи, вернулся в 1990-х как официальный титул главы региона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4176787" y="2439888"/>
            <a:ext cx="354657" cy="14288"/>
          </a:xfrm>
          <a:prstGeom prst="roundRect">
            <a:avLst>
              <a:gd name="adj" fmla="val 124124"/>
            </a:avLst>
          </a:prstGeom>
          <a:solidFill>
            <a:srgbClr val="D3D1C9"/>
          </a:solidFill>
          <a:ln/>
        </p:spPr>
      </p:sp>
      <p:sp>
        <p:nvSpPr>
          <p:cNvPr id="13" name="Shape 10"/>
          <p:cNvSpPr/>
          <p:nvPr/>
        </p:nvSpPr>
        <p:spPr>
          <a:xfrm>
            <a:off x="3925119" y="2314054"/>
            <a:ext cx="265956" cy="265956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14" name="Text 11"/>
          <p:cNvSpPr/>
          <p:nvPr/>
        </p:nvSpPr>
        <p:spPr>
          <a:xfrm>
            <a:off x="3969432" y="2336192"/>
            <a:ext cx="177329" cy="2216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4649242" y="2354684"/>
            <a:ext cx="3998640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Лицей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4649242" y="2606948"/>
            <a:ext cx="3998640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Пушкинская эпоха → советское забвение → возрождение как названия престижных школ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4176787" y="3327499"/>
            <a:ext cx="354657" cy="14288"/>
          </a:xfrm>
          <a:prstGeom prst="roundRect">
            <a:avLst>
              <a:gd name="adj" fmla="val 124124"/>
            </a:avLst>
          </a:prstGeom>
          <a:solidFill>
            <a:srgbClr val="D3D1C9"/>
          </a:solidFill>
          <a:ln/>
        </p:spPr>
      </p:sp>
      <p:sp>
        <p:nvSpPr>
          <p:cNvPr id="18" name="Shape 15"/>
          <p:cNvSpPr/>
          <p:nvPr/>
        </p:nvSpPr>
        <p:spPr>
          <a:xfrm>
            <a:off x="3925119" y="3201665"/>
            <a:ext cx="265956" cy="265956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19" name="Text 16"/>
          <p:cNvSpPr/>
          <p:nvPr/>
        </p:nvSpPr>
        <p:spPr>
          <a:xfrm>
            <a:off x="3969432" y="3223803"/>
            <a:ext cx="177329" cy="2216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4649242" y="3242295"/>
            <a:ext cx="3998640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Полицейский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4649242" y="3494559"/>
            <a:ext cx="3998640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Заменён словом «милиционер» в СССР, вернулся в 2011 году с реформой МВД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4176787" y="4215110"/>
            <a:ext cx="354657" cy="14288"/>
          </a:xfrm>
          <a:prstGeom prst="roundRect">
            <a:avLst>
              <a:gd name="adj" fmla="val 124124"/>
            </a:avLst>
          </a:prstGeom>
          <a:solidFill>
            <a:srgbClr val="D3D1C9"/>
          </a:solidFill>
          <a:ln/>
        </p:spPr>
      </p:sp>
      <p:sp>
        <p:nvSpPr>
          <p:cNvPr id="23" name="Shape 20"/>
          <p:cNvSpPr/>
          <p:nvPr/>
        </p:nvSpPr>
        <p:spPr>
          <a:xfrm>
            <a:off x="3925119" y="4089276"/>
            <a:ext cx="265956" cy="265956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24" name="Text 21"/>
          <p:cNvSpPr/>
          <p:nvPr/>
        </p:nvSpPr>
        <p:spPr>
          <a:xfrm>
            <a:off x="3969432" y="4111414"/>
            <a:ext cx="177329" cy="2216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4</a:t>
            </a:r>
            <a:endParaRPr lang="en-US" sz="1350" dirty="0"/>
          </a:p>
        </p:txBody>
      </p:sp>
      <p:sp>
        <p:nvSpPr>
          <p:cNvPr id="25" name="Text 22"/>
          <p:cNvSpPr/>
          <p:nvPr/>
        </p:nvSpPr>
        <p:spPr>
          <a:xfrm>
            <a:off x="4649242" y="4129906"/>
            <a:ext cx="3998640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Благотворительность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4649242" y="4382170"/>
            <a:ext cx="3998640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Считалось устаревшим в советское время, сегодня — важная часть общественного лексикона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2026-07-24T15:55:34Z</dcterms:created>
  <dcterms:modified xsi:type="dcterms:W3CDTF">2026-07-24T15:55:34Z</dcterms:modified>
</cp:coreProperties>
</file>