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nter Medium"/>
      <p:regular r:id="rId201314"/>
    </p:embeddedFont>
    <p:embeddedFont>
      <p:font typeface="Inter Light"/>
      <p:regular r:id="rId201315"/>
    </p:embeddedFont>
    <p:embeddedFont>
      <p:font typeface="Inter Thin"/>
      <p:regular r:id="rId201316"/>
    </p:embeddedFont>
    <p:embeddedFont>
      <p:font typeface="Inter ExtraLight"/>
      <p:regular r:id="rId201317"/>
    </p:embeddedFont>
    <p:embeddedFont>
      <p:font typeface="Inter SemiBold"/>
      <p:regular r:id="rId201318"/>
    </p:embeddedFont>
    <p:embeddedFont>
      <p:font typeface="Inter Bold"/>
      <p:regular r:id="rId201319"/>
    </p:embeddedFont>
    <p:embeddedFont>
      <p:font typeface="Inter ExtraBold"/>
      <p:regular r:id="rId201320"/>
    </p:embeddedFont>
    <p:embeddedFont>
      <p:font typeface="Inter"/>
      <p:regular r:id="rId201321"/>
    </p:embeddedFont>
    <p:embeddedFont>
      <p:font typeface="Inter Black"/>
      <p:regular r:id="rId201322"/>
    </p:embeddedFont>
    <p:embeddedFont>
      <p:font typeface="Petrona Thin"/>
      <p:regular r:id="rId201323"/>
    </p:embeddedFont>
    <p:embeddedFont>
      <p:font typeface="Petrona ExtraLight"/>
      <p:regular r:id="rId201324"/>
    </p:embeddedFont>
    <p:embeddedFont>
      <p:font typeface="Petrona Light"/>
      <p:regular r:id="rId201325"/>
    </p:embeddedFont>
    <p:embeddedFont>
      <p:font typeface="Petrona"/>
      <p:regular r:id="rId201326"/>
    </p:embeddedFont>
    <p:embeddedFont>
      <p:font typeface="Petrona Medium"/>
      <p:regular r:id="rId201327"/>
    </p:embeddedFont>
    <p:embeddedFont>
      <p:font typeface="Petrona SemiBold"/>
      <p:regular r:id="rId201328"/>
    </p:embeddedFont>
    <p:embeddedFont>
      <p:font typeface="Petrona Bold"/>
      <p:regular r:id="rId201329"/>
    </p:embeddedFont>
    <p:embeddedFont>
      <p:font typeface="Petrona ExtraBold"/>
      <p:regular r:id="rId201330"/>
    </p:embeddedFont>
    <p:embeddedFont>
      <p:font typeface="Petrona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258491"/>
            <a:ext cx="4722763" cy="1705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Лексика по происхождению: Заимствования и неологизмы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496119" y="3150096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иностранные слова становятся родными, почему язык постоянно меняется — и что такое неологизм? Разбираемся легко и просто.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1183" y="84237"/>
            <a:ext cx="3316635" cy="49749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51011"/>
            <a:ext cx="4722763" cy="7727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Итог: Берегите чистоту и гибкость языка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96119" y="1276499"/>
            <a:ext cx="252933" cy="252933"/>
          </a:xfrm>
          <a:prstGeom prst="roundRect">
            <a:avLst>
              <a:gd name="adj" fmla="val 1866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9828" y="1287028"/>
            <a:ext cx="185440" cy="231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50925" y="1315120"/>
            <a:ext cx="4367957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Русский язык богат и гибок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50925" y="1569393"/>
            <a:ext cx="4367957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протяжении веков он принимал лучшее извне, перерабатывал и делал своим. Заимствования — не слабость, а свидетельство живой истории народа.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96119" y="2287488"/>
            <a:ext cx="252933" cy="252933"/>
          </a:xfrm>
          <a:prstGeom prst="roundRect">
            <a:avLst>
              <a:gd name="adj" fmla="val 1866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29828" y="2298018"/>
            <a:ext cx="185440" cy="231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50925" y="2326109"/>
            <a:ext cx="4367957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Используйте слова осознанно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925" y="2580382"/>
            <a:ext cx="4367957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Ваша задача — не слепо копировать языковую моду, а выбирать слово, которое точнее, красивее и уместнее передаёт мысль. Это и есть речевая культура.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496119" y="3298478"/>
            <a:ext cx="252933" cy="252933"/>
          </a:xfrm>
          <a:prstGeom prst="roundRect">
            <a:avLst>
              <a:gd name="adj" fmla="val 1866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29828" y="3309007"/>
            <a:ext cx="185440" cy="231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850925" y="3337099"/>
            <a:ext cx="4367957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Язык — это наша история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50925" y="3591371"/>
            <a:ext cx="4367957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Каждое слово, которое мы произносим, — это маленький кирпичик в здании живой культуры. Мы пишем историю языка каждый день — своей речью, своими текстами, своим выбором слова.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496119" y="4220319"/>
            <a:ext cx="14288" cy="572095"/>
          </a:xfrm>
          <a:prstGeom prst="roundRect">
            <a:avLst>
              <a:gd name="adj" fmla="val 59998"/>
            </a:avLst>
          </a:prstGeom>
          <a:solidFill>
            <a:srgbClr val="6237C8"/>
          </a:solidFill>
          <a:ln/>
        </p:spPr>
      </p:sp>
      <p:sp>
        <p:nvSpPr>
          <p:cNvPr id="18" name="Text 15"/>
          <p:cNvSpPr/>
          <p:nvPr/>
        </p:nvSpPr>
        <p:spPr>
          <a:xfrm>
            <a:off x="664741" y="4334917"/>
            <a:ext cx="455414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«Берегите наш язык, наш прекрасный русский язык — это клад, это достояние, переданное нам нашими предшественниками.» — И. С. Тургенев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17" y="87139"/>
            <a:ext cx="3312765" cy="49691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80702"/>
            <a:ext cx="4722763" cy="7995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История одного слова: Почему язык меняется?</a:t>
            </a:r>
            <a:endParaRPr lang="en-US" sz="25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343695"/>
            <a:ext cx="4722763" cy="106702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2791" y="1474217"/>
            <a:ext cx="4404568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Язык — живой организм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4112791" y="1739503"/>
            <a:ext cx="44045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 рождается, растёт и меняется вместе с людьми. Ни один язык мира не остаётся застывшим — он отражает каждую эпоху, каждое открытие и каждый культурный контакт.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519735"/>
            <a:ext cx="4722763" cy="106702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12791" y="2650257"/>
            <a:ext cx="4404568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Два главных пути пополнения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4112791" y="2915543"/>
            <a:ext cx="44045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Язык обогащается двумя способами: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созданием новых слов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из собственного материала и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заимствованием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из других языков. Оба пути одинаково важны и естественны.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695774"/>
            <a:ext cx="4722763" cy="106702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112791" y="3826297"/>
            <a:ext cx="4404568" cy="199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Зачем брать чужие слова?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4112791" y="4091583"/>
            <a:ext cx="44045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Причины просты: межкультурные контакты, технологический прогресс, престиж иностранного и потребность в точности. Когда своего слова нет — берут чужое.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6378"/>
            <a:ext cx="8151763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Исконно русские слова: Фундамент нашей речи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76718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Основу русской лексики составляют слова, унаследованные от предков. Это три исторических пласта, каждый из которых уходит корнями вглубь тысячелетий.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303636"/>
            <a:ext cx="1516038" cy="9369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395588"/>
            <a:ext cx="2613868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Индоевропейское наследие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496119" y="3683198"/>
            <a:ext cx="261386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Слова, общие для многих языков мира: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дуб, мать, вода, сердце, ночь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Им тысячи лет — они объединяют нас с греками, индийцами и германцами.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303636"/>
            <a:ext cx="1516038" cy="9369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395588"/>
            <a:ext cx="2613943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Общеславянские слова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3264991" y="3683198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То, что связывает все славянские народы: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горло, поле, друг, рука, небо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Эти слова одинаково понятны русским, полякам и болгарам.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303636"/>
            <a:ext cx="1516038" cy="9369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395588"/>
            <a:ext cx="2613943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Собственно русские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6033939" y="3683198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Слова, возникшие после формирования русской нации: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ласточка, сказка, кулик, хоровод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Это наша уникальность — то, чего нет у других славян.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2803"/>
            <a:ext cx="8151763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Старославянизмы: Высокий стиль и книжность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06822" y="1441624"/>
            <a:ext cx="4103191" cy="3298999"/>
          </a:xfrm>
          <a:prstGeom prst="roundRect">
            <a:avLst>
              <a:gd name="adj" fmla="val 2707"/>
            </a:avLst>
          </a:prstGeom>
          <a:solidFill>
            <a:srgbClr val="6237C8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565597"/>
            <a:ext cx="3855244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Когда и откуда?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30796" y="1902768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Старославянизмы пришли на Русь после принятия христианства в конце X века вместе с церковными книгами. Это язык Кирилла и Мефодия — торжественный, книжный, возвышенный.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820591"/>
            <a:ext cx="3855244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Как узнать?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30796" y="3157761"/>
            <a:ext cx="3855244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Неполногласие: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град, брег, глас, злато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Сочетания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жд/щ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вождение, освещение, нощь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Приставки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пре-, пред-, со-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преграда, предание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1565597"/>
            <a:ext cx="3924598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Пары: русское vs старославянское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28046" y="1918320"/>
            <a:ext cx="3924598" cy="2174230"/>
          </a:xfrm>
          <a:prstGeom prst="roundRect">
            <a:avLst>
              <a:gd name="adj" fmla="val 239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28046" y="2282279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728046" y="2643857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728046" y="3005435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728046" y="3367013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4728046" y="3728591"/>
            <a:ext cx="3924598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856783" y="2002259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Русское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814319" y="2002259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Старославянское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56783" y="2363837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голова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814319" y="2363837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глава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56783" y="2725415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берег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814319" y="2725415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брег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856783" y="3086993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город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814319" y="3086993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град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856783" y="3448571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холод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814319" y="3448571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хлад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856783" y="3810149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молоко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814319" y="3810149"/>
            <a:ext cx="216678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млеко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728046" y="4232077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Оба варианта живут в языке, но старославянские звучат торжественнее и употребляются в высоком стиле.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42999"/>
            <a:ext cx="8151763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Великое переселение слов: От древности к Петру I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96119" y="3022922"/>
            <a:ext cx="8151763" cy="14288"/>
          </a:xfrm>
          <a:prstGeom prst="roundRect">
            <a:avLst>
              <a:gd name="adj" fmla="val 364638"/>
            </a:avLst>
          </a:prstGeom>
          <a:solidFill>
            <a:srgbClr val="C6BDDA"/>
          </a:solidFill>
          <a:ln/>
        </p:spPr>
      </p:sp>
      <p:sp>
        <p:nvSpPr>
          <p:cNvPr id="4" name="Shape 2"/>
          <p:cNvSpPr/>
          <p:nvPr/>
        </p:nvSpPr>
        <p:spPr>
          <a:xfrm>
            <a:off x="2072804" y="2650852"/>
            <a:ext cx="14288" cy="372070"/>
          </a:xfrm>
          <a:prstGeom prst="roundRect">
            <a:avLst>
              <a:gd name="adj" fmla="val 364638"/>
            </a:avLst>
          </a:prstGeom>
          <a:solidFill>
            <a:srgbClr val="C6BDDA"/>
          </a:solidFill>
          <a:ln/>
        </p:spPr>
      </p:sp>
      <p:sp>
        <p:nvSpPr>
          <p:cNvPr id="5" name="Shape 3"/>
          <p:cNvSpPr/>
          <p:nvPr/>
        </p:nvSpPr>
        <p:spPr>
          <a:xfrm>
            <a:off x="1940421" y="2883396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77628" y="2895005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20092" y="1643807"/>
            <a:ext cx="2919710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Скандинавские заимствования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20092" y="1931417"/>
            <a:ext cx="291971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Эпоха варягов подарила нам: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якорь, сельдь, ларь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А ещё имена —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Олег, Ольга, Игорь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скандинавского происхождения.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734098" y="3022922"/>
            <a:ext cx="14288" cy="372070"/>
          </a:xfrm>
          <a:prstGeom prst="roundRect">
            <a:avLst>
              <a:gd name="adj" fmla="val 364638"/>
            </a:avLst>
          </a:prstGeom>
          <a:solidFill>
            <a:srgbClr val="C6BDDA"/>
          </a:solidFill>
          <a:ln/>
        </p:spPr>
      </p:sp>
      <p:sp>
        <p:nvSpPr>
          <p:cNvPr id="10" name="Shape 8"/>
          <p:cNvSpPr/>
          <p:nvPr/>
        </p:nvSpPr>
        <p:spPr>
          <a:xfrm>
            <a:off x="3601715" y="2883396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8922" y="2895005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281386" y="3519041"/>
            <a:ext cx="2919785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Тюркские слова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81386" y="3806651"/>
            <a:ext cx="291978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Многовековое соседство с тюркскими народами: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башмак, сундук, карандаш, лошадь, казна, кафтан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Наследие живого и тесного культурного обмена.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395466" y="2650852"/>
            <a:ext cx="14288" cy="372070"/>
          </a:xfrm>
          <a:prstGeom prst="roundRect">
            <a:avLst>
              <a:gd name="adj" fmla="val 364638"/>
            </a:avLst>
          </a:prstGeom>
          <a:solidFill>
            <a:srgbClr val="C6BDDA"/>
          </a:solidFill>
          <a:ln/>
        </p:spPr>
      </p:sp>
      <p:sp>
        <p:nvSpPr>
          <p:cNvPr id="15" name="Shape 13"/>
          <p:cNvSpPr/>
          <p:nvPr/>
        </p:nvSpPr>
        <p:spPr>
          <a:xfrm>
            <a:off x="5263083" y="2883396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0290" y="2895005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942755" y="1643807"/>
            <a:ext cx="2919785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Греческие и латинские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942755" y="1931417"/>
            <a:ext cx="291978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Через церковь и науку пришли: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тетрадь, кровать, огурец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(греч.),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школа, аудитория, студент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(лат.).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056834" y="3022922"/>
            <a:ext cx="14288" cy="372070"/>
          </a:xfrm>
          <a:prstGeom prst="roundRect">
            <a:avLst>
              <a:gd name="adj" fmla="val 364638"/>
            </a:avLst>
          </a:prstGeom>
          <a:solidFill>
            <a:srgbClr val="C6BDDA"/>
          </a:solidFill>
          <a:ln/>
        </p:spPr>
      </p:sp>
      <p:sp>
        <p:nvSpPr>
          <p:cNvPr id="20" name="Shape 18"/>
          <p:cNvSpPr/>
          <p:nvPr/>
        </p:nvSpPr>
        <p:spPr>
          <a:xfrm>
            <a:off x="6924452" y="2883396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61659" y="2895005"/>
            <a:ext cx="204639" cy="2558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604123" y="3519041"/>
            <a:ext cx="2919785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Эпоха Петра I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604123" y="3806651"/>
            <a:ext cx="291978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Реформы открыли шлюзы для морских, военных и технических терминов: </a:t>
            </a:r>
            <a:pPr algn="ctr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флот, гавань, лоцман, верфь, компас</a:t>
            </a:r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всё из голландского и немецкого.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5052" y="90041"/>
            <a:ext cx="3308896" cy="49633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74241"/>
            <a:ext cx="4722763" cy="8261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Заимствования: Как слово становится своим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96119" y="1474961"/>
            <a:ext cx="4722763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Иностранное слово не сразу становится «родным» — оно проходит несколько этапов освоения, прежде чем войти в словарь.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9" y="1984325"/>
            <a:ext cx="600819" cy="89497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13321" y="2104430"/>
            <a:ext cx="4005560" cy="206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Графическое освоение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1213321" y="2380729"/>
            <a:ext cx="4005560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записывается русскими буквами: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paletot → пальто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meeting → митинг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Латиница уступает место кириллице.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879303"/>
            <a:ext cx="600819" cy="89497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13321" y="2999408"/>
            <a:ext cx="4005560" cy="206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Фонетическая адаптация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1213321" y="3275707"/>
            <a:ext cx="4005560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Чужие звуки «подстраиваются» под русский слух: исчезают непривычные сочетания, ударение встаёт на нужный слог.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774281"/>
            <a:ext cx="600819" cy="89497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13321" y="3894386"/>
            <a:ext cx="4005560" cy="206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Грамматическая прописка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1213321" y="4170685"/>
            <a:ext cx="4005560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получает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род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(кафе — ср.р., шампунь — м.р.) и начинает изменяться по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падежам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Теперь оно полноправный житель языка.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5641"/>
            <a:ext cx="8151763" cy="426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Неологизмы: Новизна в языке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06822" y="1458069"/>
            <a:ext cx="3680445" cy="2839789"/>
          </a:xfrm>
          <a:prstGeom prst="roundRect">
            <a:avLst>
              <a:gd name="adj" fmla="val 3145"/>
            </a:avLst>
          </a:prstGeom>
          <a:solidFill>
            <a:srgbClr val="6237C8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582043"/>
            <a:ext cx="3432497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Что такое неологизм?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30796" y="1919213"/>
            <a:ext cx="343249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Неологизм — это слово, которое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недавно появилось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языке и ещё воспринимается как новое и свежее. Со временем оно либо закрепляется, либо исчезает.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638574"/>
            <a:ext cx="3432497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Авторские неологизмы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30796" y="2975744"/>
            <a:ext cx="343249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Поэты создавали слова намеренно: Маяковский придумал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«громадьё»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«прозаседавшиеся»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Хлебников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«смехачи»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«летчик»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Некоторые из них вошли в общий язык!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305300" y="1582043"/>
            <a:ext cx="4347270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Путь неологизма</a:t>
            </a:r>
            <a:endParaRPr lang="en-US" sz="13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05300" y="1934766"/>
            <a:ext cx="4347270" cy="171502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981556" y="2528727"/>
            <a:ext cx="864818" cy="129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Появление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981556" y="2691623"/>
            <a:ext cx="864818" cy="188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используется немногими</a:t>
            </a:r>
            <a:endParaRPr lang="en-US" sz="550" dirty="0"/>
          </a:p>
        </p:txBody>
      </p:sp>
      <p:sp>
        <p:nvSpPr>
          <p:cNvPr id="12" name="Text 9"/>
          <p:cNvSpPr/>
          <p:nvPr/>
        </p:nvSpPr>
        <p:spPr>
          <a:xfrm>
            <a:off x="6056728" y="2575138"/>
            <a:ext cx="864817" cy="2588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Распространение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6056728" y="2867463"/>
            <a:ext cx="864817" cy="188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Медиа и речь массово подхватывают</a:t>
            </a:r>
            <a:endParaRPr lang="en-US" sz="550" dirty="0"/>
          </a:p>
        </p:txBody>
      </p:sp>
      <p:sp>
        <p:nvSpPr>
          <p:cNvPr id="14" name="Text 11"/>
          <p:cNvSpPr/>
          <p:nvPr/>
        </p:nvSpPr>
        <p:spPr>
          <a:xfrm>
            <a:off x="7144450" y="2528727"/>
            <a:ext cx="864817" cy="129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Укрепление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7144450" y="2691623"/>
            <a:ext cx="864817" cy="188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Входит в словари и стандарт</a:t>
            </a:r>
            <a:endParaRPr lang="en-US" sz="550" dirty="0"/>
          </a:p>
        </p:txBody>
      </p:sp>
      <p:sp>
        <p:nvSpPr>
          <p:cNvPr id="16" name="Text 13"/>
          <p:cNvSpPr/>
          <p:nvPr/>
        </p:nvSpPr>
        <p:spPr>
          <a:xfrm>
            <a:off x="4305300" y="3789313"/>
            <a:ext cx="434727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Так слова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«бутик»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«слоган»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«брифинг»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прошли путь от непонятных заимствований до привычных слов в нашей речи.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83" y="84237"/>
            <a:ext cx="3316635" cy="49749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92013"/>
            <a:ext cx="4722763" cy="7727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Цифровой бум: Как меняется лексика в XXI веке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317501"/>
            <a:ext cx="472276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Интернет и глобализация сделали английский язык главным поставщиком новых слов. Цифровая эпоха принесла целый поток неологизмов во все сферы жизни.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3925119" y="1774999"/>
            <a:ext cx="2310408" cy="1083692"/>
          </a:xfrm>
          <a:prstGeom prst="roundRect">
            <a:avLst>
              <a:gd name="adj" fmla="val 435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42246" y="1892126"/>
            <a:ext cx="2076152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💻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IT и технологии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42246" y="2155924"/>
            <a:ext cx="2076152" cy="5856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интернет, файл, браузер</a:t>
            </a:r>
            <a:endParaRPr lang="en-US" sz="850" dirty="0"/>
          </a:p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смартфон, гаджет, трекер</a:t>
            </a:r>
            <a:endParaRPr lang="en-US" sz="850" dirty="0"/>
          </a:p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блогер, стример, подкаст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6337399" y="1774999"/>
            <a:ext cx="2310482" cy="1083692"/>
          </a:xfrm>
          <a:prstGeom prst="roundRect">
            <a:avLst>
              <a:gd name="adj" fmla="val 435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54527" y="1892126"/>
            <a:ext cx="2076227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🛍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Экономика и бизнес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54527" y="2155924"/>
            <a:ext cx="2076227" cy="5856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кешбэк, франшиза, стартап</a:t>
            </a:r>
            <a:endParaRPr lang="en-US" sz="850" dirty="0"/>
          </a:p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коворкинг, фриланс, питч</a:t>
            </a:r>
            <a:endParaRPr lang="en-US" sz="850" dirty="0"/>
          </a:p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краудфандинг, токен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925119" y="2960563"/>
            <a:ext cx="4722763" cy="1083692"/>
          </a:xfrm>
          <a:prstGeom prst="roundRect">
            <a:avLst>
              <a:gd name="adj" fmla="val 4357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42246" y="3077691"/>
            <a:ext cx="4488507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🎮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Культура и досуг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42246" y="3341489"/>
            <a:ext cx="4488507" cy="5856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квест, лайк, хайп, тренд</a:t>
            </a:r>
            <a:endParaRPr lang="en-US" sz="850" dirty="0"/>
          </a:p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вебинар, флешмоб, сторис</a:t>
            </a:r>
            <a:endParaRPr lang="en-US" sz="850" dirty="0"/>
          </a:p>
          <a:p>
            <a:pPr algn="l" marL="172720" indent="-172720">
              <a:lnSpc>
                <a:spcPct val="127000"/>
              </a:lnSpc>
              <a:buSzPct val="100000"/>
              <a:buChar char="•"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селфи, мем, контент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3925119" y="4158853"/>
            <a:ext cx="4722763" cy="592559"/>
          </a:xfrm>
          <a:prstGeom prst="roundRect">
            <a:avLst>
              <a:gd name="adj" fmla="val 7968"/>
            </a:avLst>
          </a:prstGeom>
          <a:solidFill>
            <a:srgbClr val="E0D7F4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484" y="4315197"/>
            <a:ext cx="140494" cy="11236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290343" y="4288780"/>
            <a:ext cx="424517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Многие из этих слов пришли так быстро, что русские аналоги ещё не успели сформироваться. Именно поэтому они так прочно вошли в речь.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Знать меру: Заимствования — это хорошо или плохо?</a:t>
            </a:r>
            <a:endParaRPr lang="en-US" sz="1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616297"/>
            <a:ext cx="7315200" cy="4114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765923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Золотое правило просто: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иностранное слово оправдано лишь тогда, когда оно точнее родного или заполняет реальную пустоту.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Если русский аналог есть и он понятен — лучше использовать его. Язык должен обогащаться, а не засоряться.</a:t>
            </a:r>
            <a:endParaRPr lang="en-US" sz="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2026-07-24T15:48:45Z</dcterms:created>
  <dcterms:modified xsi:type="dcterms:W3CDTF">2026-07-24T15:48:45Z</dcterms:modified>
</cp:coreProperties>
</file>