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1.png"/><Relationship Id="rId6" Type="http://schemas.openxmlformats.org/officeDocument/2006/relationships/image" Target="../media/image-3-2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image" Target="../media/image-3-11.png"/><Relationship Id="rId12" Type="http://schemas.openxmlformats.org/officeDocument/2006/relationships/image" Target="../media/image-3-12.svg"/><Relationship Id="rId13" Type="http://schemas.openxmlformats.org/officeDocument/2006/relationships/image" Target="../media/image-3-9.png"/><Relationship Id="rId14" Type="http://schemas.openxmlformats.org/officeDocument/2006/relationships/image" Target="../media/image-3-10.svg"/><Relationship Id="rId15" Type="http://schemas.openxmlformats.org/officeDocument/2006/relationships/image" Target="../media/image-3-15.png"/><Relationship Id="rId16" Type="http://schemas.openxmlformats.org/officeDocument/2006/relationships/image" Target="../media/image-3-16.svg"/><Relationship Id="rId17" Type="http://schemas.openxmlformats.org/officeDocument/2006/relationships/slideLayout" Target="../slideLayouts/slideLayout2.xml"/><Relationship Id="rId1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7-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62445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Архитекторы языка: Морфемы и их роль в словообразовании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585591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Каждое слово — это не случайный набор букв, а продуманная конструкция. Морфемы — её строительные блоки. Разберёмся, как они работают и почему без них язык бы рассыпался.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62902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Что такое морфема?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314227"/>
            <a:ext cx="2461320" cy="30885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Морфема — это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мельчайшая значимая часть слова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В отличие от отдельных букв или звуков, морфема несёт в себе смысл — лексический или грамматический. Она не существует сама по себе: морфемы живут только внутри слов, формируя их изнутри.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Термин ввёл российский лингвист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Иван Бодуэн де Куртенэ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в конце XIX века. Он первым осознал, что слово можно «разобрать» на минимальные осмысленные единицы — словно детали конструктора. Это открытие перевернуло представление о строении языка.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6604471" y="1202606"/>
            <a:ext cx="2137395" cy="3311798"/>
          </a:xfrm>
          <a:prstGeom prst="roundRect">
            <a:avLst>
              <a:gd name="adj" fmla="val 871"/>
            </a:avLst>
          </a:prstGeom>
          <a:solidFill>
            <a:srgbClr val="28282F"/>
          </a:solidFill>
          <a:ln/>
        </p:spPr>
      </p:sp>
      <p:sp>
        <p:nvSpPr>
          <p:cNvPr id="7" name="Text 4"/>
          <p:cNvSpPr/>
          <p:nvPr/>
        </p:nvSpPr>
        <p:spPr>
          <a:xfrm>
            <a:off x="6728445" y="1326579"/>
            <a:ext cx="188944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Ключевые свойства морфемы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728445" y="1838251"/>
            <a:ext cx="1889447" cy="2511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Минимальна — нельзя разделить на более мелкие значимые части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Значима — всегда несёт смысловую или грамматическую нагрузку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Повторяема — встречается в разных словах в узнаваемом виде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Несамостоятельна — функционирует только в составе слова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632"/>
            <a:ext cx="8151763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Главные герои: Виды морфем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96119" y="984424"/>
            <a:ext cx="815176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Все морфемы делятся на два больших класса: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корень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носитель главного смысла, и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аффиксы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служебные морфемы, которые уточняют, изменяют или грамматически оформляют слово.</a:t>
            </a:r>
            <a:endParaRPr lang="en-US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480542"/>
            <a:ext cx="4019550" cy="1672679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7192" y="1583457"/>
            <a:ext cx="177329" cy="17732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8576" y="1962150"/>
            <a:ext cx="3754636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Корень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628576" y="2214414"/>
            <a:ext cx="3754636" cy="8063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500"/>
              </a:spcAft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Сердце слова. Содержит главное лексическое значение и объединяет все слова одной семьи. Без корня слово невозможно.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Пример: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вод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а,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вод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ный, без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вод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ный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28331" y="1480542"/>
            <a:ext cx="4019550" cy="1672679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9405" y="1583457"/>
            <a:ext cx="177329" cy="177329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760788" y="1962150"/>
            <a:ext cx="3754636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Приставка (префикс)</a:t>
            </a:r>
            <a:endParaRPr lang="en-US" sz="1150" dirty="0"/>
          </a:p>
        </p:txBody>
      </p:sp>
      <p:sp>
        <p:nvSpPr>
          <p:cNvPr id="11" name="Text 5"/>
          <p:cNvSpPr/>
          <p:nvPr/>
        </p:nvSpPr>
        <p:spPr>
          <a:xfrm>
            <a:off x="4760788" y="2214414"/>
            <a:ext cx="3754636" cy="621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500"/>
              </a:spcAft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Стоит перед корнем. Добавляет новый оттенок значения или создаёт новое слово с иным смыслом.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Пример: бежать —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бежать —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бежать</a:t>
            </a:r>
            <a:endParaRPr lang="en-US" sz="9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6119" y="3265884"/>
            <a:ext cx="4019550" cy="1487984"/>
          </a:xfrm>
          <a:prstGeom prst="rect">
            <a:avLst/>
          </a:prstGeom>
        </p:spPr>
      </p:pic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17192" y="3368799"/>
            <a:ext cx="177329" cy="177329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628576" y="3747492"/>
            <a:ext cx="3754636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Суффикс</a:t>
            </a:r>
            <a:endParaRPr lang="en-US" sz="1150" dirty="0"/>
          </a:p>
        </p:txBody>
      </p:sp>
      <p:sp>
        <p:nvSpPr>
          <p:cNvPr id="15" name="Text 7"/>
          <p:cNvSpPr/>
          <p:nvPr/>
        </p:nvSpPr>
        <p:spPr>
          <a:xfrm>
            <a:off x="628576" y="3999756"/>
            <a:ext cx="3754636" cy="621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500"/>
              </a:spcAft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Стоит после корня, перед окончанием. Образует новые слова или новые грамматические формы.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Пример: дом — дом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ик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дом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ищ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е, дом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овой</a:t>
            </a:r>
            <a:endParaRPr lang="en-US" sz="900" dirty="0"/>
          </a:p>
        </p:txBody>
      </p:sp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28331" y="3265884"/>
            <a:ext cx="4019550" cy="1487984"/>
          </a:xfrm>
          <a:prstGeom prst="rect">
            <a:avLst/>
          </a:prstGeom>
        </p:spPr>
      </p:pic>
      <p:pic>
        <p:nvPicPr>
          <p:cNvPr id="17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549405" y="3368799"/>
            <a:ext cx="177329" cy="177329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4760788" y="3747492"/>
            <a:ext cx="3754636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Окончание (флексия)</a:t>
            </a:r>
            <a:endParaRPr lang="en-US" sz="1150" dirty="0"/>
          </a:p>
        </p:txBody>
      </p:sp>
      <p:sp>
        <p:nvSpPr>
          <p:cNvPr id="19" name="Text 9"/>
          <p:cNvSpPr/>
          <p:nvPr/>
        </p:nvSpPr>
        <p:spPr>
          <a:xfrm>
            <a:off x="4760788" y="3999756"/>
            <a:ext cx="3754636" cy="6216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500"/>
              </a:spcAft>
              <a:buNone/>
            </a:pPr>
            <a:r>
              <a:rPr lang="en-US" sz="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Изменяет форму слова, обозначая род, число, падеж, лицо. Не создаёт нового слова — лишь связывает его с другими.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Пример: стол — стол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стол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</a:t>
            </a:r>
            <a:pPr algn="l" indent="0" marL="0">
              <a:lnSpc>
                <a:spcPct val="130000"/>
              </a:lnSpc>
              <a:buNone/>
            </a:pPr>
            <a:r>
              <a:rPr lang="en-US" sz="90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стол</a:t>
            </a:r>
            <a:pPr algn="l" indent="0" marL="0">
              <a:lnSpc>
                <a:spcPct val="130000"/>
              </a:lnSpc>
              <a:buNone/>
            </a:pPr>
            <a:r>
              <a:rPr lang="en-US" sz="90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ом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648444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Как рождаются новые смыслы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222028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Словообразование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процесс создания нового слова с новым лексическим значением на основе уже существующего. Именно здесь морфемы раскрывают свою настоящую силу.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3925119" y="2080915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Как это работает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925119" y="2398737"/>
            <a:ext cx="2210098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Берётся производящая основа — уже знакомое слово. К ней присоединяются аффиксы: приставки, суффиксы или оба сразу. Каждое добавление рождает новый смысл, новую лексическую единицу. Из одного слова вырастает целое словообразовательное гнездо — семья родственных слов.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442546" y="2080915"/>
            <a:ext cx="2210098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Словообразовательное гнездо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42546" y="2592586"/>
            <a:ext cx="2210098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Возьмём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от него образуются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лесной, лесник, лесничество, перелесок, лесоруб, лесостепь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Один корень — десятки слов с разными значениями. Это и есть мощь морфемного «конструктора».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96541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Мастерская слов: Основные способы словообразования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919660"/>
            <a:ext cx="574997" cy="5749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26121" y="1919660"/>
            <a:ext cx="18838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Приставочный способ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26121" y="2187922"/>
            <a:ext cx="1883866" cy="1662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 готовому слову спереди добавляется приставка. Часть речи при этом не меняется, но смысл приобретает новый оттенок — направление, отрицание, интенсивность.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бежать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бежать,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бежать,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бежать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1919660"/>
            <a:ext cx="574997" cy="57499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994993" y="1919660"/>
            <a:ext cx="188394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Суффиксальный способ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994993" y="2187922"/>
            <a:ext cx="1883941" cy="20590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После основы добавляется суффикс. Самый продуктивный способ: суффикс может изменить часть речи и придать слову оттенок уменьшительности, профессии, качества и многого другого.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дом → дом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ик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учить → учи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тель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белый → бел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еть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1919660"/>
            <a:ext cx="574997" cy="57499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63941" y="1919660"/>
            <a:ext cx="188394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Приставочно-суффиксальный способ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763941" y="2381771"/>
            <a:ext cx="1883941" cy="18605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Приставка и суффикс добавляются одновременно — это важно, потому что ни один из них в отдельности не создал бы нужного слова. Оба аффикса действуют как единый инструмент.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курс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курс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ник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дорога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дорож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ный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0038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Удивительные способы преобразования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3595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Русский язык не ограничивается добавлением аффиксов. Существуют более неожиданные, но не менее мощные механизмы создания новых слов.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872407"/>
            <a:ext cx="2634555" cy="2570634"/>
          </a:xfrm>
          <a:prstGeom prst="roundRect">
            <a:avLst>
              <a:gd name="adj" fmla="val 724"/>
            </a:avLst>
          </a:prstGeom>
          <a:solidFill>
            <a:srgbClr val="EDEBE3"/>
          </a:solidFill>
          <a:ln/>
        </p:spPr>
      </p:sp>
      <p:sp>
        <p:nvSpPr>
          <p:cNvPr id="5" name="Text 3"/>
          <p:cNvSpPr/>
          <p:nvPr/>
        </p:nvSpPr>
        <p:spPr>
          <a:xfrm>
            <a:off x="620092" y="1996380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✂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Бессуффиксный способ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0092" y="2264643"/>
            <a:ext cx="2386608" cy="16621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как будто «сбрасывает» часть своей формы. От глагола или прилагательного отсекается суффикс — и рождается новое существительное. Способ нередко называют «нулевой суффиксацией».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заплы</a:t>
            </a:r>
            <a:pPr algn="l" indent="0" marL="0">
              <a:lnSpc>
                <a:spcPct val="133000"/>
              </a:lnSpc>
              <a:buNone/>
            </a:pPr>
            <a:r>
              <a:rPr lang="en-US" sz="950" i="1" strike="sngStrike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вать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заплыв; тихий → тишь; синий → синь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1872407"/>
            <a:ext cx="2634630" cy="2570634"/>
          </a:xfrm>
          <a:prstGeom prst="roundRect">
            <a:avLst>
              <a:gd name="adj" fmla="val 724"/>
            </a:avLst>
          </a:prstGeom>
          <a:solidFill>
            <a:srgbClr val="EDEBE3"/>
          </a:solidFill>
          <a:ln/>
        </p:spPr>
      </p:sp>
      <p:sp>
        <p:nvSpPr>
          <p:cNvPr id="8" name="Text 6"/>
          <p:cNvSpPr/>
          <p:nvPr/>
        </p:nvSpPr>
        <p:spPr>
          <a:xfrm>
            <a:off x="3378622" y="1996380"/>
            <a:ext cx="23866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⚡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Сложение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78622" y="2264643"/>
            <a:ext cx="2386682" cy="14636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Два самостоятельных слова (или их основы) объединяются в одно. Иногда используется соединительная гласная О или Е, иногда нет. Получается слово с суммарным или новым значением.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лёд + колоть = ледокол; пар + ход = пароход; сам + летать = самолёт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1872407"/>
            <a:ext cx="2634555" cy="2570634"/>
          </a:xfrm>
          <a:prstGeom prst="roundRect">
            <a:avLst>
              <a:gd name="adj" fmla="val 724"/>
            </a:avLst>
          </a:prstGeom>
          <a:solidFill>
            <a:srgbClr val="EDEBE3"/>
          </a:solidFill>
          <a:ln/>
        </p:spPr>
      </p:sp>
      <p:sp>
        <p:nvSpPr>
          <p:cNvPr id="11" name="Text 9"/>
          <p:cNvSpPr/>
          <p:nvPr/>
        </p:nvSpPr>
        <p:spPr>
          <a:xfrm>
            <a:off x="6137225" y="1996380"/>
            <a:ext cx="2386608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🔄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Переход в другую часть речи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37225" y="2458492"/>
            <a:ext cx="2386608" cy="18605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меняет свою грамматическую принадлежность без изменения формы. Прилагательное начинает работать как существительное, причастие — как прилагательное. Форма та же — роль другая.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столовая комната → школьная столовая; больной человек → больной в палате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329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Сила морфем: Игра в смысл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48495"/>
            <a:ext cx="3924598" cy="20962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Представьте фразу: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«Глокая куздра штеко будланула бокра и кудрячит бокрёнка»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Все слова вымышленные — их нет ни в одном словаре. Но благодаря морфемам мы безошибочно понимаем: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i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подлежащее совершает действие над объектом, у которого есть детёныш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Этот знаменитый пример из лекций академика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Льва Щербы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наглядно показывает: морфемы — это не просто части слова. Это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инструкция по сборке смысла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Именно они позволяют нам понимать незнакомые слова, угадывать значение новых терминов и осваивать иностранные языки.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728046" y="1676400"/>
            <a:ext cx="3924598" cy="1079004"/>
          </a:xfrm>
          <a:prstGeom prst="roundRect">
            <a:avLst>
              <a:gd name="adj" fmla="val 1724"/>
            </a:avLst>
          </a:prstGeom>
          <a:solidFill>
            <a:srgbClr val="E3E3E8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020" y="1865709"/>
            <a:ext cx="155004" cy="12397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130998" y="1818977"/>
            <a:ext cx="339767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Мы понимаем незнакомые слова не потому, что знаем каждое из них — а потому что умеем «читать» морфемы. Это врождённая лингвистическая интуиция, натренированная языком с детства.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4728046" y="2894930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Морфемы помогают нам: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728046" y="3212753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Понимать новые и редкие слова без словаря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Улавливать оттенки значений и эмоциональную окраску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Правильно писать слова через разбор по составу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Чувствовать логику языка как живой системы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3467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Ваш вклад в язык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7024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Морфемы — это не музейный экспонат и не сухая теория из учебника. Это живой, работающий механизм, которым вы пользуетесь каждый день, не задумываясь об этом.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682154" y="2302818"/>
            <a:ext cx="2448446" cy="123974"/>
          </a:xfrm>
          <a:prstGeom prst="roundRect">
            <a:avLst>
              <a:gd name="adj" fmla="val 15009"/>
            </a:avLst>
          </a:prstGeom>
          <a:solidFill>
            <a:srgbClr val="EDEBE3"/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178769"/>
            <a:ext cx="372070" cy="372070"/>
          </a:xfrm>
          <a:prstGeom prst="ellipse">
            <a:avLst/>
          </a:prstGeom>
          <a:solidFill>
            <a:srgbClr val="EDEBE3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9136" y="2271787"/>
            <a:ext cx="186035" cy="18603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0092" y="2674813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Понять структуру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0092" y="2943076"/>
            <a:ext cx="238660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Каждое произносимое вами слово имеет внутреннюю архитектуру. Теперь вы знаете её законы.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440683" y="2116782"/>
            <a:ext cx="2448520" cy="123974"/>
          </a:xfrm>
          <a:prstGeom prst="roundRect">
            <a:avLst>
              <a:gd name="adj" fmla="val 15009"/>
            </a:avLst>
          </a:prstGeom>
          <a:solidFill>
            <a:srgbClr val="EDEBE3"/>
          </a:solidFill>
          <a:ln/>
        </p:spPr>
      </p:sp>
      <p:sp>
        <p:nvSpPr>
          <p:cNvPr id="10" name="Shape 7"/>
          <p:cNvSpPr/>
          <p:nvPr/>
        </p:nvSpPr>
        <p:spPr>
          <a:xfrm>
            <a:off x="3254648" y="1992734"/>
            <a:ext cx="372070" cy="372070"/>
          </a:xfrm>
          <a:prstGeom prst="ellipse">
            <a:avLst/>
          </a:prstGeom>
          <a:solidFill>
            <a:srgbClr val="EDEBE3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47665" y="2085752"/>
            <a:ext cx="186035" cy="18603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78622" y="2488778"/>
            <a:ext cx="23866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Использовать конструктор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3378622" y="2757041"/>
            <a:ext cx="238668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Аффиксы — ваши инструменты. Комбинируйте их осознанно, чтобы точно выражать любые оттенки мысли.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6199287" y="1930747"/>
            <a:ext cx="2448446" cy="123974"/>
          </a:xfrm>
          <a:prstGeom prst="roundRect">
            <a:avLst>
              <a:gd name="adj" fmla="val 15009"/>
            </a:avLst>
          </a:prstGeom>
          <a:solidFill>
            <a:srgbClr val="EDEBE3"/>
          </a:solidFill>
          <a:ln/>
        </p:spPr>
      </p:sp>
      <p:sp>
        <p:nvSpPr>
          <p:cNvPr id="15" name="Shape 11"/>
          <p:cNvSpPr/>
          <p:nvPr/>
        </p:nvSpPr>
        <p:spPr>
          <a:xfrm>
            <a:off x="6013252" y="1806699"/>
            <a:ext cx="372070" cy="372070"/>
          </a:xfrm>
          <a:prstGeom prst="ellipse">
            <a:avLst/>
          </a:prstGeom>
          <a:solidFill>
            <a:srgbClr val="EDEBE3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06269" y="1899717"/>
            <a:ext cx="186035" cy="18603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37225" y="2302743"/>
            <a:ext cx="238660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Создавать новые смыслы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6137225" y="2571006"/>
            <a:ext cx="238660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Язык продолжает развиваться — и вы его часть. Каждое новое слово рождается по тем же правилам, что и тысячи лет назад.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496119" y="3814390"/>
            <a:ext cx="8151763" cy="694432"/>
          </a:xfrm>
          <a:prstGeom prst="roundRect">
            <a:avLst>
              <a:gd name="adj" fmla="val 2679"/>
            </a:avLst>
          </a:prstGeom>
          <a:solidFill>
            <a:srgbClr val="E3E3E8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92" y="3994175"/>
            <a:ext cx="155004" cy="12397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99071" y="3969321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Морфемы — это «ДНК» языка. Разобрав слово на морфемы, вы читаете саму историю его рождения и понимаете, как устроен мир вокруг нас.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2026-07-24T19:08:01Z</dcterms:created>
  <dcterms:modified xsi:type="dcterms:W3CDTF">2026-07-24T19:08:01Z</dcterms:modified>
</cp:coreProperties>
</file>