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Sora Light"/>
      <p:regular r:id="rId201314"/>
    </p:embeddedFont>
    <p:embeddedFont>
      <p:font typeface="Sora"/>
      <p:regular r:id="rId201315"/>
    </p:embeddedFont>
    <p:embeddedFont>
      <p:font typeface="Sora Semi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234" y="88850"/>
            <a:ext cx="3310533" cy="496579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1290638"/>
            <a:ext cx="4767114" cy="15588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Бессоюзное сложное предложение и сложные предложения с разными видами связи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473943" y="3027164"/>
            <a:ext cx="5224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 таблицами, примерами и понятными алгоритмами — легко и просто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73943" y="3349972"/>
            <a:ext cx="854050" cy="180008"/>
          </a:xfrm>
          <a:prstGeom prst="roundRect">
            <a:avLst>
              <a:gd name="adj" fmla="val 22117"/>
            </a:avLst>
          </a:prstGeom>
          <a:solidFill>
            <a:srgbClr val="F9D2D6"/>
          </a:solidFill>
          <a:ln/>
        </p:spPr>
      </p:sp>
      <p:sp>
        <p:nvSpPr>
          <p:cNvPr id="7" name="Text 4"/>
          <p:cNvSpPr/>
          <p:nvPr/>
        </p:nvSpPr>
        <p:spPr>
          <a:xfrm>
            <a:off x="545009" y="3385468"/>
            <a:ext cx="1169119" cy="10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РУССКИЙ ЯЗЫК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1387227" y="3349972"/>
            <a:ext cx="704776" cy="180008"/>
          </a:xfrm>
          <a:prstGeom prst="roundRect">
            <a:avLst>
              <a:gd name="adj" fmla="val 22117"/>
            </a:avLst>
          </a:prstGeom>
          <a:noFill/>
          <a:ln w="4763">
            <a:solidFill>
              <a:srgbClr val="DA1B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58292" y="3385468"/>
            <a:ext cx="1019845" cy="10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СИНТАКСИС</a:t>
            </a:r>
            <a:endParaRPr lang="en-US" sz="700" dirty="0"/>
          </a:p>
        </p:txBody>
      </p:sp>
      <p:sp>
        <p:nvSpPr>
          <p:cNvPr id="10" name="Shape 7"/>
          <p:cNvSpPr/>
          <p:nvPr/>
        </p:nvSpPr>
        <p:spPr>
          <a:xfrm>
            <a:off x="2151236" y="3349972"/>
            <a:ext cx="769590" cy="180008"/>
          </a:xfrm>
          <a:prstGeom prst="roundRect">
            <a:avLst>
              <a:gd name="adj" fmla="val 22117"/>
            </a:avLst>
          </a:prstGeom>
          <a:noFill/>
          <a:ln w="4763">
            <a:solidFill>
              <a:srgbClr val="DA1B2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222302" y="3385468"/>
            <a:ext cx="1084659" cy="10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ПУНКТУАЦИЯ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473943" y="3663255"/>
            <a:ext cx="5224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Сайфудинова Динора Михайловна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65746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Итог: как быстро прийти к правильному ответу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592387"/>
            <a:ext cx="8653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Запомни два ключевых блока — и любое сложное предложение станет управляемым.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73943" y="1915195"/>
            <a:ext cx="8196114" cy="1655415"/>
          </a:xfrm>
          <a:prstGeom prst="roundRect">
            <a:avLst>
              <a:gd name="adj" fmla="val 300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8706" y="1919957"/>
            <a:ext cx="4093294" cy="1645890"/>
          </a:xfrm>
          <a:custGeom>
            <a:avLst/>
            <a:gdLst/>
            <a:ahLst/>
            <a:cxnLst/>
            <a:rect l="l" t="t" r="r" b="b"/>
            <a:pathLst>
              <a:path w="4093294" h="1645890">
                <a:moveTo>
                  <a:pt x="41471" y="0"/>
                </a:moveTo>
                <a:lnTo>
                  <a:pt x="4093294" y="0"/>
                </a:lnTo>
                <a:lnTo>
                  <a:pt x="4093294" y="1645890"/>
                </a:lnTo>
                <a:lnTo>
                  <a:pt x="41471" y="1645890"/>
                </a:lnTo>
                <a:arcTo hR="41471" wR="41471" stAng="5400000" swAng="5400000"/>
                <a:lnTo>
                  <a:pt x="0" y="41471"/>
                </a:lnTo>
                <a:arcTo hR="41471" wR="41471" stAng="10800000" swAng="5400000"/>
                <a:close/>
              </a:path>
            </a:pathLst>
          </a:custGeom>
          <a:solidFill>
            <a:srgbClr val="F9D2D6"/>
          </a:solidFill>
          <a:ln/>
        </p:spPr>
      </p:sp>
      <p:sp>
        <p:nvSpPr>
          <p:cNvPr id="6" name="Text 4"/>
          <p:cNvSpPr/>
          <p:nvPr/>
        </p:nvSpPr>
        <p:spPr>
          <a:xfrm>
            <a:off x="597173" y="2038424"/>
            <a:ext cx="385636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БСП — бессоюзная связь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97173" y="2304306"/>
            <a:ext cx="385636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Союзов нет. Знак выбирается по смыслу: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97173" y="2564904"/>
            <a:ext cx="3856360" cy="882476"/>
          </a:xfrm>
          <a:prstGeom prst="rect">
            <a:avLst/>
          </a:prstGeom>
          <a:noFill/>
          <a:ln/>
        </p:spPr>
        <p:txBody>
          <a:bodyPr wrap="square" lIns="0" tIns="47395" rIns="0" bIns="0" rtlCol="0" anchor="t">
            <a:normAutofit/>
          </a:bodyPr>
          <a:lstStyle/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,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перечисление (вставь «и»)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;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части самостоятельны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: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причина/пояснение («потому что»)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—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следствие/контраст («и тогда», «а»)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72000" y="1919957"/>
            <a:ext cx="4093294" cy="1645890"/>
          </a:xfrm>
          <a:custGeom>
            <a:avLst/>
            <a:gdLst/>
            <a:ahLst/>
            <a:cxnLst/>
            <a:rect l="l" t="t" r="r" b="b"/>
            <a:pathLst>
              <a:path w="4093294" h="1645890">
                <a:moveTo>
                  <a:pt x="0" y="0"/>
                </a:moveTo>
                <a:lnTo>
                  <a:pt x="4051824" y="0"/>
                </a:lnTo>
                <a:arcTo hR="41471" wR="41471" stAng="16200000" swAng="5400000"/>
                <a:lnTo>
                  <a:pt x="4093294" y="1604420"/>
                </a:lnTo>
                <a:arcTo hR="41471" wR="41471" stAng="0" swAng="5400000"/>
                <a:lnTo>
                  <a:pt x="0" y="1645890"/>
                </a:lnTo>
                <a:lnTo>
                  <a:pt x="0" y="0"/>
                </a:lnTo>
                <a:close/>
              </a:path>
            </a:pathLst>
          </a:custGeom>
          <a:solidFill>
            <a:srgbClr val="F9D2D6"/>
          </a:solidFill>
          <a:ln/>
        </p:spPr>
      </p:sp>
      <p:sp>
        <p:nvSpPr>
          <p:cNvPr id="10" name="Shape 8"/>
          <p:cNvSpPr/>
          <p:nvPr/>
        </p:nvSpPr>
        <p:spPr>
          <a:xfrm>
            <a:off x="4572000" y="1919957"/>
            <a:ext cx="14288" cy="1645890"/>
          </a:xfrm>
          <a:prstGeom prst="roundRect">
            <a:avLst>
              <a:gd name="adj" fmla="val 49998"/>
            </a:avLst>
          </a:prstGeom>
          <a:solidFill>
            <a:srgbClr val="DFB8BC"/>
          </a:solidFill>
          <a:ln/>
        </p:spPr>
      </p:sp>
      <p:sp>
        <p:nvSpPr>
          <p:cNvPr id="11" name="Text 9"/>
          <p:cNvSpPr/>
          <p:nvPr/>
        </p:nvSpPr>
        <p:spPr>
          <a:xfrm>
            <a:off x="4690467" y="2038424"/>
            <a:ext cx="385636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Смешанные предложения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90467" y="2304306"/>
            <a:ext cx="385636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3+ частей, разные виды связи. Алгоритм: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690467" y="2564904"/>
            <a:ext cx="3856360" cy="8824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Найти грамматические основы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Провести границы частей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Определить тип связи для каждой пары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Расставить знаки по правилам каждого типа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3943" y="3703886"/>
            <a:ext cx="8196114" cy="473869"/>
          </a:xfrm>
          <a:prstGeom prst="roundRect">
            <a:avLst>
              <a:gd name="adj" fmla="val 10502"/>
            </a:avLst>
          </a:prstGeom>
          <a:solidFill>
            <a:srgbClr val="F9D2D6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410" y="3872136"/>
            <a:ext cx="148084" cy="118467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858962" y="3851970"/>
            <a:ext cx="814982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Главное правило: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сначала смысл — потом знак. Никогда наоборот.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855538"/>
            <a:ext cx="8196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Что такое бессоюзное и союзное сложное: одна мысль — разные «сборки»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871886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Любое сложное предложение состоит из нескольких частей, каждая из которых имеет собственную грамматическую основу. Но способы «скрепить» эти части между собой принципиально различаются.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388665" y="2384227"/>
            <a:ext cx="4124102" cy="1296516"/>
          </a:xfrm>
          <a:prstGeom prst="roundRect">
            <a:avLst>
              <a:gd name="adj" fmla="val 6580"/>
            </a:avLst>
          </a:prstGeom>
          <a:solidFill>
            <a:srgbClr val="DA1B2E"/>
          </a:solidFill>
          <a:ln/>
        </p:spPr>
      </p:sp>
      <p:sp>
        <p:nvSpPr>
          <p:cNvPr id="5" name="Text 3"/>
          <p:cNvSpPr/>
          <p:nvPr/>
        </p:nvSpPr>
        <p:spPr>
          <a:xfrm>
            <a:off x="507132" y="2502694"/>
            <a:ext cx="388716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Союзные сложные (ССП / СПП)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7132" y="2815977"/>
            <a:ext cx="3887167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Части соединяются с помощью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союзов или союзных слов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и, но, а, потому что, хотя, когда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др. Связь видна «на поверхности» — союз стоит между частями и сигнализирует об их отношениях.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721275" y="2502694"/>
            <a:ext cx="395354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Бессоюзные сложные (БСП)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1275" y="2815977"/>
            <a:ext cx="3953545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Союзов нет — части удерживаются вместе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интонацией и смыслом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Именно смысловые отношения между частями диктуют выбор знака препинания: запятой, точки с запятой, двоеточия или тире.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3943" y="3814018"/>
            <a:ext cx="8196114" cy="473869"/>
          </a:xfrm>
          <a:prstGeom prst="roundRect">
            <a:avLst>
              <a:gd name="adj" fmla="val 10502"/>
            </a:avLst>
          </a:prstGeom>
          <a:solidFill>
            <a:srgbClr val="F9D2D6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410" y="3982269"/>
            <a:ext cx="148084" cy="11846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58962" y="3962102"/>
            <a:ext cx="814982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Ключевой вопрос: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есть союз между частями?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Если да — союзная связь. Если нет — бессоюзная.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7760" y="79102"/>
            <a:ext cx="3323481" cy="49852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358527"/>
            <a:ext cx="4767114" cy="6942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БСП: как части «цепляются» без союзов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473943" y="1193750"/>
            <a:ext cx="4767114" cy="478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бессоюзном сложном предложении союз отсутствует, однако смысловая связь между частями остаётся очень тесной. Именно интонация «заменяет» союз и подсказывает читателю характер отношений.</a:t>
            </a:r>
            <a:endParaRPr lang="en-US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943" y="1778050"/>
            <a:ext cx="263798" cy="2637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3943" y="2159273"/>
            <a:ext cx="4767114" cy="173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Интонация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73943" y="2389138"/>
            <a:ext cx="4767114" cy="31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Повышение, понижение, пауза — всё это сигналы смысла. Перечисление читается ровно, а тире — с резкой паузой.</a:t>
            </a:r>
            <a:endParaRPr lang="en-US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943" y="2896195"/>
            <a:ext cx="263798" cy="26379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3943" y="3277419"/>
            <a:ext cx="4767114" cy="173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Смысловые отношения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73943" y="3507284"/>
            <a:ext cx="4767114" cy="31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Сначала определяем, что связывает части: перечисление, причина, пояснение, следствие, противопоставление.</a:t>
            </a:r>
            <a:endParaRPr lang="en-US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3943" y="4014341"/>
            <a:ext cx="263798" cy="26379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3943" y="4395564"/>
            <a:ext cx="4767114" cy="173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Знак препинания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473943" y="4625429"/>
            <a:ext cx="4767114" cy="159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Под найденные смысловые отношения подбирается нужный знак: , / ; / : / —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547092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Таблица-закрепление: знаки в БСП и их смысл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173733"/>
            <a:ext cx="8653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Запомни таблицу — и выбор знака станет осознанным, а не случайным.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73943" y="1496541"/>
            <a:ext cx="8196114" cy="2492648"/>
          </a:xfrm>
          <a:prstGeom prst="roundRect">
            <a:avLst>
              <a:gd name="adj" fmla="val 199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3943" y="1844873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73943" y="2380357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73943" y="2915841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73943" y="3451324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952327" y="1496541"/>
            <a:ext cx="7405" cy="24926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408289" y="1496541"/>
            <a:ext cx="7405" cy="24926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78780" y="1501304"/>
            <a:ext cx="1473547" cy="343570"/>
          </a:xfrm>
          <a:custGeom>
            <a:avLst/>
            <a:gdLst/>
            <a:ahLst/>
            <a:cxnLst/>
            <a:rect l="l" t="t" r="r" b="b"/>
            <a:pathLst>
              <a:path w="1473547" h="343570">
                <a:moveTo>
                  <a:pt x="41471" y="0"/>
                </a:moveTo>
                <a:lnTo>
                  <a:pt x="1473547" y="0"/>
                </a:lnTo>
                <a:lnTo>
                  <a:pt x="1473547" y="343570"/>
                </a:lnTo>
                <a:lnTo>
                  <a:pt x="0" y="343570"/>
                </a:lnTo>
                <a:lnTo>
                  <a:pt x="0" y="41471"/>
                </a:lnTo>
                <a:arcTo hR="41471" wR="41471" stAng="10800000" swAng="5400000"/>
                <a:close/>
              </a:path>
            </a:pathLst>
          </a:custGeom>
          <a:solidFill>
            <a:srgbClr val="DA1B2E"/>
          </a:solidFill>
          <a:ln/>
        </p:spPr>
      </p:sp>
      <p:sp>
        <p:nvSpPr>
          <p:cNvPr id="12" name="Text 10"/>
          <p:cNvSpPr/>
          <p:nvPr/>
        </p:nvSpPr>
        <p:spPr>
          <a:xfrm>
            <a:off x="597247" y="1577132"/>
            <a:ext cx="169143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Знак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952327" y="1501304"/>
            <a:ext cx="2455962" cy="343570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14" name="Text 12"/>
          <p:cNvSpPr/>
          <p:nvPr/>
        </p:nvSpPr>
        <p:spPr>
          <a:xfrm>
            <a:off x="2073176" y="1577132"/>
            <a:ext cx="267146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Смысловые отношения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408289" y="1501304"/>
            <a:ext cx="4257005" cy="343570"/>
          </a:xfrm>
          <a:custGeom>
            <a:avLst/>
            <a:gdLst/>
            <a:ahLst/>
            <a:cxnLst/>
            <a:rect l="l" t="t" r="r" b="b"/>
            <a:pathLst>
              <a:path w="4257005" h="343570">
                <a:moveTo>
                  <a:pt x="0" y="0"/>
                </a:moveTo>
                <a:lnTo>
                  <a:pt x="4215535" y="0"/>
                </a:lnTo>
                <a:arcTo hR="41471" wR="41471" stAng="16200000" swAng="5400000"/>
                <a:lnTo>
                  <a:pt x="4257005" y="343570"/>
                </a:lnTo>
                <a:lnTo>
                  <a:pt x="0" y="343570"/>
                </a:lnTo>
                <a:lnTo>
                  <a:pt x="0" y="0"/>
                </a:lnTo>
                <a:close/>
              </a:path>
            </a:pathLst>
          </a:custGeom>
          <a:solidFill>
            <a:srgbClr val="DA1B2E"/>
          </a:solidFill>
          <a:ln/>
        </p:spPr>
      </p:sp>
      <p:sp>
        <p:nvSpPr>
          <p:cNvPr id="16" name="Text 14"/>
          <p:cNvSpPr/>
          <p:nvPr/>
        </p:nvSpPr>
        <p:spPr>
          <a:xfrm>
            <a:off x="4529138" y="1577132"/>
            <a:ext cx="44748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Подсказка / тест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97247" y="1923083"/>
            <a:ext cx="169143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,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073176" y="1923083"/>
            <a:ext cx="221426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Перечисление событий, близкие по смыслу части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529138" y="1923083"/>
            <a:ext cx="44748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Можно мысленно вставить союз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«и»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между частями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97247" y="2458566"/>
            <a:ext cx="169143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;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073176" y="2458566"/>
            <a:ext cx="221426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Части менее связаны, более самостоятельны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29138" y="2458566"/>
            <a:ext cx="44748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Внутри одной из частей уже есть запятые; смысл не столь тесный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7247" y="2994050"/>
            <a:ext cx="169143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: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073176" y="2994050"/>
            <a:ext cx="221426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Причина, обоснование или пояснение к первой части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529138" y="2994050"/>
            <a:ext cx="44748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Можно вставить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«потому что»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«а именно»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97247" y="3529533"/>
            <a:ext cx="169143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—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2073176" y="3529533"/>
            <a:ext cx="221426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Резкое следствие, быстрая смена событий, противопоставление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29138" y="3529533"/>
            <a:ext cx="447489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Можно вставить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«и тогда»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«а»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«но»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73943" y="4122465"/>
            <a:ext cx="8196114" cy="473869"/>
          </a:xfrm>
          <a:prstGeom prst="roundRect">
            <a:avLst>
              <a:gd name="adj" fmla="val 10502"/>
            </a:avLst>
          </a:prstGeom>
          <a:solidFill>
            <a:srgbClr val="F9D2D6"/>
          </a:solidFill>
          <a:ln/>
        </p:spPr>
      </p:sp>
      <p:pic>
        <p:nvPicPr>
          <p:cNvPr id="3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410" y="4290715"/>
            <a:ext cx="148084" cy="118467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858962" y="4270549"/>
            <a:ext cx="814982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Алгоритм: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смысл → тест → знак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Никогда не ставь знак «на глаз»!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262732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Простые примеры БСП: узнаём по знаку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889373"/>
            <a:ext cx="8653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Разберём конкретные предложения — от знака к смыслу и обратно.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943" y="2212181"/>
            <a:ext cx="2653010" cy="16685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3848" y="2344936"/>
            <a:ext cx="2330351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, — перечисление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63848" y="2610817"/>
            <a:ext cx="2330351" cy="1137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«Птицы умолкли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лес потемнел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на реке поднялся туман.»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Три события происходят одновременно. Между ними легко вставить «и». Части равноправны →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запятая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5421" y="2212181"/>
            <a:ext cx="2653085" cy="166858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35325" y="2344936"/>
            <a:ext cx="233042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: — причина / пояснение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35325" y="2610817"/>
            <a:ext cx="2330425" cy="1137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«Он открыл окно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комнате стало душно.»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Вторая часть объясняет причину действия из первой. Вставим «потому что» — смысл сохраняется →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двоеточие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6972" y="2212181"/>
            <a:ext cx="2653010" cy="166858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6877" y="2344936"/>
            <a:ext cx="2330351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— резкое следствие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6877" y="2610817"/>
            <a:ext cx="2330351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«Раздался выстрел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птицы вспорхнули разом.»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Мгновенная реакция на событие, быстрая смена картины. Вставим «и тогда» →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тире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06" y="84609"/>
            <a:ext cx="3316188" cy="49742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02943" y="391195"/>
            <a:ext cx="4767114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Сложные предложения с разными видами связи: главный принцип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3902943" y="1667024"/>
            <a:ext cx="4767114" cy="705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Когда в одном предложении три и более частей, между ними могут одновременно использоваться </a:t>
            </a:r>
            <a:pPr algn="l" indent="0" marL="0">
              <a:lnSpc>
                <a:spcPct val="130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разные виды связи</a:t>
            </a:r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бессоюзная, сочинительная и подчинительная. Такие конструкции называют </a:t>
            </a:r>
            <a:pPr algn="l" indent="0" marL="0">
              <a:lnSpc>
                <a:spcPct val="130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сложными предложениями с разными видами связи</a:t>
            </a:r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3902943" y="2493838"/>
            <a:ext cx="2329755" cy="838423"/>
          </a:xfrm>
          <a:prstGeom prst="roundRect">
            <a:avLst>
              <a:gd name="adj" fmla="val 5657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20592" y="2611487"/>
            <a:ext cx="2094458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Бессоюзная связь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020592" y="2861742"/>
            <a:ext cx="2094458" cy="35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Между блоками нет союза; знак определяется смыслом.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6340301" y="2493838"/>
            <a:ext cx="2329755" cy="838423"/>
          </a:xfrm>
          <a:prstGeom prst="roundRect">
            <a:avLst>
              <a:gd name="adj" fmla="val 5657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57950" y="2611487"/>
            <a:ext cx="2094458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Сочинительная связь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457950" y="2861742"/>
            <a:ext cx="2094458" cy="35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Равноправные части соединены союзами </a:t>
            </a:r>
            <a:pPr algn="l" indent="0" marL="0">
              <a:lnSpc>
                <a:spcPct val="130000"/>
              </a:lnSpc>
              <a:buNone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и, но, а, однако, зато</a:t>
            </a:r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902943" y="3439864"/>
            <a:ext cx="4767114" cy="661988"/>
          </a:xfrm>
          <a:prstGeom prst="roundRect">
            <a:avLst>
              <a:gd name="adj" fmla="val 7165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20592" y="3557513"/>
            <a:ext cx="4531816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Подчинительная связь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4020592" y="3807768"/>
            <a:ext cx="4531816" cy="1764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Одна часть зависит от другой; связь союзами </a:t>
            </a:r>
            <a:pPr algn="l" indent="0" marL="0">
              <a:lnSpc>
                <a:spcPct val="130000"/>
              </a:lnSpc>
              <a:buNone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когда, потому что, хотя, который</a:t>
            </a:r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3902943" y="4222924"/>
            <a:ext cx="4767114" cy="5293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Удобная стратегия: мысленно </a:t>
            </a:r>
            <a:pPr algn="l" indent="0" marL="0">
              <a:lnSpc>
                <a:spcPct val="130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«разбей предложение на блоки»</a:t>
            </a:r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определи тип связи между каждой парой соседних частей и расставь знаки по правилам для каждого типа.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48853"/>
            <a:ext cx="8196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Как распознать тип связи между частями: мини-алгоритм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5143" y="1365200"/>
            <a:ext cx="6373713" cy="29170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65520" y="3462106"/>
            <a:ext cx="1196614" cy="485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Определить отношения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757459" y="3462106"/>
            <a:ext cx="1196614" cy="485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Проверить союзы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3257594" y="3462106"/>
            <a:ext cx="1196614" cy="485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Провести границы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724944" y="3462106"/>
            <a:ext cx="1196614" cy="485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Найти основы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73943" y="4415507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Этот алгоритм работает для любого сложного предложения — с одним видом связи или с несколькими. Главное: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 торопиться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двигаться шаг за шагом от основ к знакам.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28167"/>
            <a:ext cx="8196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Путаница, но решаемая: «союзы рядом» и стыки связей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944514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Особую сложность представляют конструкции, где на стыке частей оказываются два союза подряд — например,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«и когда»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«но если»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Как действовать?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73943" y="2575322"/>
            <a:ext cx="4377779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Правило «соседних союзов»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73943" y="2888605"/>
            <a:ext cx="4377779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рядом стоят сочинительный и подчинительный союзы, нужно проверить: можно ли опустить придаточную часть без разрушения смысла главной? Если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да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запятая между союзами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ставится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Если после придаточной следует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«то»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«так»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запятая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 ставится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73943" y="3753371"/>
            <a:ext cx="4377779" cy="420514"/>
          </a:xfrm>
          <a:prstGeom prst="rect">
            <a:avLst/>
          </a:prstGeom>
          <a:noFill/>
          <a:ln/>
        </p:spPr>
        <p:txBody>
          <a:bodyPr wrap="square" lIns="0" tIns="47395" rIns="0" bIns="0" rtlCol="0" anchor="t">
            <a:normAutofit/>
          </a:bodyPr>
          <a:lstStyle/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Он устал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и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когда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пришёл домой, сразу лёг спать.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Он устал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и когда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пришёл домой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то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сразу лёг.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60231" y="2456855"/>
            <a:ext cx="3699793" cy="1758479"/>
          </a:xfrm>
          <a:prstGeom prst="roundRect">
            <a:avLst>
              <a:gd name="adj" fmla="val 4851"/>
            </a:avLst>
          </a:prstGeom>
          <a:solidFill>
            <a:srgbClr val="F9D2D6"/>
          </a:solidFill>
          <a:ln/>
        </p:spPr>
      </p:sp>
      <p:sp>
        <p:nvSpPr>
          <p:cNvPr id="8" name="Text 6"/>
          <p:cNvSpPr/>
          <p:nvPr/>
        </p:nvSpPr>
        <p:spPr>
          <a:xfrm>
            <a:off x="5178698" y="2575322"/>
            <a:ext cx="3462858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Порядок разбора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178698" y="2888605"/>
            <a:ext cx="3462858" cy="1113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Найди все основы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Отдели границы частей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Определи тип каждой связи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Примени правило для каждого типа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Проверь стыки союзов отдельно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13209"/>
            <a:ext cx="8196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Пример «смешанной» конструкции: разбираем по шагам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929557"/>
            <a:ext cx="8653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Рассмотрим предложение с тремя разными видами связи одновременно: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1644" y="2385640"/>
            <a:ext cx="8475613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«Солнце зашло за тучу — стало холодно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туристы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которые были в пути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заторопились к лагерю.»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73943" y="2252365"/>
            <a:ext cx="14288" cy="456084"/>
          </a:xfrm>
          <a:prstGeom prst="roundRect">
            <a:avLst>
              <a:gd name="adj" fmla="val 49998"/>
            </a:avLst>
          </a:prstGeom>
          <a:solidFill>
            <a:srgbClr val="DA1B2E"/>
          </a:solidFill>
          <a:ln/>
        </p:spPr>
      </p:sp>
      <p:sp>
        <p:nvSpPr>
          <p:cNvPr id="6" name="Shape 4"/>
          <p:cNvSpPr/>
          <p:nvPr/>
        </p:nvSpPr>
        <p:spPr>
          <a:xfrm>
            <a:off x="473943" y="2841724"/>
            <a:ext cx="8196114" cy="1388566"/>
          </a:xfrm>
          <a:prstGeom prst="roundRect">
            <a:avLst>
              <a:gd name="adj" fmla="val 358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73943" y="3190056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73943" y="3536007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73943" y="3881958"/>
            <a:ext cx="8196114" cy="74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78780" y="2846487"/>
            <a:ext cx="2455962" cy="343570"/>
          </a:xfrm>
          <a:custGeom>
            <a:avLst/>
            <a:gdLst/>
            <a:ahLst/>
            <a:cxnLst/>
            <a:rect l="l" t="t" r="r" b="b"/>
            <a:pathLst>
              <a:path w="2455962" h="343570">
                <a:moveTo>
                  <a:pt x="41471" y="0"/>
                </a:moveTo>
                <a:lnTo>
                  <a:pt x="2455962" y="0"/>
                </a:lnTo>
                <a:lnTo>
                  <a:pt x="2455962" y="343570"/>
                </a:lnTo>
                <a:lnTo>
                  <a:pt x="0" y="343570"/>
                </a:lnTo>
                <a:lnTo>
                  <a:pt x="0" y="41471"/>
                </a:lnTo>
                <a:arcTo hR="41471" wR="41471" stAng="10800000" swAng="5400000"/>
                <a:close/>
              </a:path>
            </a:pathLst>
          </a:custGeom>
          <a:solidFill>
            <a:srgbClr val="790C1C"/>
          </a:solidFill>
          <a:ln/>
        </p:spPr>
      </p:sp>
      <p:sp>
        <p:nvSpPr>
          <p:cNvPr id="11" name="Text 9"/>
          <p:cNvSpPr/>
          <p:nvPr/>
        </p:nvSpPr>
        <p:spPr>
          <a:xfrm>
            <a:off x="597247" y="2922315"/>
            <a:ext cx="267622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Граница частей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934742" y="2846487"/>
            <a:ext cx="2046610" cy="343570"/>
          </a:xfrm>
          <a:prstGeom prst="rect">
            <a:avLst/>
          </a:prstGeom>
          <a:solidFill>
            <a:srgbClr val="790C1C"/>
          </a:solidFill>
          <a:ln/>
        </p:spPr>
      </p:sp>
      <p:sp>
        <p:nvSpPr>
          <p:cNvPr id="13" name="Text 11"/>
          <p:cNvSpPr/>
          <p:nvPr/>
        </p:nvSpPr>
        <p:spPr>
          <a:xfrm>
            <a:off x="3053209" y="2922315"/>
            <a:ext cx="226687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Вид связи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981352" y="2846487"/>
            <a:ext cx="3683943" cy="343570"/>
          </a:xfrm>
          <a:custGeom>
            <a:avLst/>
            <a:gdLst/>
            <a:ahLst/>
            <a:cxnLst/>
            <a:rect l="l" t="t" r="r" b="b"/>
            <a:pathLst>
              <a:path w="3683943" h="343570">
                <a:moveTo>
                  <a:pt x="0" y="0"/>
                </a:moveTo>
                <a:lnTo>
                  <a:pt x="3642472" y="0"/>
                </a:lnTo>
                <a:arcTo hR="41471" wR="41471" stAng="16200000" swAng="5400000"/>
                <a:lnTo>
                  <a:pt x="3683943" y="343570"/>
                </a:lnTo>
                <a:lnTo>
                  <a:pt x="0" y="343570"/>
                </a:lnTo>
                <a:lnTo>
                  <a:pt x="0" y="0"/>
                </a:lnTo>
                <a:close/>
              </a:path>
            </a:pathLst>
          </a:custGeom>
          <a:solidFill>
            <a:srgbClr val="790C1C"/>
          </a:solidFill>
          <a:ln/>
        </p:spPr>
      </p:sp>
      <p:sp>
        <p:nvSpPr>
          <p:cNvPr id="15" name="Text 13"/>
          <p:cNvSpPr/>
          <p:nvPr/>
        </p:nvSpPr>
        <p:spPr>
          <a:xfrm>
            <a:off x="5099819" y="2922315"/>
            <a:ext cx="390420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Знак и обоснование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97247" y="3268266"/>
            <a:ext cx="267622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Солнце зашло → стало холодно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053209" y="3268266"/>
            <a:ext cx="226687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Бессоюзная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099819" y="3268266"/>
            <a:ext cx="390420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Тире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резкое следствие («и тогда»)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7247" y="3614217"/>
            <a:ext cx="267622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стало холодно → заторопились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053209" y="3614217"/>
            <a:ext cx="226687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Сочинительная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099819" y="3614217"/>
            <a:ext cx="390420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Запятая + и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перечисление равноправных событий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7247" y="3960168"/>
            <a:ext cx="267622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туристы ← которые были в пути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053209" y="3960168"/>
            <a:ext cx="2266876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Подчинительная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099819" y="3960168"/>
            <a:ext cx="390420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Запятые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выделение придаточного определительного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2026-08-18T14:39:28Z</dcterms:created>
  <dcterms:modified xsi:type="dcterms:W3CDTF">2026-08-18T14:39:28Z</dcterms:modified>
</cp:coreProperties>
</file>