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3.png"/><Relationship Id="rId6" Type="http://schemas.openxmlformats.org/officeDocument/2006/relationships/image" Target="../media/image-5-4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3.png"/><Relationship Id="rId6" Type="http://schemas.openxmlformats.org/officeDocument/2006/relationships/image" Target="../media/image-8-4.svg"/><Relationship Id="rId7" Type="http://schemas.openxmlformats.org/officeDocument/2006/relationships/image" Target="../media/image-8-3.png"/><Relationship Id="rId8" Type="http://schemas.openxmlformats.org/officeDocument/2006/relationships/image" Target="../media/image-8-4.svg"/><Relationship Id="rId9" Type="http://schemas.openxmlformats.org/officeDocument/2006/relationships/image" Target="../media/image-8-3.png"/><Relationship Id="rId10" Type="http://schemas.openxmlformats.org/officeDocument/2006/relationships/image" Target="../media/image-8-4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290" y="599405"/>
            <a:ext cx="2629793" cy="39446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314599"/>
            <a:ext cx="4722763" cy="15894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Деепричастие: искусство оживлять действие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496119" y="3116684"/>
            <a:ext cx="4722763" cy="7122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Одна глагольная форма — и предложение начинает дышать. Узнаем, как это работает.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290" y="599405"/>
            <a:ext cx="2629793" cy="39446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675977"/>
            <a:ext cx="4722763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Почему одно слово меняет всё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708720" y="2235250"/>
            <a:ext cx="2433042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«Пятак упал»</a:t>
            </a:r>
            <a:endParaRPr lang="en-US" sz="1100" dirty="0"/>
          </a:p>
        </p:txBody>
      </p:sp>
      <p:sp>
        <p:nvSpPr>
          <p:cNvPr id="6" name="Shape 2"/>
          <p:cNvSpPr/>
          <p:nvPr/>
        </p:nvSpPr>
        <p:spPr>
          <a:xfrm>
            <a:off x="496119" y="2107704"/>
            <a:ext cx="19050" cy="439341"/>
          </a:xfrm>
          <a:prstGeom prst="roundRect">
            <a:avLst>
              <a:gd name="adj" fmla="val 60000"/>
            </a:avLst>
          </a:prstGeom>
          <a:solidFill>
            <a:srgbClr val="FF954F"/>
          </a:solidFill>
          <a:ln/>
        </p:spPr>
      </p:sp>
      <p:sp>
        <p:nvSpPr>
          <p:cNvPr id="7" name="Text 3"/>
          <p:cNvSpPr/>
          <p:nvPr/>
        </p:nvSpPr>
        <p:spPr>
          <a:xfrm>
            <a:off x="496119" y="2706514"/>
            <a:ext cx="2188443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Сухо. Коротко. Ничего лишнего — но и ничего живого.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3247802" y="2235250"/>
            <a:ext cx="1975842" cy="368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«Пятак упал, 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звеня и подпрыгивая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»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3035201" y="2107704"/>
            <a:ext cx="19050" cy="623590"/>
          </a:xfrm>
          <a:prstGeom prst="roundRect">
            <a:avLst>
              <a:gd name="adj" fmla="val 60000"/>
            </a:avLst>
          </a:prstGeom>
          <a:solidFill>
            <a:srgbClr val="FF954F"/>
          </a:solidFill>
          <a:ln/>
        </p:spPr>
      </p:sp>
      <p:sp>
        <p:nvSpPr>
          <p:cNvPr id="10" name="Text 6"/>
          <p:cNvSpPr/>
          <p:nvPr/>
        </p:nvSpPr>
        <p:spPr>
          <a:xfrm>
            <a:off x="3035201" y="2890763"/>
            <a:ext cx="2188443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Мы слышим звук, видим движение. Два деепричастия — и картинка ожила.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96119" y="3914775"/>
            <a:ext cx="4722763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Деепричастие добавляет к основному действию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дополнительное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и текст получает глубину, динамику, кинематографичность.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44129"/>
            <a:ext cx="8151763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Двойная природа деепричастия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96119" y="2057474"/>
            <a:ext cx="8608963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Деепричастие — это особая форма глагола, которая впитала свойства сразу двух частей речи.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401193"/>
            <a:ext cx="8151763" cy="1498178"/>
          </a:xfrm>
          <a:prstGeom prst="roundRect">
            <a:avLst>
              <a:gd name="adj" fmla="val 397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10406" y="2415480"/>
            <a:ext cx="4061594" cy="1469603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6" name="Text 4"/>
          <p:cNvSpPr/>
          <p:nvPr/>
        </p:nvSpPr>
        <p:spPr>
          <a:xfrm>
            <a:off x="652165" y="2557239"/>
            <a:ext cx="356547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 глагола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52165" y="2907209"/>
            <a:ext cx="3565475" cy="6518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Вид: совершенный / несовершенный</a:t>
            </a:r>
            <a:endParaRPr lang="en-US" sz="1100" dirty="0"/>
          </a:p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Возвратность (-ся / -сь)</a:t>
            </a:r>
            <a:endParaRPr lang="en-US" sz="1100" dirty="0"/>
          </a:p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Может иметь зависимые слова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0" y="2415480"/>
            <a:ext cx="4061594" cy="1469603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415480"/>
            <a:ext cx="19050" cy="1469603"/>
          </a:xfrm>
          <a:prstGeom prst="roundRect">
            <a:avLst>
              <a:gd name="adj" fmla="val 312558"/>
            </a:avLst>
          </a:prstGeom>
          <a:solidFill>
            <a:srgbClr val="FFE0CC"/>
          </a:solidFill>
          <a:ln/>
        </p:spPr>
      </p:sp>
      <p:sp>
        <p:nvSpPr>
          <p:cNvPr id="10" name="Text 8"/>
          <p:cNvSpPr/>
          <p:nvPr/>
        </p:nvSpPr>
        <p:spPr>
          <a:xfrm>
            <a:off x="4926360" y="2557239"/>
            <a:ext cx="356547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 наречия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26360" y="2907209"/>
            <a:ext cx="3565475" cy="8361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изменяется (нет окончаний)</a:t>
            </a:r>
            <a:endParaRPr lang="en-US" sz="1100" dirty="0"/>
          </a:p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предложении — обстоятельство</a:t>
            </a:r>
            <a:endParaRPr lang="en-US" sz="1100" dirty="0"/>
          </a:p>
          <a:p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Отвечает на вопросы </a:t>
            </a:r>
            <a:pPr algn="l" marL="223520" indent="-223520">
              <a:lnSpc>
                <a:spcPct val="108000"/>
              </a:lnSpc>
              <a:buSzPct val="100000"/>
              <a:buChar char="•"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делая? что сделав?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394820" y="2973065"/>
            <a:ext cx="354360" cy="354360"/>
          </a:xfrm>
          <a:prstGeom prst="roundRect">
            <a:avLst>
              <a:gd name="adj" fmla="val 16803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83373" y="3061618"/>
            <a:ext cx="177180" cy="1771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Как образуются деепричастия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47713"/>
            <a:ext cx="3989412" cy="39894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3232" y="2379762"/>
            <a:ext cx="3989412" cy="132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Важно запомнить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4663232" y="2547565"/>
            <a:ext cx="4446612" cy="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Некоторые глаголы деепричастий </a:t>
            </a:r>
            <a:pPr algn="l" indent="0" marL="0">
              <a:lnSpc>
                <a:spcPct val="81000"/>
              </a:lnSpc>
              <a:buNone/>
            </a:pPr>
            <a:r>
              <a:rPr lang="en-US" sz="5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образуют</a:t>
            </a:r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вовсе: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4663232" y="2648545"/>
            <a:ext cx="3989412" cy="232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11760" indent="-111760">
              <a:lnSpc>
                <a:spcPct val="81000"/>
              </a:lnSpc>
              <a:buSzPct val="100000"/>
              <a:buChar char="•"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пахать, жать, мять</a:t>
            </a:r>
            <a:endParaRPr lang="en-US" sz="550" dirty="0"/>
          </a:p>
          <a:p>
            <a:pPr algn="l" marL="111760" indent="-111760">
              <a:lnSpc>
                <a:spcPct val="81000"/>
              </a:lnSpc>
              <a:buSzPct val="100000"/>
              <a:buChar char="•"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петь, пить, шить</a:t>
            </a:r>
            <a:endParaRPr lang="en-US" sz="550" dirty="0"/>
          </a:p>
          <a:p>
            <a:pPr algn="l" marL="111760" indent="-111760">
              <a:lnSpc>
                <a:spcPct val="81000"/>
              </a:lnSpc>
              <a:buSzPct val="100000"/>
              <a:buChar char="•"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вязать, резать, ждать</a:t>
            </a:r>
            <a:endParaRPr lang="en-US" sz="550" dirty="0"/>
          </a:p>
        </p:txBody>
      </p:sp>
      <p:sp>
        <p:nvSpPr>
          <p:cNvPr id="7" name="Shape 4"/>
          <p:cNvSpPr/>
          <p:nvPr/>
        </p:nvSpPr>
        <p:spPr>
          <a:xfrm>
            <a:off x="4663232" y="2920454"/>
            <a:ext cx="3989412" cy="180231"/>
          </a:xfrm>
          <a:prstGeom prst="roundRect">
            <a:avLst>
              <a:gd name="adj" fmla="val 16518"/>
            </a:avLst>
          </a:prstGeom>
          <a:solidFill>
            <a:srgbClr val="FFE0C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074" y="3009007"/>
            <a:ext cx="88553" cy="7084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93469" y="2970014"/>
            <a:ext cx="4145533" cy="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деепричастие не получается — просто используй другую конструкцию. Это норма!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0" y="592782"/>
            <a:ext cx="2638574" cy="395793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59060"/>
            <a:ext cx="4722763" cy="9767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Деепричастный оборот и запятые</a:t>
            </a:r>
            <a:endParaRPr lang="en-US" sz="29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616497"/>
            <a:ext cx="2301106" cy="163688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4997202" y="1710556"/>
            <a:ext cx="156790" cy="203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2"/>
          <p:cNvSpPr/>
          <p:nvPr/>
        </p:nvSpPr>
        <p:spPr>
          <a:xfrm>
            <a:off x="4070077" y="2139181"/>
            <a:ext cx="2011189" cy="244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Правило простое</a:t>
            </a:r>
            <a:endParaRPr lang="en-US" sz="1450" dirty="0"/>
          </a:p>
        </p:txBody>
      </p:sp>
      <p:sp>
        <p:nvSpPr>
          <p:cNvPr id="8" name="Text 3"/>
          <p:cNvSpPr/>
          <p:nvPr/>
        </p:nvSpPr>
        <p:spPr>
          <a:xfrm>
            <a:off x="4070077" y="2455664"/>
            <a:ext cx="2011189" cy="652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Деепричастие с зависимыми словами </a:t>
            </a:r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всегда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выделяется запятыми — в любом месте предложения.</a:t>
            </a:r>
            <a:endParaRPr lang="en-US" sz="10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6701" y="1616497"/>
            <a:ext cx="2301180" cy="163688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418859" y="1710556"/>
            <a:ext cx="156790" cy="203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5"/>
          <p:cNvSpPr/>
          <p:nvPr/>
        </p:nvSpPr>
        <p:spPr>
          <a:xfrm>
            <a:off x="6491660" y="2139181"/>
            <a:ext cx="2011263" cy="244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Любая позиция</a:t>
            </a:r>
            <a:endParaRPr lang="en-US" sz="1450" dirty="0"/>
          </a:p>
        </p:txBody>
      </p:sp>
      <p:sp>
        <p:nvSpPr>
          <p:cNvPr id="12" name="Text 6"/>
          <p:cNvSpPr/>
          <p:nvPr/>
        </p:nvSpPr>
        <p:spPr>
          <a:xfrm>
            <a:off x="6491660" y="2455664"/>
            <a:ext cx="2011263" cy="489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Улыбаясь,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она вошла. / Она вошла, </a:t>
            </a:r>
            <a:pPr algn="l" indent="0" marL="0">
              <a:lnSpc>
                <a:spcPct val="104000"/>
              </a:lnSpc>
              <a:buNone/>
            </a:pPr>
            <a:r>
              <a:rPr lang="en-US" sz="10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улыбаясь.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/ Она, </a:t>
            </a:r>
            <a:pPr algn="l" indent="0" marL="0">
              <a:lnSpc>
                <a:spcPct val="104000"/>
              </a:lnSpc>
              <a:buNone/>
            </a:pPr>
            <a:r>
              <a:rPr lang="en-US" sz="10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улыбаясь,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вошла.</a:t>
            </a:r>
            <a:endParaRPr lang="en-US" sz="10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3373859"/>
            <a:ext cx="4722763" cy="131050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08068" y="3467919"/>
            <a:ext cx="156790" cy="203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8"/>
          <p:cNvSpPr/>
          <p:nvPr/>
        </p:nvSpPr>
        <p:spPr>
          <a:xfrm>
            <a:off x="4070077" y="3896544"/>
            <a:ext cx="4432846" cy="244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Связь с глаголом</a:t>
            </a:r>
            <a:endParaRPr lang="en-US" sz="1450" dirty="0"/>
          </a:p>
        </p:txBody>
      </p:sp>
      <p:sp>
        <p:nvSpPr>
          <p:cNvPr id="16" name="Text 9"/>
          <p:cNvSpPr/>
          <p:nvPr/>
        </p:nvSpPr>
        <p:spPr>
          <a:xfrm>
            <a:off x="4070077" y="4213027"/>
            <a:ext cx="4432846" cy="326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Оборот всегда относится к </a:t>
            </a:r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сказуемому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к тому же действию, что совершает подлежащее.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2015"/>
            <a:ext cx="8151763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Главная ловушка: ошибка деятеля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96119" y="2006203"/>
            <a:ext cx="390294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❌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Неверно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08720" y="2558132"/>
            <a:ext cx="4147542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Открывая книгу, из неё выпал листок.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96119" y="2430587"/>
            <a:ext cx="19050" cy="439341"/>
          </a:xfrm>
          <a:prstGeom prst="roundRect">
            <a:avLst>
              <a:gd name="adj" fmla="val 60000"/>
            </a:avLst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496119" y="3029396"/>
            <a:ext cx="3902943" cy="552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Кто открывал книгу? Листок? Нет — это абсурд. Деепричастие и сказуемое относятся к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разным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лицам.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49701" y="2006203"/>
            <a:ext cx="390294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✅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Верно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962302" y="2558132"/>
            <a:ext cx="4147542" cy="184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Когда я открывал книгу, из неё выпал листок.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49701" y="2430587"/>
            <a:ext cx="19050" cy="439341"/>
          </a:xfrm>
          <a:prstGeom prst="roundRect">
            <a:avLst>
              <a:gd name="adj" fmla="val 60000"/>
            </a:avLst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749701" y="3029396"/>
            <a:ext cx="3902943" cy="86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Или: </a:t>
            </a:r>
            <a:pPr algn="l" indent="0" marL="0">
              <a:lnSpc>
                <a:spcPct val="108000"/>
              </a:lnSpc>
              <a:spcAft>
                <a:spcPts val="1000"/>
              </a:spcAft>
              <a:buNone/>
            </a:pPr>
            <a:r>
              <a:rPr lang="en-US" sz="11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Открывая книгу, </a:t>
            </a:r>
            <a:pPr algn="l" indent="0" marL="0">
              <a:lnSpc>
                <a:spcPct val="108000"/>
              </a:lnSpc>
              <a:spcAft>
                <a:spcPts val="1000"/>
              </a:spcAft>
              <a:buNone/>
            </a:pPr>
            <a:r>
              <a:rPr lang="en-US" sz="1100" i="1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я</a:t>
            </a:r>
            <a:pPr algn="l" indent="0" marL="0">
              <a:lnSpc>
                <a:spcPct val="108000"/>
              </a:lnSpc>
              <a:spcAft>
                <a:spcPts val="1000"/>
              </a:spcAft>
              <a:buNone/>
            </a:pPr>
            <a:r>
              <a:rPr lang="en-US" sz="11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заметил, что из неё выпал листок.</a:t>
            </a:r>
            <a:endParaRPr lang="en-US" sz="11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Золотое правило: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добавочное и основное действие совершает </a:t>
            </a:r>
            <a:pPr algn="l" indent="0" marL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одно и то же лицо</a:t>
            </a:r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НЕ с деепричастиями</a:t>
            </a:r>
            <a:endParaRPr lang="en-US" sz="1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5612"/>
            <a:ext cx="8151763" cy="40799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32818" y="2434731"/>
            <a:ext cx="1530980" cy="5476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Сравнение с глаголом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3440306" y="4435745"/>
            <a:ext cx="2267077" cy="273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Грамматическая роль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7072058" y="2434731"/>
            <a:ext cx="1530980" cy="5476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Смысловая связь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515634" y="870668"/>
            <a:ext cx="2107134" cy="273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Высокая форма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2780427" y="3597218"/>
            <a:ext cx="1571698" cy="274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Префикс недо-: всегда слитно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4938458" y="3536650"/>
            <a:ext cx="1571698" cy="412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Правило-эмпирическое: как глагол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4938458" y="2098811"/>
            <a:ext cx="1571698" cy="274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в корне: пишется слитно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2731566" y="2098811"/>
            <a:ext cx="1571698" cy="2748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+ деепричастие: раздельно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96119" y="4845323"/>
            <a:ext cx="8608963" cy="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Запомни: деепричастие ведёт себя </a:t>
            </a:r>
            <a:pPr algn="l" indent="0" marL="0">
              <a:lnSpc>
                <a:spcPct val="81000"/>
              </a:lnSpc>
              <a:buNone/>
            </a:pPr>
            <a:r>
              <a:rPr lang="en-US" sz="5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так же, как глагол</a:t>
            </a:r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Пиши </a:t>
            </a:r>
            <a:pPr algn="l" indent="0" marL="0">
              <a:lnSpc>
                <a:spcPct val="81000"/>
              </a:lnSpc>
              <a:buNone/>
            </a:pPr>
            <a:r>
              <a:rPr lang="en-US" sz="5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</a:t>
            </a:r>
            <a:pPr algn="l" indent="0" marL="0">
              <a:lnSpc>
                <a:spcPct val="81000"/>
              </a:lnSpc>
              <a:buNone/>
            </a:pPr>
            <a:r>
              <a:rPr lang="en-US" sz="5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раздельно — и почти никогда не ошибёшься.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4" y="595387"/>
            <a:ext cx="2635151" cy="395272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576560"/>
            <a:ext cx="4722763" cy="504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Чек-лист: проверяй себя</a:t>
            </a:r>
            <a:endParaRPr lang="en-US" sz="3050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5795" y="1283084"/>
            <a:ext cx="202629" cy="202629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4364162" y="1274713"/>
            <a:ext cx="4283720" cy="252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Найди сказуемое</a:t>
            </a:r>
            <a:endParaRPr lang="en-US" sz="1500" dirty="0"/>
          </a:p>
        </p:txBody>
      </p:sp>
      <p:sp>
        <p:nvSpPr>
          <p:cNvPr id="7" name="Text 2"/>
          <p:cNvSpPr/>
          <p:nvPr/>
        </p:nvSpPr>
        <p:spPr>
          <a:xfrm>
            <a:off x="4364162" y="1604442"/>
            <a:ext cx="4283720" cy="171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происходит в предложении? Кто совершает действие?</a:t>
            </a:r>
            <a:endParaRPr lang="en-US" sz="10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75795" y="2041885"/>
            <a:ext cx="202629" cy="202629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364162" y="2033513"/>
            <a:ext cx="4283720" cy="252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Проверь деятеля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364162" y="2363242"/>
            <a:ext cx="4283720" cy="343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Деепричастие и сказуемое должны относиться к </a:t>
            </a:r>
            <a:pPr algn="l" indent="0" marL="0">
              <a:lnSpc>
                <a:spcPct val="106000"/>
              </a:lnSpc>
              <a:buNone/>
            </a:pPr>
            <a:r>
              <a:rPr lang="en-US" sz="10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одному лицу</a:t>
            </a:r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75795" y="2972209"/>
            <a:ext cx="202629" cy="202629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364162" y="2963838"/>
            <a:ext cx="4283720" cy="252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Расставь запятые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4364162" y="3293566"/>
            <a:ext cx="4283720" cy="343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Обособи оборот — независимо от его места в предложении.</a:t>
            </a:r>
            <a:endParaRPr lang="en-US" sz="10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75795" y="3902534"/>
            <a:ext cx="202629" cy="20262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364162" y="3894162"/>
            <a:ext cx="4283720" cy="252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Используй!</a:t>
            </a:r>
            <a:endParaRPr lang="en-US" sz="1500" dirty="0"/>
          </a:p>
        </p:txBody>
      </p:sp>
      <p:sp>
        <p:nvSpPr>
          <p:cNvPr id="16" name="Text 8"/>
          <p:cNvSpPr/>
          <p:nvPr/>
        </p:nvSpPr>
        <p:spPr>
          <a:xfrm>
            <a:off x="4364162" y="4223891"/>
            <a:ext cx="4283720" cy="343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Деепричастия делают речь </a:t>
            </a:r>
            <a:pPr algn="l" indent="0" marL="0">
              <a:lnSpc>
                <a:spcPct val="106000"/>
              </a:lnSpc>
              <a:buNone/>
            </a:pPr>
            <a:r>
              <a:rPr lang="en-US" sz="1050" b="1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точной, ёмкой и по-настоящему живой</a:t>
            </a:r>
            <a:pPr algn="l"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2026-07-25T17:39:29Z</dcterms:created>
  <dcterms:modified xsi:type="dcterms:W3CDTF">2026-07-25T17:39:29Z</dcterms:modified>
</cp:coreProperties>
</file>