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Lora"/>
      <p:regular r:id="rId201314"/>
    </p:embeddedFont>
    <p:embeddedFont>
      <p:font typeface="Lora Medium"/>
      <p:regular r:id="rId201315"/>
    </p:embeddedFont>
    <p:embeddedFont>
      <p:font typeface="Lora SemiBold"/>
      <p:regular r:id="rId201316"/>
    </p:embeddedFont>
    <p:embeddedFont>
      <p:font typeface="Lora Bold"/>
      <p:regular r:id="rId201317"/>
    </p:embeddedFont>
    <p:embeddedFont>
      <p:font typeface="Source Sans 3 ExtraLight"/>
      <p:regular r:id="rId201318"/>
    </p:embeddedFont>
    <p:embeddedFont>
      <p:font typeface="Source Sans 3 Light"/>
      <p:regular r:id="rId201319"/>
    </p:embeddedFont>
    <p:embeddedFont>
      <p:font typeface="Source Sans 3"/>
      <p:regular r:id="rId201320"/>
    </p:embeddedFont>
    <p:embeddedFont>
      <p:font typeface="Source Sans 3 Medium"/>
      <p:regular r:id="rId201321"/>
    </p:embeddedFont>
    <p:embeddedFont>
      <p:font typeface="Source Sans 3 SemiBold"/>
      <p:regular r:id="rId201322"/>
    </p:embeddedFont>
    <p:embeddedFont>
      <p:font typeface="Source Sans 3 Bold"/>
      <p:regular r:id="rId201323"/>
    </p:embeddedFont>
    <p:embeddedFont>
      <p:font typeface="Source Sans 3 ExtraBold"/>
      <p:regular r:id="rId201324"/>
    </p:embeddedFont>
    <p:embeddedFont>
      <p:font typeface="Source Sans 3 Black"/>
      <p:regular r:id="rId20132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image" Target="../media/image-10-2.png"/><Relationship Id="rId3" Type="http://schemas.openxmlformats.org/officeDocument/2006/relationships/image" Target="../media/image-10-3.jpeg"/><Relationship Id="rId4" Type="http://schemas.openxmlformats.org/officeDocument/2006/relationships/image" Target="../media/image-4-1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3.png"/><Relationship Id="rId4" Type="http://schemas.openxmlformats.org/officeDocument/2006/relationships/image" Target="../media/image-3-4.svg"/><Relationship Id="rId5" Type="http://schemas.openxmlformats.org/officeDocument/2006/relationships/image" Target="../media/image-3-3.png"/><Relationship Id="rId6" Type="http://schemas.openxmlformats.org/officeDocument/2006/relationships/image" Target="../media/image-3-4.svg"/><Relationship Id="rId7" Type="http://schemas.openxmlformats.org/officeDocument/2006/relationships/image" Target="../media/image-3-7.jpe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3.png"/><Relationship Id="rId4" Type="http://schemas.openxmlformats.org/officeDocument/2006/relationships/image" Target="../media/image-5-4.sv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1.png"/><Relationship Id="rId4" Type="http://schemas.openxmlformats.org/officeDocument/2006/relationships/image" Target="../media/image-8-2.svg"/><Relationship Id="rId5" Type="http://schemas.openxmlformats.org/officeDocument/2006/relationships/image" Target="../media/image-8-1.png"/><Relationship Id="rId6" Type="http://schemas.openxmlformats.org/officeDocument/2006/relationships/image" Target="../media/image-8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1898675"/>
            <a:ext cx="4667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Фонетический разбор слова</a:t>
            </a:r>
            <a:endParaRPr lang="en-US" sz="2400" dirty="0"/>
          </a:p>
        </p:txBody>
      </p:sp>
      <p:sp>
        <p:nvSpPr>
          <p:cNvPr id="4" name="Shape 1"/>
          <p:cNvSpPr/>
          <p:nvPr/>
        </p:nvSpPr>
        <p:spPr>
          <a:xfrm>
            <a:off x="3952577" y="2479923"/>
            <a:ext cx="1921743" cy="198834"/>
          </a:xfrm>
          <a:prstGeom prst="roundRect">
            <a:avLst>
              <a:gd name="adj" fmla="val 7901"/>
            </a:avLst>
          </a:prstGeom>
          <a:solidFill>
            <a:srgbClr val="E2ECDF"/>
          </a:solidFill>
          <a:ln/>
        </p:spPr>
      </p:sp>
      <p:sp>
        <p:nvSpPr>
          <p:cNvPr id="5" name="Text 2"/>
          <p:cNvSpPr/>
          <p:nvPr/>
        </p:nvSpPr>
        <p:spPr>
          <a:xfrm>
            <a:off x="4031084" y="2519139"/>
            <a:ext cx="2221929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8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ПОЛНОЕ РУКОВОДСТВО ДЛЯ 5 КЛАССА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3952577" y="2826023"/>
            <a:ext cx="4667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Погружаемся в мир звуков русского языка — учимся слышать, анализировать и правильно записывать то, что произносим.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4644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Итоговый зачёт и выводы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393180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Подводим итоги урока и закрепляем главное перед выходом из класса.</a:t>
            </a:r>
            <a:endParaRPr lang="en-US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749847"/>
            <a:ext cx="1139503" cy="70425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2617738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Финальное тестирование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523577" y="2888754"/>
            <a:ext cx="2589833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Мини-тест из 5 слов: запиши транскрипцию, подсчитай буквы и звуки. Цель — довести разбор до автоматизма.</a:t>
            </a:r>
            <a:endParaRPr lang="en-US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7046" y="1749847"/>
            <a:ext cx="1139503" cy="70425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77046" y="2617738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Как избежать ошибок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277046" y="2888754"/>
            <a:ext cx="2589833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Не путай Ъ/Ь со звуками. Помни об исключениях ЧН→[шн]. Всегда проверяй позицию йотированных букв.</a:t>
            </a:r>
            <a:endParaRPr lang="en-US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516" y="1749847"/>
            <a:ext cx="1139503" cy="70425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0516" y="2617738"/>
            <a:ext cx="25899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Домашнее задание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030516" y="2888754"/>
            <a:ext cx="2589907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На выбор: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творческая сказка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о приключениях Звука и Буквы ИЛИ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разбор 10 сложных слов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с полной характеристикой каждого звука.</a:t>
            </a:r>
            <a:endParaRPr lang="en-US" sz="1000" dirty="0"/>
          </a:p>
        </p:txBody>
      </p:sp>
      <p:sp>
        <p:nvSpPr>
          <p:cNvPr id="13" name="Shape 8"/>
          <p:cNvSpPr/>
          <p:nvPr/>
        </p:nvSpPr>
        <p:spPr>
          <a:xfrm>
            <a:off x="523577" y="3873624"/>
            <a:ext cx="8096845" cy="523429"/>
          </a:xfrm>
          <a:prstGeom prst="roundRect">
            <a:avLst>
              <a:gd name="adj" fmla="val 3752"/>
            </a:avLst>
          </a:prstGeom>
          <a:solidFill>
            <a:srgbClr val="E2ECDF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472" y="4060701"/>
            <a:ext cx="163637" cy="13089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949003" y="4037186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Главный вывод: фонетический разбор — это не страшно! Следуй алгоритму, помни исключения и тренируйся на каждом уроке.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41520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Основы звукового мира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996455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Фонетика — раздел языкознания, изучающий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звуки речи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а не буквы. Главное открытие: мы пишем одно, а произносим совсем другое! Именно поэтому фонетический разбор так важен.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2562523"/>
            <a:ext cx="2611636" cy="1165771"/>
          </a:xfrm>
          <a:prstGeom prst="roundRect">
            <a:avLst>
              <a:gd name="adj" fmla="val 1684"/>
            </a:avLst>
          </a:prstGeom>
          <a:solidFill>
            <a:srgbClr val="F3E7D4"/>
          </a:solidFill>
          <a:ln/>
        </p:spPr>
      </p:sp>
      <p:sp>
        <p:nvSpPr>
          <p:cNvPr id="5" name="Text 3"/>
          <p:cNvSpPr/>
          <p:nvPr/>
        </p:nvSpPr>
        <p:spPr>
          <a:xfrm>
            <a:off x="654472" y="2693417"/>
            <a:ext cx="2349847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🔤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Буква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54472" y="2969196"/>
            <a:ext cx="2349847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Графический знак на бумаге. Мы её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видим и пишем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В русском алфавите 33 буквы.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266108" y="2562523"/>
            <a:ext cx="2611710" cy="1165771"/>
          </a:xfrm>
          <a:prstGeom prst="roundRect">
            <a:avLst>
              <a:gd name="adj" fmla="val 1684"/>
            </a:avLst>
          </a:prstGeom>
          <a:solidFill>
            <a:srgbClr val="F3E7D4"/>
          </a:solidFill>
          <a:ln/>
        </p:spPr>
      </p:sp>
      <p:sp>
        <p:nvSpPr>
          <p:cNvPr id="8" name="Text 6"/>
          <p:cNvSpPr/>
          <p:nvPr/>
        </p:nvSpPr>
        <p:spPr>
          <a:xfrm>
            <a:off x="3397002" y="2693417"/>
            <a:ext cx="2349922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🔊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Звук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397002" y="2969196"/>
            <a:ext cx="2349922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То, что мы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слышим и произносим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Звуков в русском языке около 42 — больше, чем букв!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008712" y="2562523"/>
            <a:ext cx="2611710" cy="1165771"/>
          </a:xfrm>
          <a:prstGeom prst="roundRect">
            <a:avLst>
              <a:gd name="adj" fmla="val 1684"/>
            </a:avLst>
          </a:prstGeom>
          <a:solidFill>
            <a:srgbClr val="F3E7D4"/>
          </a:solidFill>
          <a:ln/>
        </p:spPr>
      </p:sp>
      <p:sp>
        <p:nvSpPr>
          <p:cNvPr id="11" name="Text 9"/>
          <p:cNvSpPr/>
          <p:nvPr/>
        </p:nvSpPr>
        <p:spPr>
          <a:xfrm>
            <a:off x="6139607" y="2693417"/>
            <a:ext cx="2349922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🎵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Гласные звуков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139607" y="2969196"/>
            <a:ext cx="234992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6 гласных звуков: [а], [о], [у], [э], [и], [ы] — они образуют слоги и несут ударение.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0971"/>
            <a:ext cx="8096845" cy="372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Алфавит и фонетика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23577" y="1058689"/>
            <a:ext cx="4314006" cy="5989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 русском алфавите </a:t>
            </a:r>
            <a:pPr algn="l" indent="0" marL="0">
              <a:lnSpc>
                <a:spcPct val="131000"/>
              </a:lnSpc>
              <a:buNone/>
            </a:pPr>
            <a:r>
              <a:rPr lang="en-US" sz="9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33 буквы</a:t>
            </a:r>
            <a:pPr algn="l" indent="0" marL="0">
              <a:lnSpc>
                <a:spcPct val="131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однако звуков значительно меньше. Две буквы — </a:t>
            </a:r>
            <a:pPr algn="l" indent="0" marL="0">
              <a:lnSpc>
                <a:spcPct val="131000"/>
              </a:lnSpc>
              <a:buNone/>
            </a:pPr>
            <a:r>
              <a:rPr lang="en-US" sz="950" b="1" dirty="0">
                <a:solidFill>
                  <a:srgbClr val="38512F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Ъ (твёрдый знак)</a:t>
            </a:r>
            <a:pPr algn="l" indent="0" marL="0">
              <a:lnSpc>
                <a:spcPct val="131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и </a:t>
            </a:r>
            <a:pPr algn="l" indent="0" marL="0">
              <a:lnSpc>
                <a:spcPct val="131000"/>
              </a:lnSpc>
              <a:buNone/>
            </a:pPr>
            <a:r>
              <a:rPr lang="en-US" sz="950" b="1" dirty="0">
                <a:solidFill>
                  <a:srgbClr val="38512F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Ь (мягкий знак)</a:t>
            </a:r>
            <a:pPr algn="l" indent="0" marL="0">
              <a:lnSpc>
                <a:spcPct val="131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не обозначают никакого звука сами по себе. Они выполняют особую роль: разделяют или смягчают.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795835"/>
            <a:ext cx="4314006" cy="99074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21816" y="1936924"/>
            <a:ext cx="3974678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Ь — показатель мягкости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721816" y="2246188"/>
            <a:ext cx="3974678" cy="3993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Смягчает предшествующий согласный: </a:t>
            </a:r>
            <a:pPr algn="l" indent="0" marL="0">
              <a:lnSpc>
                <a:spcPct val="131000"/>
              </a:lnSpc>
              <a:buNone/>
            </a:pPr>
            <a:r>
              <a:rPr lang="en-US" sz="9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конь, тень, мель</a:t>
            </a:r>
            <a:pPr algn="l" indent="0" marL="0">
              <a:lnSpc>
                <a:spcPct val="131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Звука не даёт!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577" y="2909367"/>
            <a:ext cx="4314006" cy="79109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21816" y="3050456"/>
            <a:ext cx="3974678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Ъ — разделительный знак</a:t>
            </a:r>
            <a:endParaRPr lang="en-US" sz="1150" dirty="0"/>
          </a:p>
        </p:txBody>
      </p:sp>
      <p:sp>
        <p:nvSpPr>
          <p:cNvPr id="9" name="Text 5"/>
          <p:cNvSpPr/>
          <p:nvPr/>
        </p:nvSpPr>
        <p:spPr>
          <a:xfrm>
            <a:off x="721816" y="3359721"/>
            <a:ext cx="3974678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Разделяет приставку и корень: </a:t>
            </a:r>
            <a:pPr algn="l" indent="0" marL="0">
              <a:lnSpc>
                <a:spcPct val="131000"/>
              </a:lnSpc>
              <a:buNone/>
            </a:pPr>
            <a:r>
              <a:rPr lang="en-US" sz="9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съезд, объявление</a:t>
            </a:r>
            <a:pPr algn="l" indent="0" marL="0">
              <a:lnSpc>
                <a:spcPct val="131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Тоже без звука.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3823246"/>
            <a:ext cx="4314006" cy="79109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21816" y="3964335"/>
            <a:ext cx="3974678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Гласные и слоги</a:t>
            </a:r>
            <a:endParaRPr lang="en-US" sz="1150" dirty="0"/>
          </a:p>
        </p:txBody>
      </p:sp>
      <p:sp>
        <p:nvSpPr>
          <p:cNvPr id="12" name="Text 7"/>
          <p:cNvSpPr/>
          <p:nvPr/>
        </p:nvSpPr>
        <p:spPr>
          <a:xfrm>
            <a:off x="721816" y="4273600"/>
            <a:ext cx="3974678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Сколько гласных в слове — столько и слогов. Гласный — </a:t>
            </a:r>
            <a:pPr algn="l" indent="0" marL="0">
              <a:lnSpc>
                <a:spcPct val="131000"/>
              </a:lnSpc>
              <a:buNone/>
            </a:pPr>
            <a:r>
              <a:rPr lang="en-US" sz="9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ядро слога</a:t>
            </a:r>
            <a:pPr algn="l" indent="0" marL="0">
              <a:lnSpc>
                <a:spcPct val="131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9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51760" y="1086371"/>
            <a:ext cx="3473351" cy="231494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2966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Алгоритм фонетического разбора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076399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Следуй этим шагам строго по порядку — и разбор всегда будет точным и полным.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433066"/>
            <a:ext cx="3982938" cy="392683"/>
          </a:xfrm>
          <a:prstGeom prst="roundRect">
            <a:avLst>
              <a:gd name="adj" fmla="val 480063"/>
            </a:avLst>
          </a:prstGeom>
          <a:solidFill>
            <a:srgbClr val="F3E7D4"/>
          </a:solidFill>
          <a:ln/>
        </p:spPr>
      </p:sp>
      <p:sp>
        <p:nvSpPr>
          <p:cNvPr id="5" name="Text 3"/>
          <p:cNvSpPr/>
          <p:nvPr/>
        </p:nvSpPr>
        <p:spPr>
          <a:xfrm>
            <a:off x="2416894" y="1506662"/>
            <a:ext cx="196304" cy="24541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654472" y="1956643"/>
            <a:ext cx="372115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Запись и ударение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54472" y="2227659"/>
            <a:ext cx="372115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Запиши слово, поставь знак ударения над ударной гласной.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637410" y="1433066"/>
            <a:ext cx="3983013" cy="392683"/>
          </a:xfrm>
          <a:prstGeom prst="roundRect">
            <a:avLst>
              <a:gd name="adj" fmla="val 480063"/>
            </a:avLst>
          </a:prstGeom>
          <a:solidFill>
            <a:srgbClr val="F3E7D4"/>
          </a:solidFill>
          <a:ln/>
        </p:spPr>
      </p:sp>
      <p:sp>
        <p:nvSpPr>
          <p:cNvPr id="9" name="Text 7"/>
          <p:cNvSpPr/>
          <p:nvPr/>
        </p:nvSpPr>
        <p:spPr>
          <a:xfrm>
            <a:off x="6530727" y="1506662"/>
            <a:ext cx="196304" cy="24541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768304" y="1956643"/>
            <a:ext cx="372122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Деление на слоги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768304" y="2227659"/>
            <a:ext cx="372122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Раздели слово на слоги вертикальной чертой или дефисом.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523577" y="2698849"/>
            <a:ext cx="3982938" cy="392683"/>
          </a:xfrm>
          <a:prstGeom prst="roundRect">
            <a:avLst>
              <a:gd name="adj" fmla="val 480063"/>
            </a:avLst>
          </a:prstGeom>
          <a:solidFill>
            <a:srgbClr val="F3E7D4"/>
          </a:solidFill>
          <a:ln/>
        </p:spPr>
      </p:sp>
      <p:sp>
        <p:nvSpPr>
          <p:cNvPr id="13" name="Text 11"/>
          <p:cNvSpPr/>
          <p:nvPr/>
        </p:nvSpPr>
        <p:spPr>
          <a:xfrm>
            <a:off x="2416894" y="2772445"/>
            <a:ext cx="196304" cy="24541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3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54472" y="3222427"/>
            <a:ext cx="372115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Транскрипция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54472" y="3493443"/>
            <a:ext cx="372115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Запиши звуковую запись слова в квадратных скобках [ ].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637410" y="2698849"/>
            <a:ext cx="3983013" cy="392683"/>
          </a:xfrm>
          <a:prstGeom prst="roundRect">
            <a:avLst>
              <a:gd name="adj" fmla="val 480063"/>
            </a:avLst>
          </a:prstGeom>
          <a:solidFill>
            <a:srgbClr val="F3E7D4"/>
          </a:solidFill>
          <a:ln/>
        </p:spPr>
      </p:sp>
      <p:sp>
        <p:nvSpPr>
          <p:cNvPr id="17" name="Text 15"/>
          <p:cNvSpPr/>
          <p:nvPr/>
        </p:nvSpPr>
        <p:spPr>
          <a:xfrm>
            <a:off x="6530727" y="2772445"/>
            <a:ext cx="196304" cy="24541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4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768304" y="3222427"/>
            <a:ext cx="372122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Характеристика звуков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768304" y="3493443"/>
            <a:ext cx="3721224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Опиши каждый звук по порядку: гласный/согласный, ударный/безударный, звонкий/глухой, твёрдый/мягкий.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23577" y="4190405"/>
            <a:ext cx="8096845" cy="523429"/>
          </a:xfrm>
          <a:prstGeom prst="roundRect">
            <a:avLst>
              <a:gd name="adj" fmla="val 3752"/>
            </a:avLst>
          </a:prstGeom>
          <a:solidFill>
            <a:srgbClr val="E2ECDF"/>
          </a:solidFill>
          <a:ln/>
        </p:spPr>
      </p:sp>
      <p:pic>
        <p:nvPicPr>
          <p:cNvPr id="2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4377482"/>
            <a:ext cx="163637" cy="130894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949003" y="4353967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 конце разбора обязательно подсчитай количество букв и звуков — они часто не совпадают!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59588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Характеристика согласных звуков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23577" y="2177132"/>
            <a:ext cx="8096845" cy="1370409"/>
          </a:xfrm>
          <a:prstGeom prst="roundRect">
            <a:avLst>
              <a:gd name="adj" fmla="val 1433"/>
            </a:avLst>
          </a:prstGeom>
          <a:solidFill>
            <a:srgbClr val="F3E7D4"/>
          </a:solidFill>
          <a:ln/>
        </p:spPr>
      </p:sp>
      <p:sp>
        <p:nvSpPr>
          <p:cNvPr id="4" name="Shape 2"/>
          <p:cNvSpPr/>
          <p:nvPr/>
        </p:nvSpPr>
        <p:spPr>
          <a:xfrm>
            <a:off x="523577" y="2177132"/>
            <a:ext cx="2698924" cy="1370409"/>
          </a:xfrm>
          <a:prstGeom prst="rect">
            <a:avLst/>
          </a:prstGeom>
          <a:solidFill>
            <a:srgbClr val="F3E7D4"/>
          </a:solidFill>
          <a:ln/>
        </p:spPr>
      </p:sp>
      <p:sp>
        <p:nvSpPr>
          <p:cNvPr id="5" name="Text 3"/>
          <p:cNvSpPr/>
          <p:nvPr/>
        </p:nvSpPr>
        <p:spPr>
          <a:xfrm>
            <a:off x="654472" y="2308027"/>
            <a:ext cx="224075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Звонкие согласные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54472" y="2579043"/>
            <a:ext cx="2240756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Произносятся с участием голоса. Парные: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б-п, в-ф, г-к, д-т, ж-ш, з-с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Непарные звонкие — сонорные: л, м, н, р, й.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222501" y="2177132"/>
            <a:ext cx="2698924" cy="1370409"/>
          </a:xfrm>
          <a:prstGeom prst="rect">
            <a:avLst/>
          </a:prstGeom>
          <a:solidFill>
            <a:srgbClr val="F3E7D4"/>
          </a:solidFill>
          <a:ln/>
        </p:spPr>
      </p:sp>
      <p:sp>
        <p:nvSpPr>
          <p:cNvPr id="8" name="Shape 6"/>
          <p:cNvSpPr/>
          <p:nvPr/>
        </p:nvSpPr>
        <p:spPr>
          <a:xfrm>
            <a:off x="3222501" y="2177132"/>
            <a:ext cx="14288" cy="1370409"/>
          </a:xfrm>
          <a:prstGeom prst="roundRect">
            <a:avLst>
              <a:gd name="adj" fmla="val 137435"/>
            </a:avLst>
          </a:prstGeom>
          <a:solidFill>
            <a:srgbClr val="D9CDBA"/>
          </a:solidFill>
          <a:ln/>
        </p:spPr>
      </p:sp>
      <p:sp>
        <p:nvSpPr>
          <p:cNvPr id="9" name="Text 7"/>
          <p:cNvSpPr/>
          <p:nvPr/>
        </p:nvSpPr>
        <p:spPr>
          <a:xfrm>
            <a:off x="3549774" y="2308027"/>
            <a:ext cx="204437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Глухие согласные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549774" y="2579043"/>
            <a:ext cx="2044378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Произносятся без голоса, только шумом. Непарные глухие: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х, ц, ч, щ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всегда глухие.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058864" y="2698700"/>
            <a:ext cx="327273" cy="327273"/>
          </a:xfrm>
          <a:prstGeom prst="roundRect">
            <a:avLst>
              <a:gd name="adj" fmla="val 6000"/>
            </a:avLst>
          </a:prstGeom>
          <a:solidFill>
            <a:srgbClr val="FEF5E7"/>
          </a:solidFill>
          <a:ln w="14288">
            <a:solidFill>
              <a:srgbClr val="D9CDBA"/>
            </a:solidFill>
            <a:prstDash val="solid"/>
          </a:ln>
        </p:spPr>
      </p:sp>
      <p:pic>
        <p:nvPicPr>
          <p:cNvPr id="1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0646" y="2780481"/>
            <a:ext cx="163637" cy="163637"/>
          </a:xfrm>
          <a:prstGeom prst="rect">
            <a:avLst/>
          </a:prstGeom>
        </p:spPr>
      </p:pic>
      <p:sp>
        <p:nvSpPr>
          <p:cNvPr id="13" name="Shape 10"/>
          <p:cNvSpPr/>
          <p:nvPr/>
        </p:nvSpPr>
        <p:spPr>
          <a:xfrm>
            <a:off x="5921425" y="2177132"/>
            <a:ext cx="2698924" cy="1370409"/>
          </a:xfrm>
          <a:prstGeom prst="rect">
            <a:avLst/>
          </a:prstGeom>
          <a:solidFill>
            <a:srgbClr val="F3E7D4"/>
          </a:solidFill>
          <a:ln/>
        </p:spPr>
      </p:sp>
      <p:sp>
        <p:nvSpPr>
          <p:cNvPr id="14" name="Shape 11"/>
          <p:cNvSpPr/>
          <p:nvPr/>
        </p:nvSpPr>
        <p:spPr>
          <a:xfrm>
            <a:off x="5921425" y="2177132"/>
            <a:ext cx="14288" cy="1370409"/>
          </a:xfrm>
          <a:prstGeom prst="roundRect">
            <a:avLst>
              <a:gd name="adj" fmla="val 137435"/>
            </a:avLst>
          </a:prstGeom>
          <a:solidFill>
            <a:srgbClr val="D9CDBA"/>
          </a:solidFill>
          <a:ln/>
        </p:spPr>
      </p:sp>
      <p:sp>
        <p:nvSpPr>
          <p:cNvPr id="15" name="Text 12"/>
          <p:cNvSpPr/>
          <p:nvPr/>
        </p:nvSpPr>
        <p:spPr>
          <a:xfrm>
            <a:off x="6248698" y="2308027"/>
            <a:ext cx="224075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Мягкие и твёрдые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248698" y="2579043"/>
            <a:ext cx="2240756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Парные по твёрдости/мягкости — большинство согласных. Всегда мягкие: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ч, щ, й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Всегда твёрдые: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ж, ш, ц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5757788" y="2698700"/>
            <a:ext cx="327273" cy="327273"/>
          </a:xfrm>
          <a:prstGeom prst="roundRect">
            <a:avLst>
              <a:gd name="adj" fmla="val 6000"/>
            </a:avLst>
          </a:prstGeom>
          <a:solidFill>
            <a:srgbClr val="FEF5E7"/>
          </a:solidFill>
          <a:ln w="14288">
            <a:solidFill>
              <a:srgbClr val="D9CDBA"/>
            </a:solidFill>
            <a:prstDash val="solid"/>
          </a:ln>
        </p:spPr>
      </p:sp>
      <p:pic>
        <p:nvPicPr>
          <p:cNvPr id="1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39569" y="2780481"/>
            <a:ext cx="163637" cy="16363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20327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Характеристика гласных звуков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29295" y="1784524"/>
            <a:ext cx="4077295" cy="2155627"/>
          </a:xfrm>
          <a:prstGeom prst="roundRect">
            <a:avLst>
              <a:gd name="adj" fmla="val 911"/>
            </a:avLst>
          </a:prstGeom>
          <a:solidFill>
            <a:srgbClr val="38512F"/>
          </a:solidFill>
          <a:ln/>
        </p:spPr>
      </p:sp>
      <p:sp>
        <p:nvSpPr>
          <p:cNvPr id="4" name="Text 2"/>
          <p:cNvSpPr/>
          <p:nvPr/>
        </p:nvSpPr>
        <p:spPr>
          <a:xfrm>
            <a:off x="560189" y="1915418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Ударные и безударные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60189" y="2238821"/>
            <a:ext cx="3815507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Ударный гласный произносится чётко и ясно. Безударный — слабее, может редуцироваться. Например: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вода́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[вΛда́], первый звук приближается к [а].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4736455" y="1915418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Йотированные буквы: Я, Ё, Ю, Е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736455" y="2238821"/>
            <a:ext cx="434593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Эти четыре буквы дают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два звука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в трёх случаях: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736455" y="2566020"/>
            <a:ext cx="3888730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 начале слова: 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яма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→ [й'ама]</a:t>
            </a:r>
            <a:endParaRPr lang="en-US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После гласной: 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моя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→ [май'а]</a:t>
            </a:r>
            <a:endParaRPr lang="en-US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После Ъ или Ь: 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льёт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→ [л'й'от]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736455" y="3403550"/>
            <a:ext cx="388873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 остальных позициях они обозначают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один звук и мягкость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предыдущего согласного.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6043"/>
            <a:ext cx="8096845" cy="240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Практика: Транскрипция в действии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523577" y="708868"/>
            <a:ext cx="8554045" cy="106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Разберём конкретные примеры, чтобы понять, как теория работает на практике.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523577" y="872803"/>
            <a:ext cx="2664842" cy="652835"/>
          </a:xfrm>
          <a:prstGeom prst="roundRect">
            <a:avLst>
              <a:gd name="adj" fmla="val 1880"/>
            </a:avLst>
          </a:prstGeom>
          <a:solidFill>
            <a:srgbClr val="FEF5E7"/>
          </a:solidFill>
          <a:ln w="9525">
            <a:solidFill>
              <a:srgbClr val="D9CDB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14883" y="964109"/>
            <a:ext cx="2482230" cy="120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Мел [м'эл] vs Мяч [м'ач']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614883" y="1115095"/>
            <a:ext cx="2482230" cy="319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Оба слова начинаются с мягкого [м']. Но в «мяч» буква Я после согласного даёт один звук [а] и смягчает м. Ь в конце «мяч» делает ч мягким — [ч'].</a:t>
            </a:r>
            <a:endParaRPr lang="en-US" sz="600" dirty="0"/>
          </a:p>
        </p:txBody>
      </p:sp>
      <p:sp>
        <p:nvSpPr>
          <p:cNvPr id="7" name="Shape 5"/>
          <p:cNvSpPr/>
          <p:nvPr/>
        </p:nvSpPr>
        <p:spPr>
          <a:xfrm>
            <a:off x="3239542" y="872803"/>
            <a:ext cx="2664842" cy="652835"/>
          </a:xfrm>
          <a:prstGeom prst="roundRect">
            <a:avLst>
              <a:gd name="adj" fmla="val 1880"/>
            </a:avLst>
          </a:prstGeom>
          <a:solidFill>
            <a:srgbClr val="FEF5E7"/>
          </a:solidFill>
          <a:ln w="9525">
            <a:solidFill>
              <a:srgbClr val="D9CDB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330848" y="964109"/>
            <a:ext cx="2482230" cy="120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Пень: буквы vs звуки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3330848" y="1115095"/>
            <a:ext cx="2482230" cy="2128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6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Пень</a:t>
            </a:r>
            <a:pPr algn="l" indent="0" marL="0">
              <a:lnSpc>
                <a:spcPct val="108000"/>
              </a:lnSpc>
              <a:buNone/>
            </a:pPr>
            <a:r>
              <a:rPr lang="en-US" sz="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4 буквы, но только </a:t>
            </a:r>
            <a:pPr algn="l" indent="0" marL="0">
              <a:lnSpc>
                <a:spcPct val="108000"/>
              </a:lnSpc>
              <a:buNone/>
            </a:pPr>
            <a:r>
              <a:rPr lang="en-US" sz="6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3 звука</a:t>
            </a:r>
            <a:pPr algn="l" indent="0" marL="0">
              <a:lnSpc>
                <a:spcPct val="108000"/>
              </a:lnSpc>
              <a:buNone/>
            </a:pPr>
            <a:r>
              <a:rPr lang="en-US" sz="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: [п'], [э], [н']. Мягкий знак звука не даёт, лишь смягчает н. Вот почему считать важно!</a:t>
            </a:r>
            <a:endParaRPr lang="en-US" sz="600" dirty="0"/>
          </a:p>
        </p:txBody>
      </p:sp>
      <p:sp>
        <p:nvSpPr>
          <p:cNvPr id="10" name="Shape 8"/>
          <p:cNvSpPr/>
          <p:nvPr/>
        </p:nvSpPr>
        <p:spPr>
          <a:xfrm>
            <a:off x="5955506" y="872803"/>
            <a:ext cx="2664916" cy="652835"/>
          </a:xfrm>
          <a:prstGeom prst="roundRect">
            <a:avLst>
              <a:gd name="adj" fmla="val 1880"/>
            </a:avLst>
          </a:prstGeom>
          <a:solidFill>
            <a:srgbClr val="FEF5E7"/>
          </a:solidFill>
          <a:ln w="9525">
            <a:solidFill>
              <a:srgbClr val="D9CDB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046812" y="964109"/>
            <a:ext cx="2482304" cy="120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Пары: [с] → [з]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6046812" y="1115095"/>
            <a:ext cx="2482304" cy="319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Слово </a:t>
            </a:r>
            <a:pPr algn="l" indent="0" marL="0">
              <a:lnSpc>
                <a:spcPct val="108000"/>
              </a:lnSpc>
              <a:buNone/>
            </a:pPr>
            <a:r>
              <a:rPr lang="en-US" sz="6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сделать</a:t>
            </a:r>
            <a:pPr algn="l" indent="0" marL="0">
              <a:lnSpc>
                <a:spcPct val="108000"/>
              </a:lnSpc>
              <a:buNone/>
            </a:pPr>
            <a:r>
              <a:rPr lang="en-US" sz="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→ [зд'элат']. Перед звонким согласным глухой озвончается. Это явление называется </a:t>
            </a:r>
            <a:pPr algn="l" indent="0" marL="0">
              <a:lnSpc>
                <a:spcPct val="108000"/>
              </a:lnSpc>
              <a:buNone/>
            </a:pPr>
            <a:r>
              <a:rPr lang="en-US" sz="6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ассимиляция</a:t>
            </a:r>
            <a:pPr algn="l" indent="0" marL="0">
              <a:lnSpc>
                <a:spcPct val="108000"/>
              </a:lnSpc>
              <a:buNone/>
            </a:pPr>
            <a:r>
              <a:rPr lang="en-US" sz="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уподобление звуков.</a:t>
            </a:r>
            <a:endParaRPr lang="en-US" sz="600" dirty="0"/>
          </a:p>
        </p:txBody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583159"/>
            <a:ext cx="8096845" cy="3194224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1783136" y="2689411"/>
            <a:ext cx="1610721" cy="2061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Написание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1783136" y="2957864"/>
            <a:ext cx="1610721" cy="2848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85000"/>
              </a:lnSpc>
              <a:buNone/>
            </a:pPr>
            <a:r>
              <a:rPr lang="en-US" sz="11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Ставьте знак ударения в слове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3785640" y="3117597"/>
            <a:ext cx="1610721" cy="2061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Транскрипция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3785640" y="3386051"/>
            <a:ext cx="1610721" cy="2848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85000"/>
              </a:lnSpc>
              <a:buNone/>
            </a:pPr>
            <a:r>
              <a:rPr lang="en-US" sz="11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Запишите фонетично в квадратных скобках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5811520" y="2689411"/>
            <a:ext cx="1610721" cy="2061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Описание</a:t>
            </a:r>
            <a:endParaRPr lang="en-US" sz="1250" dirty="0"/>
          </a:p>
        </p:txBody>
      </p:sp>
      <p:sp>
        <p:nvSpPr>
          <p:cNvPr id="19" name="Text 16"/>
          <p:cNvSpPr/>
          <p:nvPr/>
        </p:nvSpPr>
        <p:spPr>
          <a:xfrm>
            <a:off x="5811520" y="2957864"/>
            <a:ext cx="1610721" cy="2848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85000"/>
              </a:lnSpc>
              <a:buNone/>
            </a:pPr>
            <a:r>
              <a:rPr lang="en-US" sz="11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Опишите каждый звук по свойствам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91097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Сложные случаи: когда написание обманчиво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92225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Русская орфография полна «ловушек» для фонетиста. Эти три явления — самые частые источники ошибок.</a:t>
            </a:r>
            <a:endParaRPr lang="en-US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2691" y="1852985"/>
            <a:ext cx="196304" cy="19630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49003" y="1848892"/>
            <a:ext cx="767142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ЧН → [шн]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949003" y="2119908"/>
            <a:ext cx="767142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 ряде слов сочетание ЧН читается как [шн]: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конечно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[кΛн'эшнΛ],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скучно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[скушнΛ],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яичница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[йΛичн'ицΛ]. Запомни эти слова как исключения!</a:t>
            </a:r>
            <a:endParaRPr lang="en-US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2691" y="2804592"/>
            <a:ext cx="196304" cy="19630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49003" y="2800499"/>
            <a:ext cx="767142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Непроизносимые согласные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949003" y="3071515"/>
            <a:ext cx="767142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 словах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солнце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[сонцэ],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чувство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[ч'уствΛ],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здравствуй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буква есть, а звука — нет. Пиши букву, но в транскрипцию её не включай.</a:t>
            </a:r>
            <a:endParaRPr lang="en-US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2691" y="3546797"/>
            <a:ext cx="196304" cy="19630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49003" y="3542705"/>
            <a:ext cx="767142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Двойные согласные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949003" y="3813721"/>
            <a:ext cx="767142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Двойная буква — один долгий звук: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группа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[груп:Λ],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касса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[кас:Λ]. Используй знак долготы [:] или просто один звук — оба варианта допустимы в школе.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48196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Мастерская звуков: Интерактив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176710"/>
            <a:ext cx="3047107" cy="203083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94832" y="1147242"/>
            <a:ext cx="473035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Знания закрепляются только в действии. Используем три формата интерактивной работы: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3894832" y="1713309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01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3894832" y="1921446"/>
            <a:ext cx="2299692" cy="14288"/>
          </a:xfrm>
          <a:prstGeom prst="rect">
            <a:avLst/>
          </a:prstGeom>
          <a:solidFill>
            <a:srgbClr val="38512F"/>
          </a:solidFill>
          <a:ln/>
        </p:spPr>
      </p:sp>
      <p:sp>
        <p:nvSpPr>
          <p:cNvPr id="7" name="Text 4"/>
          <p:cNvSpPr/>
          <p:nvPr/>
        </p:nvSpPr>
        <p:spPr>
          <a:xfrm>
            <a:off x="3894832" y="2015430"/>
            <a:ext cx="229969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Ребусы со звуковым анализом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3894832" y="2338834"/>
            <a:ext cx="2299692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Разгадай ребус, запиши слово, выполни полный фонетический разбор — теория сразу применяется на практике.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6325419" y="1713309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02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6325419" y="1921446"/>
            <a:ext cx="2299767" cy="14288"/>
          </a:xfrm>
          <a:prstGeom prst="rect">
            <a:avLst/>
          </a:prstGeom>
          <a:solidFill>
            <a:srgbClr val="38512F"/>
          </a:solidFill>
          <a:ln/>
        </p:spPr>
      </p:sp>
      <p:sp>
        <p:nvSpPr>
          <p:cNvPr id="11" name="Text 8"/>
          <p:cNvSpPr/>
          <p:nvPr/>
        </p:nvSpPr>
        <p:spPr>
          <a:xfrm>
            <a:off x="6325419" y="2015430"/>
            <a:ext cx="22997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Взаимопроверка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325419" y="2338834"/>
            <a:ext cx="2299767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Обменяйся тетрадью с соседом по парте, найди ошибки и объясни их устно. Учить — значит понять дважды.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3894832" y="3405485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03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3894832" y="3613621"/>
            <a:ext cx="4730353" cy="14288"/>
          </a:xfrm>
          <a:prstGeom prst="rect">
            <a:avLst/>
          </a:prstGeom>
          <a:solidFill>
            <a:srgbClr val="38512F"/>
          </a:solidFill>
          <a:ln/>
        </p:spPr>
      </p:sp>
      <p:sp>
        <p:nvSpPr>
          <p:cNvPr id="15" name="Text 12"/>
          <p:cNvSpPr/>
          <p:nvPr/>
        </p:nvSpPr>
        <p:spPr>
          <a:xfrm>
            <a:off x="3894832" y="3707606"/>
            <a:ext cx="473035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Игра «На нужную полку»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3894832" y="4031010"/>
            <a:ext cx="473035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Распредели слова по группам: «2 звука больше, чем букв», «букв больше, чем звуков», «количество равно».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2026-07-23T20:25:42Z</dcterms:created>
  <dcterms:modified xsi:type="dcterms:W3CDTF">2026-07-23T20:25:42Z</dcterms:modified>
</cp:coreProperties>
</file>