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Merriweather"/>
      <p:regular r:id="rId201314"/>
    </p:embeddedFont>
    <p:embeddedFont>
      <p:font typeface="Merriweather Bold"/>
      <p:regular r:id="rId201315"/>
    </p:embeddedFont>
    <p:embeddedFont>
      <p:font typeface="Merriweather Black"/>
      <p:regular r:id="rId201316"/>
    </p:embeddedFont>
    <p:embeddedFont>
      <p:font typeface="Open Sans Bold"/>
      <p:regular r:id="rId201317"/>
    </p:embeddedFont>
    <p:embeddedFont>
      <p:font typeface="Open Sans"/>
      <p:regular r:id="rId2013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5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331491"/>
            <a:ext cx="4722763" cy="1162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Функциональные стили речи: просто, легко и с примерами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2680171"/>
            <a:ext cx="4722763" cy="1131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Почему одна и та же мысль звучит по-разному в учебнике, деловом письме и дружеской беседе? Всё дело в 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функциональных стилях речи</a:t>
            </a:r>
            <a:pPr algn="l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системе, которая помогает языку работать точно, уместно и эффективно в каждой ситуации.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76610"/>
            <a:ext cx="4722763" cy="6783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Итог: как выбирать стиль и не ошибиться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496119" y="1197397"/>
            <a:ext cx="4722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Один и тот же смысл звучит по-разному — потому что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стиль — это работа языка под конкретную ситуацию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Запомните простой алгоритм выбора:</a:t>
            </a:r>
            <a:endParaRPr lang="en-US" sz="8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119" y="1629817"/>
            <a:ext cx="542702" cy="76906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133773" y="1738313"/>
            <a:ext cx="408510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Определите цель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1133773" y="1964754"/>
            <a:ext cx="408510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Информировать, убедить, договориться или передать образ? Цель — главный ориентир.</a:t>
            </a:r>
            <a:endParaRPr lang="en-US" sz="8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398886"/>
            <a:ext cx="542702" cy="76906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133773" y="2507382"/>
            <a:ext cx="408510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Считайте сигналы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1133773" y="2733824"/>
            <a:ext cx="408510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Разговорность (простота, интонация, неполные фразы) vs книжность (термины, нормы, официальные формулы)?</a:t>
            </a:r>
            <a:endParaRPr lang="en-US" sz="8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19" y="3167955"/>
            <a:ext cx="542702" cy="76906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133773" y="3276451"/>
            <a:ext cx="4085109" cy="169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Подберите стиль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1133773" y="3502893"/>
            <a:ext cx="4085109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Разговорный → деловой → публицистический → научный → художественный. Чем официальнее задача, тем дальше от разговорного.</a:t>
            </a:r>
            <a:endParaRPr lang="en-US" sz="850" dirty="0"/>
          </a:p>
        </p:txBody>
      </p:sp>
      <p:sp>
        <p:nvSpPr>
          <p:cNvPr id="14" name="Shape 8"/>
          <p:cNvSpPr/>
          <p:nvPr/>
        </p:nvSpPr>
        <p:spPr>
          <a:xfrm>
            <a:off x="496119" y="4043809"/>
            <a:ext cx="4722763" cy="723007"/>
          </a:xfrm>
          <a:prstGeom prst="roundRect">
            <a:avLst>
              <a:gd name="adj" fmla="val 6305"/>
            </a:avLst>
          </a:prstGeom>
          <a:solidFill>
            <a:srgbClr val="FFD8CC"/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614" y="4180433"/>
            <a:ext cx="135657" cy="108496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848767" y="4165848"/>
            <a:ext cx="4261619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Главное правило: </a:t>
            </a:r>
            <a:pPr algn="l" indent="0" marL="0">
              <a:lnSpc>
                <a:spcPct val="125000"/>
              </a:lnSpc>
              <a:buNone/>
            </a:pPr>
            <a:r>
              <a:rPr lang="en-US" sz="8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уместность важнее красоты</a:t>
            </a:r>
            <a:pPr algn="l" indent="0" marL="0">
              <a:lnSpc>
                <a:spcPct val="125000"/>
              </a:lnSpc>
              <a:buNone/>
            </a:pPr>
            <a:r>
              <a:rPr lang="en-US" sz="8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Блестящая метафора в деловом договоре — ошибка. Канцелярский штамп в дружеском письме — тоже. Стиль должен работать на ситуацию.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49225"/>
            <a:ext cx="4722763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Зачем вообще «стили речи»?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3925119" y="910977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Язык — это инструмент, и, как любой инструмент, он должен подходить под задачу.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Функциональный стиль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это система языковых средств, выбранных под конкретную цель общения и желаемый эффект.</a:t>
            </a:r>
            <a:endParaRPr lang="en-US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627733"/>
            <a:ext cx="4722763" cy="111702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18595" y="1764060"/>
            <a:ext cx="439296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Сфера меняется — язык меняется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4118595" y="2026890"/>
            <a:ext cx="4392960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суде говорят иначе, чем в кафе. В научной статье — иначе, чем в переписке с другом. Сфера общения диктует выбор слов, структуру предложений и даже интонацию.</a:t>
            </a:r>
            <a:endParaRPr lang="en-US" sz="9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864941"/>
            <a:ext cx="4722763" cy="111702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18595" y="3001268"/>
            <a:ext cx="439296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Задача автора определяет стиль</a:t>
            </a:r>
            <a:endParaRPr lang="en-US" sz="1200" dirty="0"/>
          </a:p>
        </p:txBody>
      </p:sp>
      <p:sp>
        <p:nvSpPr>
          <p:cNvPr id="10" name="Text 5"/>
          <p:cNvSpPr/>
          <p:nvPr/>
        </p:nvSpPr>
        <p:spPr>
          <a:xfrm>
            <a:off x="4118595" y="3264098"/>
            <a:ext cx="4392960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Хочешь убедить — используй публицистические приёмы. Нужна точность — научный стиль. Хочешь установить контакт — разговорный. Стиль — это не случайность, а выбор.</a:t>
            </a:r>
            <a:endParaRPr lang="en-US" sz="950" dirty="0"/>
          </a:p>
        </p:txBody>
      </p:sp>
      <p:sp>
        <p:nvSpPr>
          <p:cNvPr id="11" name="Shape 6"/>
          <p:cNvSpPr/>
          <p:nvPr/>
        </p:nvSpPr>
        <p:spPr>
          <a:xfrm>
            <a:off x="3925119" y="4117181"/>
            <a:ext cx="4722763" cy="677019"/>
          </a:xfrm>
          <a:prstGeom prst="roundRect">
            <a:avLst>
              <a:gd name="adj" fmla="val 7575"/>
            </a:avLst>
          </a:prstGeom>
          <a:solidFill>
            <a:srgbClr val="FFD8CC"/>
          </a:solidFill>
          <a:ln/>
        </p:spPr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7158" y="4289673"/>
            <a:ext cx="152623" cy="12203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321820" y="4267870"/>
            <a:ext cx="4204022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Стиль — это не украшение, а инструмент. Правильный выбор делает текст понятным, уместным и убедительным.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9024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3 главные «полочки» для ориентира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25811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Все стили речи можно грубо разложить по трём большим группам. Это удобная точка отсчёта перед тем, как углубляться в детали.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63800"/>
            <a:ext cx="2634555" cy="1989386"/>
          </a:xfrm>
          <a:prstGeom prst="roundRect">
            <a:avLst>
              <a:gd name="adj" fmla="val 2619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4855" y="2192536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😐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Нейтральный стиль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460799"/>
            <a:ext cx="2377083" cy="14636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Фон без ярких признаков. Не разговорный и не книжный — просто понятный. Используется как «база», на которой строятся все остальные стили.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«Сегодня прошло совещание»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063800"/>
            <a:ext cx="2634630" cy="1989386"/>
          </a:xfrm>
          <a:prstGeom prst="roundRect">
            <a:avLst>
              <a:gd name="adj" fmla="val 2619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83384" y="2192536"/>
            <a:ext cx="23771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💬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Разговорный стиль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384" y="2460799"/>
            <a:ext cx="2377157" cy="1265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Повседневная коммуникация, меньше «редактуры», больше ситуации и живой интонации. Здесь правят контекст, жест и эмоция.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«Ну ладно, договорились, завтра созвонимся»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063800"/>
            <a:ext cx="2634555" cy="1989386"/>
          </a:xfrm>
          <a:prstGeom prst="roundRect">
            <a:avLst>
              <a:gd name="adj" fmla="val 2619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1988" y="2192536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Книжные стили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41988" y="2460799"/>
            <a:ext cx="2377083" cy="1265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Когда цель — точность, воздействие или официальность. Включают научный, деловой, публицистический и художественный стили.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«Настоящим удостоверяется, что…»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53256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Как классифицируют стили: 2 популярных подхода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76375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Учёные по-разному делят стили речи. Познакомимся с двумя наиболее авторитетными классификациями.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814364"/>
            <a:ext cx="4103191" cy="2339429"/>
          </a:xfrm>
          <a:prstGeom prst="roundRect">
            <a:avLst>
              <a:gd name="adj" fmla="val 3818"/>
            </a:avLst>
          </a:prstGeom>
          <a:solidFill>
            <a:srgbClr val="FFAD9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1938337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И. Р. Гальперин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256160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Выделяет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5 стилей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делая акцент на письменной речи: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30796" y="2566243"/>
            <a:ext cx="3855244" cy="1165845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Художественный (belles-lettres)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Публицистический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Газетный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Научный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Официально-деловой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530796" y="3843710"/>
            <a:ext cx="4312444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Главный критерий — функция текста и сфера его применения.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1938337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И. В. Арнольд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28046" y="2256160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Предлагает трёхчастное деление: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4728046" y="2566243"/>
            <a:ext cx="3924598" cy="682154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Нейтральный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базовый уровень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Разговорный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с внутренними подтипами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Книжный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с внутренними подтипами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728046" y="3360018"/>
            <a:ext cx="4381798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Подход удобен для сопоставления устной и письменной речи.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496119" y="429331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Обе классификации полезны: Гальперин даёт детальную картину жанров, Арнольд — удобную трёхуровневую шкалу для быстрого ориентирования.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5203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Разговорные стили: как звучит «живое общение»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204832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Разговорный стиль — не единый блок. Внутри него есть важное разграничение между культурной нормой и подлинной «сниженной» речью.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584772"/>
            <a:ext cx="879574" cy="87957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30697" y="2584772"/>
            <a:ext cx="2963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Литературно-разговорный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530697" y="2853035"/>
            <a:ext cx="2963763" cy="10667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Упрощения в рамках нормы, живые «разговорные» обороты. Характерны сокращения: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It's, don't, I've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Речь звучит естественно, но остаётся культурной.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«Let's grab a coffee after the meeting.»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465" y="2584772"/>
            <a:ext cx="879649" cy="87964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684118" y="2584772"/>
            <a:ext cx="2963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«Фамильярный» разговорный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684118" y="2853035"/>
            <a:ext cx="2963763" cy="1265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Разговорность усилена: снижения типа 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gonna, whatcha, dunno</a:t>
            </a:r>
            <a:pPr algn="l" indent="0" marL="0">
              <a:lnSpc>
                <a:spcPct val="133000"/>
              </a:lnSpc>
              <a:spcAft>
                <a:spcPts val="550"/>
              </a:spcAft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Огромную роль играет интонация — без неё смысл теряется. Характерен для неформального общения между близкими.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«Whatcha gonna do 'bout it?»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15706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Прямо в язык: какие признаки выдают стиль?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9263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каждого стиля есть «отпечатки пальцев» — языковые маркеры, которые позволяют определить его с первых строк. Вот ключевые сигналы: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329086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794174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Разговорный стиль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062436"/>
            <a:ext cx="2613868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Короткие, простые фразы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«Диалоговые» конструкции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Текст достраивается по контексту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Неполные предложения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329086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79417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Научный стиль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062436"/>
            <a:ext cx="2613943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Термины и дефиниции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Логическая структура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Безличные конструкции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Ссылки и доказательства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329086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79417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Официально-деловой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062436"/>
            <a:ext cx="2613943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Устойчивые формулы и клише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Нейтральная строгость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Чёткая структура документа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Минимум эмоций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65671"/>
            <a:ext cx="4722763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Публицистический стиль: искусство убеждения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1308943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Публицистический стиль — это стиль влияния. Его цель — не просто сообщить факт, а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сформировать мнение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вызвать эмоцию и побудить к действию.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025700"/>
            <a:ext cx="274737" cy="274737"/>
          </a:xfrm>
          <a:prstGeom prst="roundRect">
            <a:avLst>
              <a:gd name="adj" fmla="val 18667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91034" y="2067669"/>
            <a:ext cx="432784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Логика + эмоция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91034" y="2330500"/>
            <a:ext cx="43278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Автор опирается на факты, но подаёт их с явной оценкой. Цифры соседствуют с риторическими вопросами и восклицаниями.</a:t>
            </a:r>
            <a:endParaRPr lang="en-US" sz="950" dirty="0"/>
          </a:p>
        </p:txBody>
      </p:sp>
      <p:sp>
        <p:nvSpPr>
          <p:cNvPr id="8" name="Shape 5"/>
          <p:cNvSpPr/>
          <p:nvPr/>
        </p:nvSpPr>
        <p:spPr>
          <a:xfrm>
            <a:off x="496119" y="2958554"/>
            <a:ext cx="274737" cy="274737"/>
          </a:xfrm>
          <a:prstGeom prst="roundRect">
            <a:avLst>
              <a:gd name="adj" fmla="val 18667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1034" y="3000524"/>
            <a:ext cx="432784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Авторская позиция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91034" y="3263354"/>
            <a:ext cx="432784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Читатель всегда понимает, на чьей стороне автор. Оценочные слова («катастрофа», «прорыв», «несправедливо») создают нужный эффект.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496119" y="3891409"/>
            <a:ext cx="274737" cy="274737"/>
          </a:xfrm>
          <a:prstGeom prst="roundRect">
            <a:avLst>
              <a:gd name="adj" fmla="val 18667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1034" y="3933379"/>
            <a:ext cx="4327847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Подведение к выводу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1034" y="4196209"/>
            <a:ext cx="4327847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Аргументы выстраиваются так, чтобы читатель «сам» пришёл к нужному заключению. Пример жанров: колонка, репортаж, манифест, редакционная статья.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69503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Газетный стиль: информация + мгновенная узнаваемость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54609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Цель и функция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2072432"/>
            <a:ext cx="4347270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Газетный стиль служит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оперативному информированию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новости, официальные отчёты, полицейские сводки, редакционные комментарии. Главное — быстро и ясно передать суть события.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2791792"/>
            <a:ext cx="434727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Узнаваемые черты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3109615"/>
            <a:ext cx="4347270" cy="1320924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Заголовки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ёмкие, часто без глагола («Кризис в регионе. Что дальше?»)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Клише и штампы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«по имеющимся данным», «в ходе переговоров»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Нейтральная подача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минимум оценок в новостях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Инвертированная пирамида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главное в начале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5061421" y="1630635"/>
            <a:ext cx="3680445" cy="2843287"/>
          </a:xfrm>
          <a:prstGeom prst="roundRect">
            <a:avLst>
              <a:gd name="adj" fmla="val 3141"/>
            </a:avLst>
          </a:prstGeom>
          <a:solidFill>
            <a:srgbClr val="FFAD94"/>
          </a:solidFill>
          <a:ln/>
        </p:spPr>
      </p:sp>
      <p:sp>
        <p:nvSpPr>
          <p:cNvPr id="8" name="Text 6"/>
          <p:cNvSpPr/>
          <p:nvPr/>
        </p:nvSpPr>
        <p:spPr>
          <a:xfrm>
            <a:off x="5185395" y="1754609"/>
            <a:ext cx="343249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Пример газетного текста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371430" y="2199605"/>
            <a:ext cx="3246462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«По данным пресс-службы администрации, вчера состоялось плановое заседание городского совета. В ходе встречи были рассмотрены вопросы бюджетного финансирования на следующий квартал. Итоги совещания будут опубликованы официально.»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185395" y="2087984"/>
            <a:ext cx="14288" cy="1414016"/>
          </a:xfrm>
          <a:prstGeom prst="roundRect">
            <a:avLst>
              <a:gd name="adj" fmla="val 49998"/>
            </a:avLst>
          </a:prstGeom>
          <a:solidFill>
            <a:srgbClr val="FFAD94"/>
          </a:solidFill>
          <a:ln/>
        </p:spPr>
      </p:sp>
      <p:sp>
        <p:nvSpPr>
          <p:cNvPr id="11" name="Text 9"/>
          <p:cNvSpPr/>
          <p:nvPr/>
        </p:nvSpPr>
        <p:spPr>
          <a:xfrm>
            <a:off x="5185395" y="3641527"/>
            <a:ext cx="343249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Обратите внимание: клише («по данным», «в ходе»), нейтральность, чёткая структура — всё это маркеры газетного стиля.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95759"/>
            <a:ext cx="8151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Научный и официально-деловой: точность вместо эмоций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18878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Эти два стиля объединяет одно: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эмоциям здесь нет места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Главные ценности — точность, однозначность и строгое следование норме.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155329"/>
            <a:ext cx="8151763" cy="2392412"/>
          </a:xfrm>
          <a:prstGeom prst="roundRect">
            <a:avLst>
              <a:gd name="adj" fmla="val 2178"/>
            </a:avLst>
          </a:prstGeom>
          <a:solidFill>
            <a:srgbClr val="FFD8CC"/>
          </a:solidFill>
          <a:ln w="4763">
            <a:solidFill>
              <a:srgbClr val="E5BEB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00881" y="2160091"/>
            <a:ext cx="4071119" cy="2382887"/>
          </a:xfrm>
          <a:custGeom>
            <a:avLst/>
            <a:gdLst/>
            <a:ahLst/>
            <a:cxnLst/>
            <a:rect l="l" t="t" r="r" b="b"/>
            <a:pathLst>
              <a:path w="4071119" h="2382887">
                <a:moveTo>
                  <a:pt x="43416" y="0"/>
                </a:moveTo>
                <a:lnTo>
                  <a:pt x="4071119" y="0"/>
                </a:lnTo>
                <a:lnTo>
                  <a:pt x="4071119" y="2382887"/>
                </a:lnTo>
                <a:lnTo>
                  <a:pt x="43416" y="2382887"/>
                </a:lnTo>
                <a:arcTo hR="43416" wR="43416" stAng="5400000" swAng="5400000"/>
                <a:lnTo>
                  <a:pt x="0" y="43416"/>
                </a:lnTo>
                <a:arcTo hR="43416" wR="43416" stAng="10800000" swAng="5400000"/>
                <a:close/>
              </a:path>
            </a:pathLst>
          </a:custGeom>
          <a:solidFill>
            <a:srgbClr val="FFD8CC"/>
          </a:solidFill>
          <a:ln/>
        </p:spPr>
      </p:sp>
      <p:sp>
        <p:nvSpPr>
          <p:cNvPr id="6" name="Text 4"/>
          <p:cNvSpPr/>
          <p:nvPr/>
        </p:nvSpPr>
        <p:spPr>
          <a:xfrm>
            <a:off x="624855" y="2284065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Научный стиль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24855" y="2552328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Цель: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обмен знанием и продвижение идей.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624855" y="2825204"/>
            <a:ext cx="3823171" cy="923999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Обилие терминов и дефиниций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Логическая структура: тезис → аргументы → вывод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Безличные конструкции («установлено, что…»)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Ссылки на источники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24855" y="3823618"/>
            <a:ext cx="3823171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«Фотосинтез — процесс преобразования световой энергии в химическую, протекающий в хлоропластах клеток растений.»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572000" y="2160091"/>
            <a:ext cx="4071119" cy="2382887"/>
          </a:xfrm>
          <a:custGeom>
            <a:avLst/>
            <a:gdLst/>
            <a:ahLst/>
            <a:cxnLst/>
            <a:rect l="l" t="t" r="r" b="b"/>
            <a:pathLst>
              <a:path w="4071119" h="2382887">
                <a:moveTo>
                  <a:pt x="0" y="0"/>
                </a:moveTo>
                <a:lnTo>
                  <a:pt x="4027703" y="0"/>
                </a:lnTo>
                <a:arcTo hR="43416" wR="43416" stAng="16200000" swAng="5400000"/>
                <a:lnTo>
                  <a:pt x="4071119" y="2339471"/>
                </a:lnTo>
                <a:arcTo hR="43416" wR="43416" stAng="0" swAng="5400000"/>
                <a:lnTo>
                  <a:pt x="0" y="2382887"/>
                </a:lnTo>
                <a:lnTo>
                  <a:pt x="0" y="0"/>
                </a:lnTo>
                <a:close/>
              </a:path>
            </a:pathLst>
          </a:custGeom>
          <a:solidFill>
            <a:srgbClr val="FFD8CC"/>
          </a:solidFill>
          <a:ln/>
        </p:spPr>
      </p:sp>
      <p:sp>
        <p:nvSpPr>
          <p:cNvPr id="11" name="Shape 9"/>
          <p:cNvSpPr/>
          <p:nvPr/>
        </p:nvSpPr>
        <p:spPr>
          <a:xfrm>
            <a:off x="4572000" y="2160091"/>
            <a:ext cx="14288" cy="2382887"/>
          </a:xfrm>
          <a:prstGeom prst="roundRect">
            <a:avLst>
              <a:gd name="adj" fmla="val 49998"/>
            </a:avLst>
          </a:prstGeom>
          <a:solidFill>
            <a:srgbClr val="E5BEB2"/>
          </a:solidFill>
          <a:ln/>
        </p:spPr>
      </p:sp>
      <p:sp>
        <p:nvSpPr>
          <p:cNvPr id="12" name="Text 10"/>
          <p:cNvSpPr/>
          <p:nvPr/>
        </p:nvSpPr>
        <p:spPr>
          <a:xfrm>
            <a:off x="4695974" y="2284065"/>
            <a:ext cx="382317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03C4E"/>
                </a:solidFill>
                <a:latin typeface="Merriweather Bold" pitchFamily="34" charset="0"/>
                <a:ea typeface="Merriweather Bold" pitchFamily="34" charset="-122"/>
                <a:cs typeface="Merriweather Bold" pitchFamily="34" charset="-120"/>
              </a:rPr>
              <a:t> Официально-деловой стиль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695974" y="2552328"/>
            <a:ext cx="3823171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3C4E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Цель: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деловая и юридическая коммуникация.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4695974" y="2825204"/>
            <a:ext cx="3823171" cy="1122462"/>
          </a:xfrm>
          <a:prstGeom prst="rect">
            <a:avLst/>
          </a:prstGeom>
          <a:noFill/>
          <a:ln/>
        </p:spPr>
        <p:txBody>
          <a:bodyPr wrap="square" lIns="0" tIns="49619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Устойчивые формулы: «в соответствии с», «согласно приказу»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Нейтральная строгость и отсутствие синонимов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Стандартизированные жанры: приказ, договор, акт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Точное обозначение лиц, дат, условий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695974" y="4022080"/>
            <a:ext cx="382317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03C4E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Пример: «Настоящий договор заключён в соответствии с действующим законодательством РФ.»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2026-08-18T13:53:06Z</dcterms:created>
  <dcterms:modified xsi:type="dcterms:W3CDTF">2026-08-18T13:53:06Z</dcterms:modified>
</cp:coreProperties>
</file>