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Crimson Pro Medium"/>
      <p:regular r:id="rId201314"/>
    </p:embeddedFont>
    <p:embeddedFont>
      <p:font typeface="Crimson Pro ExtraBold"/>
      <p:regular r:id="rId201315"/>
    </p:embeddedFont>
    <p:embeddedFont>
      <p:font typeface="Crimson Pro Black"/>
      <p:regular r:id="rId201316"/>
    </p:embeddedFont>
    <p:embeddedFont>
      <p:font typeface="Crimson Pro ExtraLight"/>
      <p:regular r:id="rId201317"/>
    </p:embeddedFont>
    <p:embeddedFont>
      <p:font typeface="Crimson Pro Light"/>
      <p:regular r:id="rId201318"/>
    </p:embeddedFont>
    <p:embeddedFont>
      <p:font typeface="Crimson Pro"/>
      <p:regular r:id="rId201319"/>
    </p:embeddedFont>
    <p:embeddedFont>
      <p:font typeface="Crimson Pro SemiBold"/>
      <p:regular r:id="rId201320"/>
    </p:embeddedFont>
    <p:embeddedFont>
      <p:font typeface="Crimson Pro Bold"/>
      <p:regular r:id="rId201321"/>
    </p:embeddedFont>
    <p:embeddedFont>
      <p:font typeface="Open Sans Light"/>
      <p:regular r:id="rId201322"/>
    </p:embeddedFont>
    <p:embeddedFont>
      <p:font typeface="Open Sans Bold"/>
      <p:regular r:id="rId201323"/>
    </p:embeddedFont>
    <p:embeddedFont>
      <p:font typeface="Open Sans"/>
      <p:regular r:id="rId201324"/>
    </p:embeddedFont>
    <p:embeddedFont>
      <p:font typeface="Open Sans Medium"/>
      <p:regular r:id="rId201325"/>
    </p:embeddedFont>
    <p:embeddedFont>
      <p:font typeface="Open Sans SemiBold"/>
      <p:regular r:id="rId201326"/>
    </p:embeddedFont>
    <p:embeddedFont>
      <p:font typeface="Open Sans ExtraBold"/>
      <p:regular r:id="rId20132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7ED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CFA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png"/><Relationship Id="rId3" Type="http://schemas.openxmlformats.org/officeDocument/2006/relationships/image" Target="../media/image-4-3.svg"/><Relationship Id="rId4" Type="http://schemas.openxmlformats.org/officeDocument/2006/relationships/image" Target="../media/image-4-2.png"/><Relationship Id="rId5" Type="http://schemas.openxmlformats.org/officeDocument/2006/relationships/image" Target="../media/image-4-3.svg"/><Relationship Id="rId6" Type="http://schemas.openxmlformats.org/officeDocument/2006/relationships/image" Target="../media/image-4-2.png"/><Relationship Id="rId7" Type="http://schemas.openxmlformats.org/officeDocument/2006/relationships/image" Target="../media/image-4-3.svg"/><Relationship Id="rId8" Type="http://schemas.openxmlformats.org/officeDocument/2006/relationships/image" Target="../media/image-4-2.png"/><Relationship Id="rId9" Type="http://schemas.openxmlformats.org/officeDocument/2006/relationships/image" Target="../media/image-4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jpe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svg"/><Relationship Id="rId3" Type="http://schemas.openxmlformats.org/officeDocument/2006/relationships/image" Target="../media/image-7-1.png"/><Relationship Id="rId4" Type="http://schemas.openxmlformats.org/officeDocument/2006/relationships/image" Target="../media/image-7-2.svg"/><Relationship Id="rId5" Type="http://schemas.openxmlformats.org/officeDocument/2006/relationships/image" Target="../media/image-7-1.png"/><Relationship Id="rId6" Type="http://schemas.openxmlformats.org/officeDocument/2006/relationships/image" Target="../media/image-7-2.svg"/><Relationship Id="rId7" Type="http://schemas.openxmlformats.org/officeDocument/2006/relationships/image" Target="../media/image-7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image" Target="../media/image-8-8.png"/><Relationship Id="rId9" Type="http://schemas.openxmlformats.org/officeDocument/2006/relationships/image" Target="../media/image-8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361182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Гласные звуки: Путешествие в мир русского языка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322314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Каждое слово начинается с голоса. Гласные звуки — это основа речи, её мелодия и ритм. Давайте вместе разберёмся, как устроены гласные в русском языке, почему букв больше, чем звуков, и как это знание поможет писать без ошибок.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3255690"/>
            <a:ext cx="686544" cy="188565"/>
          </a:xfrm>
          <a:prstGeom prst="roundRect">
            <a:avLst>
              <a:gd name="adj" fmla="val 22104"/>
            </a:avLst>
          </a:prstGeom>
          <a:solidFill>
            <a:srgbClr val="EBE2E0"/>
          </a:solidFill>
          <a:ln/>
        </p:spPr>
      </p:sp>
      <p:sp>
        <p:nvSpPr>
          <p:cNvPr id="7" name="Text 4"/>
          <p:cNvSpPr/>
          <p:nvPr/>
        </p:nvSpPr>
        <p:spPr>
          <a:xfrm>
            <a:off x="570533" y="3292897"/>
            <a:ext cx="994916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ФОНЕТИКА</a:t>
            </a:r>
            <a:endParaRPr lang="en-US" sz="750" dirty="0"/>
          </a:p>
        </p:txBody>
      </p:sp>
      <p:sp>
        <p:nvSpPr>
          <p:cNvPr id="8" name="Shape 5"/>
          <p:cNvSpPr/>
          <p:nvPr/>
        </p:nvSpPr>
        <p:spPr>
          <a:xfrm>
            <a:off x="1244650" y="3255690"/>
            <a:ext cx="896913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835E5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19064" y="3292897"/>
            <a:ext cx="1205285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РУССКИЙ ЯЗЫК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2203549" y="3255690"/>
            <a:ext cx="1097831" cy="188565"/>
          </a:xfrm>
          <a:prstGeom prst="roundRect">
            <a:avLst>
              <a:gd name="adj" fmla="val 22104"/>
            </a:avLst>
          </a:prstGeom>
          <a:noFill/>
          <a:ln w="4763">
            <a:solidFill>
              <a:srgbClr val="835E5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2277963" y="3292897"/>
            <a:ext cx="1406203" cy="114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750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ДЛЯ ШКОЛЬНИКОВ</a:t>
            </a:r>
            <a:endParaRPr lang="en-US" sz="750" dirty="0"/>
          </a:p>
        </p:txBody>
      </p:sp>
      <p:sp>
        <p:nvSpPr>
          <p:cNvPr id="12" name="Text 9"/>
          <p:cNvSpPr/>
          <p:nvPr/>
        </p:nvSpPr>
        <p:spPr>
          <a:xfrm>
            <a:off x="496119" y="3583781"/>
            <a:ext cx="5179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429000" cy="51435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25119" y="635124"/>
            <a:ext cx="4722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Что такое гласный звук?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3925119" y="1208708"/>
            <a:ext cx="472276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Гласный звук — это особый тип звука речи, который рождается исключительно из голоса. Когда мы произносим гласный, воздух свободно проходит через полость рта, не встречая никаких преград со стороны языка, губ или зубов.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3925119" y="2142083"/>
            <a:ext cx="2299395" cy="1319585"/>
          </a:xfrm>
          <a:prstGeom prst="roundRect">
            <a:avLst>
              <a:gd name="adj" fmla="val 3948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4053855" y="2270820"/>
            <a:ext cx="20419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🌬️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Свободный поток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4053855" y="2539082"/>
            <a:ext cx="2041922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Воздух проходит через рот без препятствий — язык и губы не создают помех.</a:t>
            </a:r>
            <a:endParaRPr lang="en-US" sz="950" dirty="0"/>
          </a:p>
        </p:txBody>
      </p:sp>
      <p:sp>
        <p:nvSpPr>
          <p:cNvPr id="9" name="Shape 6"/>
          <p:cNvSpPr/>
          <p:nvPr/>
        </p:nvSpPr>
        <p:spPr>
          <a:xfrm>
            <a:off x="6348487" y="2142083"/>
            <a:ext cx="2299395" cy="1319585"/>
          </a:xfrm>
          <a:prstGeom prst="roundRect">
            <a:avLst>
              <a:gd name="adj" fmla="val 3948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77223" y="2270820"/>
            <a:ext cx="204192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🎵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Только голос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6477223" y="2539082"/>
            <a:ext cx="204192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Гласные состоят исключительно из голоса — музыкального тона, создаваемого голосовыми связками.</a:t>
            </a:r>
            <a:endParaRPr lang="en-US" sz="950" dirty="0"/>
          </a:p>
        </p:txBody>
      </p:sp>
      <p:sp>
        <p:nvSpPr>
          <p:cNvPr id="12" name="Shape 9"/>
          <p:cNvSpPr/>
          <p:nvPr/>
        </p:nvSpPr>
        <p:spPr>
          <a:xfrm>
            <a:off x="3925119" y="3585642"/>
            <a:ext cx="4722763" cy="922660"/>
          </a:xfrm>
          <a:prstGeom prst="roundRect">
            <a:avLst>
              <a:gd name="adj" fmla="val 564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53855" y="3714378"/>
            <a:ext cx="446529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🔊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Можно тянуть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4053855" y="3982641"/>
            <a:ext cx="4465290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Гласные звуки легко произносятся долго: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а-а-а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о-о-о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у-у-у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попробуйте!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996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Гласные буквы vs Гласные звуки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6553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Один из самых интересных фактов о русском языке: количество гласных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букв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гласных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звуков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не совпадает. Это кажется странным, но у этого есть простое объяснение.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201987"/>
            <a:ext cx="4103191" cy="1911474"/>
          </a:xfrm>
          <a:prstGeom prst="roundRect">
            <a:avLst>
              <a:gd name="adj" fmla="val 4672"/>
            </a:avLst>
          </a:prstGeom>
          <a:solidFill>
            <a:srgbClr val="835E54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325960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10 гласных букв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643783"/>
            <a:ext cx="3855244" cy="508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А, О, У, Ы, Э, Я, Ё, Ю, И, Е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Эти буквы мы видим в тексте и пишем в словах.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325960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6 гласных звуков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643783"/>
            <a:ext cx="3924598" cy="5085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[а], [о], [у], [ы], [э], [и]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Именно эти звуки мы произносим и слышим в речи.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28046" y="3291855"/>
            <a:ext cx="3924598" cy="682079"/>
          </a:xfrm>
          <a:prstGeom prst="roundRect">
            <a:avLst>
              <a:gd name="adj" fmla="val 7638"/>
            </a:avLst>
          </a:prstGeom>
          <a:solidFill>
            <a:srgbClr val="EBE2E0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52020" y="3481164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30998" y="3434432"/>
            <a:ext cx="339767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Буквы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Я, Ё, Ю, Е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особенные! Они могут обозначать сразу два звука или указывать на мягкость согласного.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8607" y="343867"/>
            <a:ext cx="3341712" cy="44556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53392"/>
            <a:ext cx="4722763" cy="272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Слогообразующая роль гласных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496119" y="717872"/>
            <a:ext cx="4722763" cy="2375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Гласные звуки — это не просто звуки, это </a:t>
            </a:r>
            <a:pPr algn="l" indent="0" marL="0">
              <a:lnSpc>
                <a:spcPct val="114000"/>
              </a:lnSpc>
              <a:buNone/>
            </a:pPr>
            <a:r>
              <a:rPr lang="en-US" sz="6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строительные блоки слогов</a:t>
            </a:r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Именно они создают ритм и мелодию каждого слова. Запомните золотое правило русского языка:</a:t>
            </a:r>
            <a:endParaRPr lang="en-US" sz="650" dirty="0"/>
          </a:p>
        </p:txBody>
      </p:sp>
      <p:sp>
        <p:nvSpPr>
          <p:cNvPr id="6" name="Shape 3"/>
          <p:cNvSpPr/>
          <p:nvPr/>
        </p:nvSpPr>
        <p:spPr>
          <a:xfrm>
            <a:off x="496119" y="1024384"/>
            <a:ext cx="9525" cy="256654"/>
          </a:xfrm>
          <a:prstGeom prst="roundRect">
            <a:avLst>
              <a:gd name="adj" fmla="val 60000"/>
            </a:avLst>
          </a:prstGeom>
          <a:solidFill>
            <a:srgbClr val="835E54"/>
          </a:solidFill>
          <a:ln/>
        </p:spPr>
      </p:sp>
      <p:sp>
        <p:nvSpPr>
          <p:cNvPr id="7" name="Text 4"/>
          <p:cNvSpPr/>
          <p:nvPr/>
        </p:nvSpPr>
        <p:spPr>
          <a:xfrm>
            <a:off x="626938" y="1093366"/>
            <a:ext cx="5049143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Сколько в слове гласных звуков — столько и слогов!</a:t>
            </a:r>
            <a:endParaRPr lang="en-US" sz="6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350094"/>
            <a:ext cx="4722763" cy="7373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2805187" y="1415504"/>
            <a:ext cx="104626" cy="130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1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592857" y="1698947"/>
            <a:ext cx="4529286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мо-ло-ко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592857" y="1871960"/>
            <a:ext cx="4529286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гласных → 3 слога</a:t>
            </a:r>
            <a:endParaRPr lang="en-US" sz="6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148780"/>
            <a:ext cx="4722763" cy="737369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805187" y="2214190"/>
            <a:ext cx="104626" cy="130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2</a:t>
            </a:r>
            <a:endParaRPr lang="en-US" sz="800" dirty="0"/>
          </a:p>
        </p:txBody>
      </p:sp>
      <p:sp>
        <p:nvSpPr>
          <p:cNvPr id="14" name="Text 9"/>
          <p:cNvSpPr/>
          <p:nvPr/>
        </p:nvSpPr>
        <p:spPr>
          <a:xfrm>
            <a:off x="592857" y="2497634"/>
            <a:ext cx="4529286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ка-ран-даш</a:t>
            </a:r>
            <a:endParaRPr lang="en-US" sz="850" dirty="0"/>
          </a:p>
        </p:txBody>
      </p:sp>
      <p:sp>
        <p:nvSpPr>
          <p:cNvPr id="15" name="Text 10"/>
          <p:cNvSpPr/>
          <p:nvPr/>
        </p:nvSpPr>
        <p:spPr>
          <a:xfrm>
            <a:off x="592857" y="2670646"/>
            <a:ext cx="4529286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3 гласных → 3 слога</a:t>
            </a:r>
            <a:endParaRPr lang="en-US" sz="6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2947467"/>
            <a:ext cx="4722763" cy="73736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805187" y="3012877"/>
            <a:ext cx="104626" cy="130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3</a:t>
            </a:r>
            <a:endParaRPr lang="en-US" sz="800" dirty="0"/>
          </a:p>
        </p:txBody>
      </p:sp>
      <p:sp>
        <p:nvSpPr>
          <p:cNvPr id="18" name="Text 12"/>
          <p:cNvSpPr/>
          <p:nvPr/>
        </p:nvSpPr>
        <p:spPr>
          <a:xfrm>
            <a:off x="592857" y="3296320"/>
            <a:ext cx="4529286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ок-но</a:t>
            </a:r>
            <a:endParaRPr lang="en-US" sz="850" dirty="0"/>
          </a:p>
        </p:txBody>
      </p:sp>
      <p:sp>
        <p:nvSpPr>
          <p:cNvPr id="19" name="Text 13"/>
          <p:cNvSpPr/>
          <p:nvPr/>
        </p:nvSpPr>
        <p:spPr>
          <a:xfrm>
            <a:off x="592857" y="3469332"/>
            <a:ext cx="4529286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2 гласных → 2 слога</a:t>
            </a:r>
            <a:endParaRPr lang="en-US" sz="6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119" y="3746153"/>
            <a:ext cx="4722763" cy="737369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2805187" y="3811563"/>
            <a:ext cx="104626" cy="13082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4</a:t>
            </a:r>
            <a:endParaRPr lang="en-US" sz="800" dirty="0"/>
          </a:p>
        </p:txBody>
      </p:sp>
      <p:sp>
        <p:nvSpPr>
          <p:cNvPr id="22" name="Text 15"/>
          <p:cNvSpPr/>
          <p:nvPr/>
        </p:nvSpPr>
        <p:spPr>
          <a:xfrm>
            <a:off x="592857" y="4095006"/>
            <a:ext cx="4529286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дом</a:t>
            </a:r>
            <a:endParaRPr lang="en-US" sz="850" dirty="0"/>
          </a:p>
        </p:txBody>
      </p:sp>
      <p:sp>
        <p:nvSpPr>
          <p:cNvPr id="23" name="Text 16"/>
          <p:cNvSpPr/>
          <p:nvPr/>
        </p:nvSpPr>
        <p:spPr>
          <a:xfrm>
            <a:off x="592857" y="4268019"/>
            <a:ext cx="4529286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1 гласная → 1 слог</a:t>
            </a:r>
            <a:endParaRPr lang="en-US" sz="650" dirty="0"/>
          </a:p>
        </p:txBody>
      </p:sp>
      <p:sp>
        <p:nvSpPr>
          <p:cNvPr id="24" name="Text 17"/>
          <p:cNvSpPr/>
          <p:nvPr/>
        </p:nvSpPr>
        <p:spPr>
          <a:xfrm>
            <a:off x="496119" y="4552504"/>
            <a:ext cx="4722763" cy="2375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Гласные — это «скелет» слова: без них слово просто не может существовать. Согласные лишь «обрамляют» гласные, создавая полную звуковую картину.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71786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Ударные и безударные гласные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769343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Что такое ударение?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496119" y="2087166"/>
            <a:ext cx="392459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Ударение — это выделение одного гласного звука в слове с большей силой и длительностью. В русском языке ударение может падать на любой слог и является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подвижным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496119" y="2794174"/>
            <a:ext cx="3924598" cy="8372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Ударный гласный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звучит чётко и ясно, так, как мы его пишем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Безударный гласный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— звучит слабее и может «маскироваться» под другой звук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638749" y="1645369"/>
            <a:ext cx="4103191" cy="2426271"/>
          </a:xfrm>
          <a:prstGeom prst="roundRect">
            <a:avLst>
              <a:gd name="adj" fmla="val 3681"/>
            </a:avLst>
          </a:prstGeom>
          <a:solidFill>
            <a:srgbClr val="C9907C"/>
          </a:solidFill>
          <a:ln/>
        </p:spPr>
      </p:sp>
      <p:sp>
        <p:nvSpPr>
          <p:cNvPr id="7" name="Text 5"/>
          <p:cNvSpPr/>
          <p:nvPr/>
        </p:nvSpPr>
        <p:spPr>
          <a:xfrm>
            <a:off x="4762723" y="1769343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Как проверить написание?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62723" y="2087166"/>
            <a:ext cx="3855244" cy="9054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Безударные гласные часто «хитрят» — звучат не так, как пишутся. Чтобы не ошибиться, нужно подобрать проверочное слово, где этот гласный станет 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ударным</a:t>
            </a:r>
            <a:pPr algn="l" indent="0" marL="0">
              <a:lnSpc>
                <a:spcPct val="133000"/>
              </a:lnSpc>
              <a:spcAft>
                <a:spcPts val="850"/>
              </a:spcAft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Примеры: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762723" y="3104257"/>
            <a:ext cx="3855244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тр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ва → тр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вка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е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сной → л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е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 → г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ры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лчать → м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лчит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21779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Особые буквы: Я, Ё, Ю, 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5735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Четыре буквы — Я, Ё, Ю, Е — занимают особое место в русской фонетике. Они могут выполнять сразу несколько функций, и важно понимать, когда какая из них работает.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193801"/>
            <a:ext cx="1150069" cy="71072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3059534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Два звука сразу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327797"/>
            <a:ext cx="261386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В начале слова или после гласной эти буквы обозначают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два звука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: [й+а], [й+о], [й+у], [й+э]. 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юла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[й'ула],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ёлка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[й'олка],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яма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[й'ама].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991" y="2193801"/>
            <a:ext cx="1150069" cy="71072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64991" y="305953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Мягкость согласного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264991" y="3327797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После согласного эти буквы указывают на его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мягкость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обозначают один гласный звук. Примеры: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мел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[м'эл],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люк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[л'ук],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мяч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[м'ач].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939" y="2193801"/>
            <a:ext cx="1150069" cy="71072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3939" y="3059534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Фонетический разбор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033939" y="3327797"/>
            <a:ext cx="2613943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При разборе слова важно определить позицию буквы: в начале слова — два звука, после согласного — один звук + мягкость. Это частая ошибка при анализе!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97062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Практический практикум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532632"/>
            <a:ext cx="8608963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Закрепим знания на практике! Разберём несколько заданий, которые помогут проверить понимание темы.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870621"/>
            <a:ext cx="2634555" cy="153709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2008882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Найди лишнее слово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277145"/>
            <a:ext cx="23008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Сравните пары: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«нёс» — «нос»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«ключ» — «луч»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В первой паре меняется гласная под ударением, во второй — меняется согласный. Как это влияет на значение слова?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870621"/>
            <a:ext cx="2634630" cy="153709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2008882"/>
            <a:ext cx="230095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📝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Фонетический анализ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277145"/>
            <a:ext cx="2300957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Разберите слова: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«пью»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«юла»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«полюс»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. Определите: сколько гласных звуков? Есть ли буквы, обозначающие два звука? Сколько слогов?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1870621"/>
            <a:ext cx="2634555" cy="153709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2008882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📖</a:t>
            </a:r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 Работа со словарём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277145"/>
            <a:ext cx="230088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Как правильно проверить написание слова? Найдите в словарном слове ударный гласный в том же слоге. Если ударение падает на нужную букву — написание подтверждено!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547244"/>
            <a:ext cx="8151763" cy="699195"/>
          </a:xfrm>
          <a:prstGeom prst="roundRect">
            <a:avLst>
              <a:gd name="adj" fmla="val 7451"/>
            </a:avLst>
          </a:prstGeom>
          <a:solidFill>
            <a:srgbClr val="B6D6FC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92" y="3727028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3702174"/>
            <a:ext cx="7624837" cy="4016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💡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000000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Подсказка: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При фонетическом разборе всегда сначала определяйте позицию буквы Я, Ё, Ю, Е — от этого зависит количество звуков!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EBE2E0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8607" y="343867"/>
            <a:ext cx="3341712" cy="44556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84051"/>
            <a:ext cx="4722763" cy="2725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Итог: Ваши новые знания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496119" y="748531"/>
            <a:ext cx="4722763" cy="2375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 прошли большой путь и разобрались в ключевых особенностях гласных звуков русского языка. Вот что теперь вы знаете:</a:t>
            </a:r>
            <a:endParaRPr lang="en-US" sz="650" dirty="0"/>
          </a:p>
        </p:txBody>
      </p:sp>
      <p:sp>
        <p:nvSpPr>
          <p:cNvPr id="6" name="Shape 3"/>
          <p:cNvSpPr/>
          <p:nvPr/>
        </p:nvSpPr>
        <p:spPr>
          <a:xfrm>
            <a:off x="496119" y="1055043"/>
            <a:ext cx="4722763" cy="798686"/>
          </a:xfrm>
          <a:prstGeom prst="roundRect">
            <a:avLst>
              <a:gd name="adj" fmla="val 458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88094" y="1147018"/>
            <a:ext cx="261640" cy="261640"/>
          </a:xfrm>
          <a:prstGeom prst="ellipse">
            <a:avLst/>
          </a:prstGeom>
          <a:solidFill>
            <a:srgbClr val="835E54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0053" y="1218902"/>
            <a:ext cx="117723" cy="11772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88094" y="1469975"/>
            <a:ext cx="4538811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6 звуков, 10 букв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588094" y="1642988"/>
            <a:ext cx="4538811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Гласных звуков меньше, чем букв — Я, Ё, Ю, Е особенные!</a:t>
            </a:r>
            <a:endParaRPr lang="en-US" sz="650" dirty="0"/>
          </a:p>
        </p:txBody>
      </p:sp>
      <p:sp>
        <p:nvSpPr>
          <p:cNvPr id="11" name="Shape 7"/>
          <p:cNvSpPr/>
          <p:nvPr/>
        </p:nvSpPr>
        <p:spPr>
          <a:xfrm>
            <a:off x="496119" y="1915046"/>
            <a:ext cx="4722763" cy="798686"/>
          </a:xfrm>
          <a:prstGeom prst="roundRect">
            <a:avLst>
              <a:gd name="adj" fmla="val 458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588094" y="2007022"/>
            <a:ext cx="261640" cy="261640"/>
          </a:xfrm>
          <a:prstGeom prst="ellipse">
            <a:avLst/>
          </a:prstGeom>
          <a:solidFill>
            <a:srgbClr val="835E54"/>
          </a:solidFill>
          <a:ln/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0053" y="2078906"/>
            <a:ext cx="117723" cy="11772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88094" y="2329979"/>
            <a:ext cx="4538811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Слоги и ударение</a:t>
            </a:r>
            <a:endParaRPr lang="en-US" sz="850" dirty="0"/>
          </a:p>
        </p:txBody>
      </p:sp>
      <p:sp>
        <p:nvSpPr>
          <p:cNvPr id="15" name="Text 10"/>
          <p:cNvSpPr/>
          <p:nvPr/>
        </p:nvSpPr>
        <p:spPr>
          <a:xfrm>
            <a:off x="588094" y="2502991"/>
            <a:ext cx="4538811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Гласные создают слоги, а ударение помогает понять написание.</a:t>
            </a:r>
            <a:endParaRPr lang="en-US" sz="650" dirty="0"/>
          </a:p>
        </p:txBody>
      </p:sp>
      <p:sp>
        <p:nvSpPr>
          <p:cNvPr id="16" name="Shape 11"/>
          <p:cNvSpPr/>
          <p:nvPr/>
        </p:nvSpPr>
        <p:spPr>
          <a:xfrm>
            <a:off x="496119" y="2775049"/>
            <a:ext cx="4722763" cy="798686"/>
          </a:xfrm>
          <a:prstGeom prst="roundRect">
            <a:avLst>
              <a:gd name="adj" fmla="val 458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588094" y="2867025"/>
            <a:ext cx="261640" cy="261640"/>
          </a:xfrm>
          <a:prstGeom prst="ellipse">
            <a:avLst/>
          </a:prstGeom>
          <a:solidFill>
            <a:srgbClr val="835E54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053" y="2938909"/>
            <a:ext cx="117723" cy="117723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88094" y="3189982"/>
            <a:ext cx="4538811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Проверка слов</a:t>
            </a:r>
            <a:endParaRPr lang="en-US" sz="850" dirty="0"/>
          </a:p>
        </p:txBody>
      </p:sp>
      <p:sp>
        <p:nvSpPr>
          <p:cNvPr id="20" name="Text 14"/>
          <p:cNvSpPr/>
          <p:nvPr/>
        </p:nvSpPr>
        <p:spPr>
          <a:xfrm>
            <a:off x="588094" y="3362995"/>
            <a:ext cx="4538811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Безударный гласный проверяем ударным — и ошибок не будет!</a:t>
            </a:r>
            <a:endParaRPr lang="en-US" sz="650" dirty="0"/>
          </a:p>
        </p:txBody>
      </p:sp>
      <p:sp>
        <p:nvSpPr>
          <p:cNvPr id="21" name="Shape 15"/>
          <p:cNvSpPr/>
          <p:nvPr/>
        </p:nvSpPr>
        <p:spPr>
          <a:xfrm>
            <a:off x="496119" y="3635053"/>
            <a:ext cx="4722763" cy="798686"/>
          </a:xfrm>
          <a:prstGeom prst="roundRect">
            <a:avLst>
              <a:gd name="adj" fmla="val 4587"/>
            </a:avLst>
          </a:prstGeom>
          <a:solidFill>
            <a:srgbClr val="EBE2E0"/>
          </a:solidFill>
          <a:ln w="4763">
            <a:solidFill>
              <a:srgbClr val="D1C8C6"/>
            </a:solidFill>
            <a:prstDash val="solid"/>
          </a:ln>
        </p:spPr>
      </p:sp>
      <p:sp>
        <p:nvSpPr>
          <p:cNvPr id="22" name="Shape 16"/>
          <p:cNvSpPr/>
          <p:nvPr/>
        </p:nvSpPr>
        <p:spPr>
          <a:xfrm>
            <a:off x="588094" y="3727028"/>
            <a:ext cx="261640" cy="261640"/>
          </a:xfrm>
          <a:prstGeom prst="ellipse">
            <a:avLst/>
          </a:prstGeom>
          <a:solidFill>
            <a:srgbClr val="835E54"/>
          </a:solidFill>
          <a:ln/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0053" y="3798912"/>
            <a:ext cx="117723" cy="117723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588094" y="4049985"/>
            <a:ext cx="4538811" cy="136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Голос языка</a:t>
            </a:r>
            <a:endParaRPr lang="en-US" sz="850" dirty="0"/>
          </a:p>
        </p:txBody>
      </p:sp>
      <p:sp>
        <p:nvSpPr>
          <p:cNvPr id="25" name="Text 18"/>
          <p:cNvSpPr/>
          <p:nvPr/>
        </p:nvSpPr>
        <p:spPr>
          <a:xfrm>
            <a:off x="588094" y="4222998"/>
            <a:ext cx="4538811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Гласные — это мелодия речи, которая делает каждое слово живым.</a:t>
            </a:r>
            <a:endParaRPr lang="en-US" sz="650" dirty="0"/>
          </a:p>
        </p:txBody>
      </p:sp>
      <p:sp>
        <p:nvSpPr>
          <p:cNvPr id="26" name="Shape 19"/>
          <p:cNvSpPr/>
          <p:nvPr/>
        </p:nvSpPr>
        <p:spPr>
          <a:xfrm>
            <a:off x="496119" y="4502721"/>
            <a:ext cx="9525" cy="256654"/>
          </a:xfrm>
          <a:prstGeom prst="roundRect">
            <a:avLst>
              <a:gd name="adj" fmla="val 60000"/>
            </a:avLst>
          </a:prstGeom>
          <a:solidFill>
            <a:srgbClr val="835E54"/>
          </a:solidFill>
          <a:ln/>
        </p:spPr>
      </p:sp>
      <p:sp>
        <p:nvSpPr>
          <p:cNvPr id="27" name="Text 20"/>
          <p:cNvSpPr/>
          <p:nvPr/>
        </p:nvSpPr>
        <p:spPr>
          <a:xfrm>
            <a:off x="626938" y="4571702"/>
            <a:ext cx="5049143" cy="1187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Гласные — это голос нашего языка, который делает каждое слово </a:t>
            </a:r>
            <a:pPr algn="l" indent="0" marL="0">
              <a:lnSpc>
                <a:spcPct val="114000"/>
              </a:lnSpc>
              <a:buNone/>
            </a:pPr>
            <a:r>
              <a:rPr lang="en-US" sz="650" b="1" dirty="0">
                <a:solidFill>
                  <a:srgbClr val="443728"/>
                </a:solidFill>
                <a:latin typeface="Open Sans Bold" pitchFamily="34" charset="0"/>
                <a:ea typeface="Open Sans Bold" pitchFamily="34" charset="-122"/>
                <a:cs typeface="Open Sans Bold" pitchFamily="34" charset="-120"/>
              </a:rPr>
              <a:t>понятным и красивым</a:t>
            </a:r>
            <a:pPr algn="l" indent="0" marL="0">
              <a:lnSpc>
                <a:spcPct val="114000"/>
              </a:lnSpc>
              <a:buNone/>
            </a:pPr>
            <a:r>
              <a:rPr lang="en-US" sz="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!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2026-07-23T14:41:49Z</dcterms:created>
  <dcterms:modified xsi:type="dcterms:W3CDTF">2026-07-23T14:41:49Z</dcterms:modified>
</cp:coreProperties>
</file>