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Lora"/>
      <p:regular r:id="rId201314"/>
    </p:embeddedFont>
    <p:embeddedFont>
      <p:font typeface="Lora Bold"/>
      <p:regular r:id="rId201315"/>
    </p:embeddedFont>
    <p:embeddedFont>
      <p:font typeface="Source Sans 3"/>
      <p:regular r:id="rId201316"/>
    </p:embeddedFont>
    <p:embeddedFont>
      <p:font typeface="Source Sans 3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jpeg"/><Relationship Id="rId3" Type="http://schemas.openxmlformats.org/officeDocument/2006/relationships/image" Target="../media/image-5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576313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Грамматическая основа: фундамент предложения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52577" y="2680692"/>
            <a:ext cx="4667845" cy="886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Разберёмся, как устроено любое предложение — просто, наглядно и с примерами.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Сайфудинова Динора Михайловна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74762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Итог: ваш ключ к грамотности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32670"/>
            <a:ext cx="149572" cy="14957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23577" y="2049214"/>
            <a:ext cx="2599209" cy="1905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5" name="Text 2"/>
          <p:cNvSpPr/>
          <p:nvPr/>
        </p:nvSpPr>
        <p:spPr>
          <a:xfrm>
            <a:off x="523577" y="2162101"/>
            <a:ext cx="259920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Найдите подлежащее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23577" y="2471812"/>
            <a:ext cx="259920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Задайте вопрос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Кто? Что?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и вы найдёте «героя» предложения.</a:t>
            </a:r>
            <a:endParaRPr lang="en-US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2358" y="1832670"/>
            <a:ext cx="149572" cy="149572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3272358" y="2049214"/>
            <a:ext cx="2599209" cy="1905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9" name="Text 5"/>
          <p:cNvSpPr/>
          <p:nvPr/>
        </p:nvSpPr>
        <p:spPr>
          <a:xfrm>
            <a:off x="3272358" y="2162101"/>
            <a:ext cx="259920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Найдите сказуемое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272358" y="2471812"/>
            <a:ext cx="259920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Задайте вопрос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Что делает?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и действие или состояние раскроется.</a:t>
            </a:r>
            <a:endParaRPr lang="en-US" sz="11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1139" y="1832670"/>
            <a:ext cx="149572" cy="149572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021139" y="2049214"/>
            <a:ext cx="2599283" cy="1905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3" name="Text 8"/>
          <p:cNvSpPr/>
          <p:nvPr/>
        </p:nvSpPr>
        <p:spPr>
          <a:xfrm>
            <a:off x="6021139" y="2162101"/>
            <a:ext cx="2599283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Освойте пунктуацию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021139" y="2471812"/>
            <a:ext cx="2599283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Знание основы — основа расстановки знаков препинания в сложных предложениях.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523577" y="3470374"/>
            <a:ext cx="8096845" cy="598289"/>
          </a:xfrm>
          <a:prstGeom prst="roundRect">
            <a:avLst>
              <a:gd name="adj" fmla="val 3751"/>
            </a:avLst>
          </a:prstGeom>
          <a:solidFill>
            <a:srgbClr val="E2ECDF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150" y="3688333"/>
            <a:ext cx="187003" cy="1495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09724" y="3657302"/>
            <a:ext cx="791832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Главное правило: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сначала ищите того, кто действует, затем само действие — и основа найдена!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8030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Что такое грамматическая основа?</a:t>
            </a:r>
            <a:endParaRPr lang="en-US" sz="2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94990"/>
            <a:ext cx="5165154" cy="28828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2845" y="1911846"/>
            <a:ext cx="2652266" cy="1049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Грамматическая основа — это </a:t>
            </a:r>
            <a:pPr algn="l"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9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«скелет» любого предложения</a:t>
            </a:r>
            <a:pPr algn="l" indent="0" marL="0">
              <a:lnSpc>
                <a:spcPct val="118000"/>
              </a:lnSpc>
              <a:spcAft>
                <a:spcPts val="600"/>
              </a:spcAft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Без неё слова превращаются в набор без смысла.</a:t>
            </a:r>
            <a:endParaRPr lang="en-US" sz="90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Вместе они образуют </a:t>
            </a:r>
            <a:pPr algn="l" indent="0" marL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минимально полное высказывание</a:t>
            </a:r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предложение, несущее законченную мысль.</a:t>
            </a:r>
            <a:endParaRPr lang="en-US" sz="9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4075063"/>
            <a:ext cx="4004593" cy="64033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9538" y="4203874"/>
            <a:ext cx="3689821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Подлежащее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709538" y="4424883"/>
            <a:ext cx="3689821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Кто или что совершает действие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5830" y="4075063"/>
            <a:ext cx="4004593" cy="64033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801791" y="4203874"/>
            <a:ext cx="3689821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Сказуемое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4801791" y="4424883"/>
            <a:ext cx="3689821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Что делает или в каком состоянии находится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737443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Подлежащее: главный герой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52577" y="1841822"/>
            <a:ext cx="2259137" cy="1566416"/>
          </a:xfrm>
          <a:prstGeom prst="roundRect">
            <a:avLst>
              <a:gd name="adj" fmla="val 1433"/>
            </a:avLst>
          </a:prstGeom>
          <a:solidFill>
            <a:srgbClr val="F3E7D4"/>
          </a:solidFill>
          <a:ln/>
        </p:spPr>
      </p:sp>
      <p:sp>
        <p:nvSpPr>
          <p:cNvPr id="5" name="Text 2"/>
          <p:cNvSpPr/>
          <p:nvPr/>
        </p:nvSpPr>
        <p:spPr>
          <a:xfrm>
            <a:off x="4102150" y="1991395"/>
            <a:ext cx="19599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Вопросы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102150" y="2301106"/>
            <a:ext cx="1959992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Кто?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Что?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именно с них начинается поиск подлежащего в любом предложении.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6361286" y="1841822"/>
            <a:ext cx="2259137" cy="1566416"/>
          </a:xfrm>
          <a:prstGeom prst="roundRect">
            <a:avLst>
              <a:gd name="adj" fmla="val 1433"/>
            </a:avLst>
          </a:prstGeom>
          <a:solidFill>
            <a:srgbClr val="F3E7D4"/>
          </a:solidFill>
          <a:ln/>
        </p:spPr>
      </p:sp>
      <p:sp>
        <p:nvSpPr>
          <p:cNvPr id="8" name="Text 5"/>
          <p:cNvSpPr/>
          <p:nvPr/>
        </p:nvSpPr>
        <p:spPr>
          <a:xfrm>
            <a:off x="6510858" y="1991395"/>
            <a:ext cx="19599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Роль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510858" y="2301106"/>
            <a:ext cx="1959992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Указывает,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 ком или о чём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идёт речь. Это центральное действующее лицо предложения.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952577" y="3557811"/>
            <a:ext cx="4667845" cy="848246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</p:sp>
      <p:sp>
        <p:nvSpPr>
          <p:cNvPr id="11" name="Text 8"/>
          <p:cNvSpPr/>
          <p:nvPr/>
        </p:nvSpPr>
        <p:spPr>
          <a:xfrm>
            <a:off x="4102150" y="3707383"/>
            <a:ext cx="436870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Пример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102150" y="4017094"/>
            <a:ext cx="43687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Ученик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читает книгу.»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подлежащее: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ученик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81571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Сказуемое: действие героя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580555"/>
            <a:ext cx="3865959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Сказуемое — это то, 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что делает, делал или будет делать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подлежащее, либо каково его состояние.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Вопросы: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Что делает? Что сделает? Каков? Кто он?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47936" y="2736205"/>
            <a:ext cx="40988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Ученик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читает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книгу.» — сказуемое: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читает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23577" y="2601590"/>
            <a:ext cx="19050" cy="508620"/>
          </a:xfrm>
          <a:prstGeom prst="roundRect">
            <a:avLst>
              <a:gd name="adj" fmla="val 50000"/>
            </a:avLst>
          </a:prstGeom>
          <a:solidFill>
            <a:srgbClr val="38512F"/>
          </a:solidFill>
          <a:ln/>
        </p:spPr>
      </p:sp>
      <p:sp>
        <p:nvSpPr>
          <p:cNvPr id="6" name="Shape 4"/>
          <p:cNvSpPr/>
          <p:nvPr/>
        </p:nvSpPr>
        <p:spPr>
          <a:xfrm>
            <a:off x="4759226" y="1614190"/>
            <a:ext cx="336575" cy="336575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7" name="Text 5"/>
          <p:cNvSpPr/>
          <p:nvPr/>
        </p:nvSpPr>
        <p:spPr>
          <a:xfrm>
            <a:off x="4821882" y="1650429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5245373" y="1665610"/>
            <a:ext cx="33798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Действие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245373" y="2035150"/>
            <a:ext cx="337981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Ученик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бежит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птица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поёт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ветер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дует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59226" y="2573759"/>
            <a:ext cx="336575" cy="336575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11" name="Text 9"/>
          <p:cNvSpPr/>
          <p:nvPr/>
        </p:nvSpPr>
        <p:spPr>
          <a:xfrm>
            <a:off x="4821882" y="2609999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5245373" y="2625179"/>
            <a:ext cx="33798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Состояние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245373" y="2994720"/>
            <a:ext cx="337981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Он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устал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Она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счастлива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Небо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ясное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759226" y="3533329"/>
            <a:ext cx="336575" cy="336575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</p:sp>
      <p:sp>
        <p:nvSpPr>
          <p:cNvPr id="15" name="Text 13"/>
          <p:cNvSpPr/>
          <p:nvPr/>
        </p:nvSpPr>
        <p:spPr>
          <a:xfrm>
            <a:off x="4821882" y="3569568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5245373" y="3584749"/>
            <a:ext cx="33798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Принадлежность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245373" y="3954289"/>
            <a:ext cx="337981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Он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студент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Волга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— река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28328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Способы выражения подлежащего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67557"/>
            <a:ext cx="1132656" cy="11326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3087216"/>
            <a:ext cx="257428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Существительное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577" y="3396928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Мама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пришла.»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Самый распространённый способ выражения подлежащего.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860" y="1767557"/>
            <a:ext cx="1132656" cy="11326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84860" y="3087216"/>
            <a:ext cx="257428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Местоимение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84860" y="3396928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Она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улыбнулась.»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Заменяет существительное, указывая на лицо или предмет.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143" y="1767557"/>
            <a:ext cx="1132656" cy="11326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6143" y="3087216"/>
            <a:ext cx="257428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Числительное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6143" y="3396928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Пятеро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вышли вперёд.»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Числительное тоже может быть главным членом.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36587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Интересные формы подлежащего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1378223"/>
            <a:ext cx="4667845" cy="392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Подлежащее не всегда существительное. Иногда его роль берёт на себя </a:t>
            </a:r>
            <a:pPr algn="l" indent="0" marL="0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инфинитив</a:t>
            </a:r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глагол в начальной форме.</a:t>
            </a:r>
            <a:endParaRPr lang="en-US" sz="10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899642"/>
            <a:ext cx="4667845" cy="94416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54909" y="2044824"/>
            <a:ext cx="43203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Классический пример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4154909" y="2306017"/>
            <a:ext cx="4320332" cy="392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Курить</a:t>
            </a:r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здоровью вредить.»</a:t>
            </a:r>
            <a:endParaRPr lang="en-US" sz="100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Оба главных члена — инфинитивы.</a:t>
            </a:r>
            <a:endParaRPr lang="en-US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2958331"/>
            <a:ext cx="4667845" cy="94416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54909" y="3103513"/>
            <a:ext cx="43203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Ещё примеры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4154909" y="3364706"/>
            <a:ext cx="4320332" cy="392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Учиться</a:t>
            </a:r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всегда пригодится.»</a:t>
            </a:r>
            <a:endParaRPr lang="en-US" sz="100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Жить</a:t>
            </a:r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значит действовать.»</a:t>
            </a:r>
            <a:endParaRPr lang="en-US" sz="1000" dirty="0"/>
          </a:p>
        </p:txBody>
      </p:sp>
      <p:sp>
        <p:nvSpPr>
          <p:cNvPr id="11" name="Shape 6"/>
          <p:cNvSpPr/>
          <p:nvPr/>
        </p:nvSpPr>
        <p:spPr>
          <a:xfrm>
            <a:off x="3952577" y="4031307"/>
            <a:ext cx="4667845" cy="675531"/>
          </a:xfrm>
          <a:prstGeom prst="roundRect">
            <a:avLst>
              <a:gd name="adj" fmla="val 2907"/>
            </a:avLst>
          </a:prstGeom>
          <a:solidFill>
            <a:srgbClr val="E2ECDF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3472" y="4197251"/>
            <a:ext cx="163637" cy="1308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378003" y="4178498"/>
            <a:ext cx="4111526" cy="392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Инфинитив в роли подлежащего стоит </a:t>
            </a:r>
            <a:pPr algn="l" indent="0" marL="0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перед сказуемым</a:t>
            </a:r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 отвечает на вопрос: </a:t>
            </a:r>
            <a:pPr algn="l" indent="0" marL="0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Что?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07802"/>
            <a:ext cx="8096845" cy="40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Подлежащее — это фраза</a:t>
            </a:r>
            <a:endParaRPr lang="en-US" sz="2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434033"/>
            <a:ext cx="5145137" cy="28716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09977" y="1218530"/>
            <a:ext cx="2615133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Иногда роль подлежащего играет </a:t>
            </a:r>
            <a:pPr algn="l" indent="0" marL="0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целое словосочетание</a:t>
            </a:r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неделимое по смыслу.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6009977" y="1785417"/>
            <a:ext cx="2615133" cy="817662"/>
          </a:xfrm>
          <a:prstGeom prst="roundRect">
            <a:avLst>
              <a:gd name="adj" fmla="val 2530"/>
            </a:avLst>
          </a:prstGeom>
          <a:solidFill>
            <a:srgbClr val="F3E7D4"/>
          </a:solidFill>
          <a:ln/>
        </p:spPr>
      </p:sp>
      <p:sp>
        <p:nvSpPr>
          <p:cNvPr id="6" name="Text 3"/>
          <p:cNvSpPr/>
          <p:nvPr/>
        </p:nvSpPr>
        <p:spPr>
          <a:xfrm>
            <a:off x="6147867" y="1923306"/>
            <a:ext cx="2339355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Союз «и»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147867" y="2253258"/>
            <a:ext cx="2339355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Мой брат и я</a:t>
            </a:r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пошли в кино.»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009977" y="2730178"/>
            <a:ext cx="2615133" cy="817662"/>
          </a:xfrm>
          <a:prstGeom prst="roundRect">
            <a:avLst>
              <a:gd name="adj" fmla="val 2530"/>
            </a:avLst>
          </a:prstGeom>
          <a:solidFill>
            <a:srgbClr val="F3E7D4"/>
          </a:solidFill>
          <a:ln/>
        </p:spPr>
      </p:sp>
      <p:sp>
        <p:nvSpPr>
          <p:cNvPr id="9" name="Text 6"/>
          <p:cNvSpPr/>
          <p:nvPr/>
        </p:nvSpPr>
        <p:spPr>
          <a:xfrm>
            <a:off x="6147867" y="2868067"/>
            <a:ext cx="2339355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Числовые сочетания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147867" y="3198019"/>
            <a:ext cx="2339355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Несколько птиц</a:t>
            </a:r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улетело на юг.»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009977" y="3674938"/>
            <a:ext cx="2615133" cy="817662"/>
          </a:xfrm>
          <a:prstGeom prst="roundRect">
            <a:avLst>
              <a:gd name="adj" fmla="val 2530"/>
            </a:avLst>
          </a:prstGeom>
          <a:solidFill>
            <a:srgbClr val="F3E7D4"/>
          </a:solidFill>
          <a:ln/>
        </p:spPr>
      </p:sp>
      <p:sp>
        <p:nvSpPr>
          <p:cNvPr id="12" name="Text 9"/>
          <p:cNvSpPr/>
          <p:nvPr/>
        </p:nvSpPr>
        <p:spPr>
          <a:xfrm>
            <a:off x="6147867" y="3812828"/>
            <a:ext cx="2339355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Устойчивые выражения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147867" y="4142780"/>
            <a:ext cx="2339355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Млечный путь</a:t>
            </a:r>
            <a:pPr algn="l" indent="0" marL="0">
              <a:lnSpc>
                <a:spcPct val="128000"/>
              </a:lnSpc>
              <a:buNone/>
            </a:pPr>
            <a:r>
              <a:rPr lang="en-US" sz="10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сверкал над головой.»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70236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Типы предложений по количеству основ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523577" y="1909465"/>
            <a:ext cx="8096845" cy="1656159"/>
          </a:xfrm>
          <a:prstGeom prst="roundRect">
            <a:avLst>
              <a:gd name="adj" fmla="val 1355"/>
            </a:avLst>
          </a:prstGeom>
          <a:solidFill>
            <a:srgbClr val="F3E7D4"/>
          </a:solidFill>
          <a:ln/>
        </p:spPr>
      </p:sp>
      <p:sp>
        <p:nvSpPr>
          <p:cNvPr id="4" name="Shape 2"/>
          <p:cNvSpPr/>
          <p:nvPr/>
        </p:nvSpPr>
        <p:spPr>
          <a:xfrm>
            <a:off x="523577" y="1909465"/>
            <a:ext cx="4048423" cy="1656159"/>
          </a:xfrm>
          <a:custGeom>
            <a:avLst/>
            <a:gdLst/>
            <a:ahLst/>
            <a:cxnLst/>
            <a:rect l="l" t="t" r="r" b="b"/>
            <a:pathLst>
              <a:path w="4048423" h="1656159">
                <a:moveTo>
                  <a:pt x="18702" y="0"/>
                </a:moveTo>
                <a:lnTo>
                  <a:pt x="4048423" y="0"/>
                </a:lnTo>
                <a:lnTo>
                  <a:pt x="4048423" y="1656159"/>
                </a:lnTo>
                <a:lnTo>
                  <a:pt x="18702" y="1656159"/>
                </a:lnTo>
                <a:arcTo hR="18702" wR="18702" stAng="5400000" swAng="5400000"/>
                <a:lnTo>
                  <a:pt x="0" y="18702"/>
                </a:lnTo>
                <a:arcTo hR="18702" wR="18702" stAng="10800000" swAng="5400000"/>
                <a:close/>
              </a:path>
            </a:pathLst>
          </a:custGeom>
          <a:solidFill>
            <a:srgbClr val="F3E7D4"/>
          </a:solidFill>
          <a:ln/>
        </p:spPr>
      </p:sp>
      <p:sp>
        <p:nvSpPr>
          <p:cNvPr id="5" name="Text 3"/>
          <p:cNvSpPr/>
          <p:nvPr/>
        </p:nvSpPr>
        <p:spPr>
          <a:xfrm>
            <a:off x="673150" y="2059037"/>
            <a:ext cx="374927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Двусоставные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73150" y="2368748"/>
            <a:ext cx="3749278" cy="1047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Есть </a:t>
            </a:r>
            <a:pPr algn="l" indent="0" marL="0">
              <a:lnSpc>
                <a:spcPct val="133000"/>
              </a:lnSpc>
              <a:spcAft>
                <a:spcPts val="700"/>
              </a:spcAft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и подлежащее, и сказуемое</a:t>
            </a:r>
            <a:pPr algn="l" indent="0" marL="0">
              <a:lnSpc>
                <a:spcPct val="133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Птицы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i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поют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.»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Полноценная пара главных членов — самый частый случай.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572000" y="1909465"/>
            <a:ext cx="4048423" cy="1656159"/>
          </a:xfrm>
          <a:custGeom>
            <a:avLst/>
            <a:gdLst/>
            <a:ahLst/>
            <a:cxnLst/>
            <a:rect l="l" t="t" r="r" b="b"/>
            <a:pathLst>
              <a:path w="4048423" h="1656159">
                <a:moveTo>
                  <a:pt x="0" y="0"/>
                </a:moveTo>
                <a:lnTo>
                  <a:pt x="4029721" y="0"/>
                </a:lnTo>
                <a:arcTo hR="18702" wR="18702" stAng="16200000" swAng="5400000"/>
                <a:lnTo>
                  <a:pt x="4048423" y="1637458"/>
                </a:lnTo>
                <a:arcTo hR="18702" wR="18702" stAng="0" swAng="5400000"/>
                <a:lnTo>
                  <a:pt x="0" y="1656159"/>
                </a:lnTo>
                <a:lnTo>
                  <a:pt x="0" y="0"/>
                </a:lnTo>
                <a:close/>
              </a:path>
            </a:pathLst>
          </a:custGeom>
          <a:solidFill>
            <a:srgbClr val="F3E7D4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1909465"/>
            <a:ext cx="19050" cy="1656159"/>
          </a:xfrm>
          <a:prstGeom prst="roundRect">
            <a:avLst>
              <a:gd name="adj" fmla="val 50000"/>
            </a:avLst>
          </a:prstGeom>
          <a:solidFill>
            <a:srgbClr val="D9CDBA"/>
          </a:solidFill>
          <a:ln/>
        </p:spPr>
      </p:sp>
      <p:sp>
        <p:nvSpPr>
          <p:cNvPr id="9" name="Text 7"/>
          <p:cNvSpPr/>
          <p:nvPr/>
        </p:nvSpPr>
        <p:spPr>
          <a:xfrm>
            <a:off x="4721572" y="2059037"/>
            <a:ext cx="374927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Односоставные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721572" y="2368748"/>
            <a:ext cx="3749278" cy="807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Только </a:t>
            </a:r>
            <a:pPr algn="l" indent="0" marL="0">
              <a:lnSpc>
                <a:spcPct val="133000"/>
              </a:lnSpc>
              <a:spcAft>
                <a:spcPts val="700"/>
              </a:spcAft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один главный член</a:t>
            </a:r>
            <a:pPr algn="l" indent="0" marL="0">
              <a:lnSpc>
                <a:spcPct val="133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и этого достаточно.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Вечереет.</a:t>
            </a:r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»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подлежащего нет, но смысл ясен.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«Тихо.»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состояние без действующего лица.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23577" y="3733874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Оба типа — полноправные предложения. Односоставные особенно часты в описаниях природы и разговорной речи.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76622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Практика: находим основу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747936" y="1309241"/>
            <a:ext cx="4900687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«Снежная буря мгновенно налетела.»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577" y="1140991"/>
            <a:ext cx="19050" cy="575890"/>
          </a:xfrm>
          <a:prstGeom prst="roundRect">
            <a:avLst>
              <a:gd name="adj" fmla="val 50000"/>
            </a:avLst>
          </a:prstGeom>
          <a:solidFill>
            <a:srgbClr val="38512F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334" y="1885131"/>
            <a:ext cx="2472333" cy="21346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994061" y="3534023"/>
            <a:ext cx="900745" cy="163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Сказуемое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840368" y="3534023"/>
            <a:ext cx="900745" cy="163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Подлежащее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23577" y="4188023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Прилагательное «снежная»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второстепенный член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(определение), в основу не входит. Основа: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8512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буря налетела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2026-08-18T14:21:07Z</dcterms:created>
  <dcterms:modified xsi:type="dcterms:W3CDTF">2026-08-18T14:21:07Z</dcterms:modified>
</cp:coreProperties>
</file>