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Noto Serif"/>
      <p:regular r:id="rId201314"/>
    </p:embeddedFont>
    <p:embeddedFont>
      <p:font typeface="Noto Serif Medium"/>
      <p:regular r:id="rId201315"/>
    </p:embeddedFont>
    <p:embeddedFont>
      <p:font typeface="Noto Serif Bold"/>
      <p:regular r:id="rId2013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6DED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DFBF7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2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jpeg"/><Relationship Id="rId3" Type="http://schemas.openxmlformats.org/officeDocument/2006/relationships/image" Target="../media/image-6-3.jpe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1.png"/><Relationship Id="rId4" Type="http://schemas.openxmlformats.org/officeDocument/2006/relationships/image" Target="../media/image-7-2.svg"/><Relationship Id="rId5" Type="http://schemas.openxmlformats.org/officeDocument/2006/relationships/image" Target="../media/image-7-1.png"/><Relationship Id="rId6" Type="http://schemas.openxmlformats.org/officeDocument/2006/relationships/image" Target="../media/image-7-2.svg"/><Relationship Id="rId7" Type="http://schemas.openxmlformats.org/officeDocument/2006/relationships/image" Target="../media/image-7-7.jpe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219795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spc="-56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Художественный стиль и выразительные средства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2162473"/>
            <a:ext cx="4722763" cy="708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spc="-45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Импрессионизм и постимпрессионизм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3925119" y="3083793"/>
            <a:ext cx="4722763" cy="839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Как художники научили нас видеть мир по-новому — через свет, цвет и мгновение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Сайфудинова Динора Михайловна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46931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spc="-56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Как объяснить стиль за 30 секунд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1773436"/>
            <a:ext cx="4004965" cy="1369814"/>
          </a:xfrm>
          <a:prstGeom prst="roundRect">
            <a:avLst>
              <a:gd name="adj" fmla="val 4347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7780" dir="2700000">
              <a:srgbClr val="ccc4b8">
                <a:alpha val="100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642640" y="1919957"/>
            <a:ext cx="3711922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🌅</a:t>
            </a:r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 Импрессионизм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642640" y="2231231"/>
            <a:ext cx="3711922" cy="7654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100" b="1" dirty="0">
                <a:solidFill>
                  <a:srgbClr val="000000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«Впечатление»</a:t>
            </a:r>
            <a:pPr algn="l" indent="0" marL="0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света и цвета. Пленэр, живое мерцание красок, мгновенное настроение.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Моне, Ренуар, Дега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642842" y="1773436"/>
            <a:ext cx="4005039" cy="1369814"/>
          </a:xfrm>
          <a:prstGeom prst="roundRect">
            <a:avLst>
              <a:gd name="adj" fmla="val 4347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7780" dir="2700000">
              <a:srgbClr val="ccc4b8">
                <a:alpha val="10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4789363" y="1919957"/>
            <a:ext cx="3711997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🌀</a:t>
            </a:r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 Постимпрессионизм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4789363" y="2231231"/>
            <a:ext cx="3711997" cy="7654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Развитие идеи цвета — но с </a:t>
            </a:r>
            <a:pPr algn="l" indent="0" marL="0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100" b="1" dirty="0">
                <a:solidFill>
                  <a:srgbClr val="000000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символом и обобщением</a:t>
            </a:r>
            <a:pPr algn="l" indent="0" marL="0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. Передать материальность и смысл.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Сезанн, Ван Гог, Гоген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96119" y="3302719"/>
            <a:ext cx="8151763" cy="793775"/>
          </a:xfrm>
          <a:prstGeom prst="roundRect">
            <a:avLst>
              <a:gd name="adj" fmla="val 7501"/>
            </a:avLst>
          </a:prstGeom>
          <a:solidFill>
            <a:srgbClr val="E8E6E3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877" y="3503488"/>
            <a:ext cx="177180" cy="141759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956816" y="3479899"/>
            <a:ext cx="754930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Оба стиля объединяет одно: художник больше не копирует мир — он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интерпретирует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его через личный взгляд и чувство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574774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spc="-56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Что такое импрессионизм?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96119" y="1815108"/>
            <a:ext cx="2188443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«Впечатление» как метод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96119" y="2399779"/>
            <a:ext cx="2188443" cy="20413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Направление зародилось во Франции в конце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1860-х годов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. Главная задача — запечатлеть реальный мир в его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подвижности и изменчивости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, а не воспроизводить «правильные» академические формы.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3035201" y="1815108"/>
            <a:ext cx="218844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Откуда название?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3035201" y="2178323"/>
            <a:ext cx="2188443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Название связано с картиной Клода Моне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«Впечатление. Восход солнца»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, показанной на выставке 1874 года. Критик использовал слово «impression» насмешливо — но художники приняли его с гордостью.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524024"/>
            <a:ext cx="4722763" cy="8582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spc="-54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Рождение скандала: первая большая выставка</a:t>
            </a:r>
            <a:endParaRPr lang="en-US" sz="2700" dirty="0"/>
          </a:p>
        </p:txBody>
      </p:sp>
      <p:sp>
        <p:nvSpPr>
          <p:cNvPr id="4" name="Shape 1"/>
          <p:cNvSpPr/>
          <p:nvPr/>
        </p:nvSpPr>
        <p:spPr>
          <a:xfrm>
            <a:off x="3925119" y="1581820"/>
            <a:ext cx="2294855" cy="1884090"/>
          </a:xfrm>
          <a:prstGeom prst="roundRect">
            <a:avLst>
              <a:gd name="adj" fmla="val 3062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7780" dir="2700000">
              <a:srgbClr val="ccc4b8">
                <a:alpha val="100000"/>
              </a:srgbClr>
            </a:outerShdw>
          </a:effectLst>
        </p:spPr>
      </p:sp>
      <p:sp>
        <p:nvSpPr>
          <p:cNvPr id="5" name="Text 2"/>
          <p:cNvSpPr/>
          <p:nvPr/>
        </p:nvSpPr>
        <p:spPr>
          <a:xfrm>
            <a:off x="4067175" y="1723876"/>
            <a:ext cx="2010742" cy="4385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7" kern="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📅</a:t>
            </a:r>
            <a:pPr algn="l" indent="0" marL="0">
              <a:lnSpc>
                <a:spcPct val="104000"/>
              </a:lnSpc>
              <a:buNone/>
            </a:pPr>
            <a:r>
              <a:rPr lang="en-US" sz="1350" spc="-27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 15 апр — 15 мая 1874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4067175" y="2242245"/>
            <a:ext cx="2010742" cy="8652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Выставка прошла в мастерской фотографа Надара в Париже — вне официального Салона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6352952" y="1581820"/>
            <a:ext cx="2294930" cy="1884090"/>
          </a:xfrm>
          <a:prstGeom prst="roundRect">
            <a:avLst>
              <a:gd name="adj" fmla="val 3062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7780" dir="2700000">
              <a:srgbClr val="ccc4b8">
                <a:alpha val="10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6495008" y="1723876"/>
            <a:ext cx="2010817" cy="4385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7" kern="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🎨</a:t>
            </a:r>
            <a:pPr algn="l" indent="0" marL="0">
              <a:lnSpc>
                <a:spcPct val="104000"/>
              </a:lnSpc>
              <a:buNone/>
            </a:pPr>
            <a:r>
              <a:rPr lang="en-US" sz="1350" spc="-27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 30 художников, 165 работ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495008" y="2242245"/>
            <a:ext cx="2010817" cy="1081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Зрителям казалось всё </a:t>
            </a:r>
            <a:pPr algn="l" indent="0" marL="0">
              <a:lnSpc>
                <a:spcPct val="131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«незаконченным» и «неряшливым»</a:t>
            </a:r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слишком далеко от привычной академической живописи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3925119" y="3598887"/>
            <a:ext cx="4722763" cy="1020589"/>
          </a:xfrm>
          <a:prstGeom prst="roundRect">
            <a:avLst>
              <a:gd name="adj" fmla="val 5652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7780" dir="2700000">
              <a:srgbClr val="ccc4b8">
                <a:alpha val="10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4067175" y="3740944"/>
            <a:ext cx="4438650" cy="2240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7" kern="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💥</a:t>
            </a:r>
            <a:pPr algn="l" indent="0" marL="0">
              <a:lnSpc>
                <a:spcPct val="104000"/>
              </a:lnSpc>
              <a:buNone/>
            </a:pPr>
            <a:r>
              <a:rPr lang="en-US" sz="1350" spc="-27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 Скандал стал прорывом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4067175" y="4044776"/>
            <a:ext cx="4438650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Насмешки прессы лишь привлекли внимание. Вскоре импрессионизм изменил всё искусство Европы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48878"/>
            <a:ext cx="8151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spc="-56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Главная идея: цвет и свет вместо «идеальной правильности»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806922"/>
            <a:ext cx="2628230" cy="262823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474988" y="1914451"/>
            <a:ext cx="517758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Три ключевых принципа</a:t>
            </a:r>
            <a:endParaRPr lang="en-US" sz="1350" dirty="0"/>
          </a:p>
        </p:txBody>
      </p:sp>
      <p:sp>
        <p:nvSpPr>
          <p:cNvPr id="5" name="Shape 2"/>
          <p:cNvSpPr/>
          <p:nvPr/>
        </p:nvSpPr>
        <p:spPr>
          <a:xfrm>
            <a:off x="3474988" y="2295376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7780" dir="2700000">
              <a:srgbClr val="ccc4b8">
                <a:alpha val="100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3528157" y="2321942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spc="-33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1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3935685" y="2344043"/>
            <a:ext cx="203946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Чистые цвета спектра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3935685" y="2707258"/>
            <a:ext cx="2039466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Сложные тона разлагались на отдельные чистые цвета прямо на холсте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152331" y="2295376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7780" dir="2700000">
              <a:srgbClr val="ccc4b8">
                <a:alpha val="10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6205500" y="2321942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spc="-33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2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6613029" y="2344043"/>
            <a:ext cx="203954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Цветные тени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13029" y="2707258"/>
            <a:ext cx="2039541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Тени не серые и не чёрные — они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синие, фиолетовые, зелёные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3474988" y="3671218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7780" dir="2700000">
              <a:srgbClr val="ccc4b8">
                <a:alpha val="100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3528157" y="3697784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spc="-33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3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3935685" y="3719885"/>
            <a:ext cx="471688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Мгновенное настроение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3935685" y="4083100"/>
            <a:ext cx="471688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Освещение, угол зрения и текучесть момента — вот что важно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978768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spc="-56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Пленэр: картины «с улицы»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96119" y="2077343"/>
            <a:ext cx="4722763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Импрессионисты выходили писать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прямо на природу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на пленэр. Они замечали оттенки, которых не видят в мастерской: синий в тенях, розовый в облаках, золото в лужах. Итог — ощущение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свежего первого впечатления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, словно художник только что открыл глаза.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496119" y="3370883"/>
            <a:ext cx="4722763" cy="793775"/>
          </a:xfrm>
          <a:prstGeom prst="roundRect">
            <a:avLst>
              <a:gd name="adj" fmla="val 7501"/>
            </a:avLst>
          </a:prstGeom>
          <a:solidFill>
            <a:srgbClr val="E8E6E3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877" y="3571652"/>
            <a:ext cx="177180" cy="14175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6816" y="3548063"/>
            <a:ext cx="412030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Пленэр (от фр. </a:t>
            </a:r>
            <a:pPr algn="l" indent="0" marL="0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en plein air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) — живопись на открытом воздухе, непосредственно с натуры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33748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spc="-56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Как работают разные мастера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660252"/>
            <a:ext cx="1507480" cy="93166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2769096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Клод Моне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96119" y="3075608"/>
            <a:ext cx="2599134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Многолетние эксперименты: один и тот же объект в разное время суток. Свет, атмосфера, мимолётные оттенки природы</a:t>
            </a:r>
            <a:endParaRPr lang="en-US" sz="11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2433" y="1660252"/>
            <a:ext cx="1507480" cy="93166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72433" y="2769096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Эдгар Дега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3272433" y="3075608"/>
            <a:ext cx="2599134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Острые ракурсы, асимметричная композиция — взгляд «подсмотренного момента». Рисунок точнее, чем у других импрессионистов</a:t>
            </a:r>
            <a:endParaRPr lang="en-US" sz="11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8747" y="1660252"/>
            <a:ext cx="1507480" cy="93166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48747" y="2769096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Пьер-Огюст Ренуар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6048747" y="3075608"/>
            <a:ext cx="2599134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Нежные пастельные тона, изобилие солнечного света и «сверкающие бликами» поверхности — радость жизни в каждом мазке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24049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spc="-56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Выразительные средства импрессионизма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1539106"/>
            <a:ext cx="1631305" cy="272080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33127" y="1699915"/>
            <a:ext cx="123348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Цвет и свет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733127" y="2063130"/>
            <a:ext cx="1233488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Чистые, сочные цвета; работа на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световоздушную среду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передача атмосферы, а не формы</a:t>
            </a:r>
            <a:endParaRPr lang="en-US" sz="11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69182" y="1539106"/>
            <a:ext cx="1631379" cy="272080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506191" y="1699915"/>
            <a:ext cx="123356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Жанры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2506191" y="2063130"/>
            <a:ext cx="1233562" cy="13608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Бытовой жанр, портрет, пейзаж — но всегда через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движение и изменчивость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мира</a:t>
            </a:r>
            <a:endParaRPr lang="en-US" sz="11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42321" y="1539106"/>
            <a:ext cx="1631379" cy="272080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279329" y="1699915"/>
            <a:ext cx="1233562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8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Свободный мазок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4279329" y="2284586"/>
            <a:ext cx="1233562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«Видимые» следы кисти — техника усиливает ощущение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жизни и дыхания момента</a:t>
            </a:r>
            <a:endParaRPr lang="en-US" sz="11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24339" y="1585392"/>
            <a:ext cx="2628230" cy="262823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20886"/>
            <a:ext cx="4722763" cy="8582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spc="-54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Вызов импрессионизму: постимпрессионизм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3925119" y="1478682"/>
            <a:ext cx="4722763" cy="6489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Постимпрессионизм — условное название направлений </a:t>
            </a:r>
            <a:pPr algn="l" indent="0" marL="0">
              <a:lnSpc>
                <a:spcPct val="131000"/>
              </a:lnSpc>
              <a:buNone/>
            </a:pPr>
            <a:r>
              <a:rPr lang="en-US" sz="10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конца XIX — начала XX века</a:t>
            </a:r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, которые выросли из импрессионизма, но пошли дальше.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3925119" y="2277294"/>
            <a:ext cx="4722763" cy="2445246"/>
          </a:xfrm>
          <a:prstGeom prst="roundRect">
            <a:avLst>
              <a:gd name="adj" fmla="val 2359"/>
            </a:avLst>
          </a:prstGeom>
          <a:solidFill>
            <a:srgbClr val="F2EDE5"/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7780" dir="2700000">
              <a:srgbClr val="ccc4b8">
                <a:alpha val="100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3929881" y="2282056"/>
            <a:ext cx="2356619" cy="1434182"/>
          </a:xfrm>
          <a:custGeom>
            <a:avLst/>
            <a:gdLst/>
            <a:ahLst/>
            <a:cxnLst/>
            <a:rect l="l" t="t" r="r" b="b"/>
            <a:pathLst>
              <a:path w="2356619" h="1434182">
                <a:moveTo>
                  <a:pt x="48068" y="0"/>
                </a:moveTo>
                <a:lnTo>
                  <a:pt x="2356619" y="0"/>
                </a:lnTo>
                <a:lnTo>
                  <a:pt x="2356619" y="1434182"/>
                </a:lnTo>
                <a:lnTo>
                  <a:pt x="0" y="1434182"/>
                </a:lnTo>
                <a:lnTo>
                  <a:pt x="0" y="48068"/>
                </a:lnTo>
                <a:arcTo hR="48068" wR="48068" stAng="10800000" swAng="5400000"/>
                <a:close/>
              </a:path>
            </a:pathLst>
          </a:custGeom>
          <a:solidFill>
            <a:srgbClr val="F2EDE5"/>
          </a:solidFill>
          <a:ln/>
        </p:spPr>
      </p:sp>
      <p:sp>
        <p:nvSpPr>
          <p:cNvPr id="7" name="Text 4"/>
          <p:cNvSpPr/>
          <p:nvPr/>
        </p:nvSpPr>
        <p:spPr>
          <a:xfrm>
            <a:off x="4067175" y="2419350"/>
            <a:ext cx="2082031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7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Философия и символ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067175" y="2713658"/>
            <a:ext cx="2082031" cy="8652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Повышенный интерес к смыслу, идее и символическому началу искусства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6286500" y="2282056"/>
            <a:ext cx="2356619" cy="1434182"/>
          </a:xfrm>
          <a:custGeom>
            <a:avLst/>
            <a:gdLst/>
            <a:ahLst/>
            <a:cxnLst/>
            <a:rect l="l" t="t" r="r" b="b"/>
            <a:pathLst>
              <a:path w="2356619" h="1434182">
                <a:moveTo>
                  <a:pt x="0" y="0"/>
                </a:moveTo>
                <a:lnTo>
                  <a:pt x="2308551" y="0"/>
                </a:lnTo>
                <a:arcTo hR="48068" wR="48068" stAng="16200000" swAng="5400000"/>
                <a:lnTo>
                  <a:pt x="2356619" y="1434182"/>
                </a:lnTo>
                <a:lnTo>
                  <a:pt x="0" y="1434182"/>
                </a:lnTo>
                <a:lnTo>
                  <a:pt x="0" y="0"/>
                </a:lnTo>
                <a:close/>
              </a:path>
            </a:pathLst>
          </a:custGeom>
          <a:solidFill>
            <a:srgbClr val="F2EDE5"/>
          </a:solidFill>
          <a:ln/>
        </p:spPr>
      </p:sp>
      <p:sp>
        <p:nvSpPr>
          <p:cNvPr id="10" name="Shape 7"/>
          <p:cNvSpPr/>
          <p:nvPr/>
        </p:nvSpPr>
        <p:spPr>
          <a:xfrm>
            <a:off x="6286500" y="2282056"/>
            <a:ext cx="19050" cy="1434182"/>
          </a:xfrm>
          <a:prstGeom prst="roundRect">
            <a:avLst>
              <a:gd name="adj" fmla="val 50000"/>
            </a:avLst>
          </a:prstGeom>
          <a:solidFill>
            <a:srgbClr val="CCC4B8"/>
          </a:solidFill>
          <a:ln/>
        </p:spPr>
      </p:sp>
      <p:sp>
        <p:nvSpPr>
          <p:cNvPr id="11" name="Text 8"/>
          <p:cNvSpPr/>
          <p:nvPr/>
        </p:nvSpPr>
        <p:spPr>
          <a:xfrm>
            <a:off x="6423794" y="2419350"/>
            <a:ext cx="2082031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7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Материальность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423794" y="2713658"/>
            <a:ext cx="2082031" cy="8652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Художники стремятся передать </a:t>
            </a:r>
            <a:pPr algn="l" indent="0" marL="0">
              <a:lnSpc>
                <a:spcPct val="131000"/>
              </a:lnSpc>
              <a:buNone/>
            </a:pPr>
            <a:r>
              <a:rPr lang="en-US" sz="10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вес и плотность</a:t>
            </a:r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мира, а не только его мерцание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3929881" y="3716238"/>
            <a:ext cx="4713238" cy="1001539"/>
          </a:xfrm>
          <a:custGeom>
            <a:avLst/>
            <a:gdLst/>
            <a:ahLst/>
            <a:cxnLst/>
            <a:rect l="l" t="t" r="r" b="b"/>
            <a:pathLst>
              <a:path w="4713238" h="1001539">
                <a:moveTo>
                  <a:pt x="0" y="0"/>
                </a:moveTo>
                <a:lnTo>
                  <a:pt x="4713238" y="0"/>
                </a:lnTo>
                <a:lnTo>
                  <a:pt x="4713238" y="953471"/>
                </a:lnTo>
                <a:arcTo hR="48068" wR="48068" stAng="0" swAng="5400000"/>
                <a:lnTo>
                  <a:pt x="48068" y="1001539"/>
                </a:lnTo>
                <a:arcTo hR="48068" wR="48068" stAng="5400000" swAng="5400000"/>
                <a:lnTo>
                  <a:pt x="0" y="0"/>
                </a:lnTo>
                <a:close/>
              </a:path>
            </a:pathLst>
          </a:custGeom>
          <a:solidFill>
            <a:srgbClr val="F2EDE5"/>
          </a:solidFill>
          <a:ln/>
        </p:spPr>
      </p:sp>
      <p:sp>
        <p:nvSpPr>
          <p:cNvPr id="14" name="Shape 11"/>
          <p:cNvSpPr/>
          <p:nvPr/>
        </p:nvSpPr>
        <p:spPr>
          <a:xfrm>
            <a:off x="3929881" y="3716238"/>
            <a:ext cx="4713238" cy="19050"/>
          </a:xfrm>
          <a:prstGeom prst="roundRect">
            <a:avLst>
              <a:gd name="adj" fmla="val 50000"/>
            </a:avLst>
          </a:prstGeom>
          <a:solidFill>
            <a:srgbClr val="CCC4B8"/>
          </a:solidFill>
          <a:ln/>
        </p:spPr>
      </p:sp>
      <p:sp>
        <p:nvSpPr>
          <p:cNvPr id="15" name="Text 12"/>
          <p:cNvSpPr/>
          <p:nvPr/>
        </p:nvSpPr>
        <p:spPr>
          <a:xfrm>
            <a:off x="4067175" y="3853532"/>
            <a:ext cx="4438650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spc="-27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Стилизация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4067175" y="4147840"/>
            <a:ext cx="4438650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Декоративность и обобщение формы становятся важнее точности наблюдения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3576"/>
            <a:ext cx="8151763" cy="228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spc="-29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Постимпрессионизм: логика «после впечатления»</a:t>
            </a:r>
            <a:endParaRPr lang="en-US" sz="1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720849"/>
            <a:ext cx="3986733" cy="398673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65911" y="2490415"/>
            <a:ext cx="3986733" cy="114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00" spc="-14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Два взгляда на мир</a:t>
            </a:r>
            <a:endParaRPr lang="en-US" sz="700" dirty="0"/>
          </a:p>
        </p:txBody>
      </p:sp>
      <p:sp>
        <p:nvSpPr>
          <p:cNvPr id="5" name="Text 2"/>
          <p:cNvSpPr/>
          <p:nvPr/>
        </p:nvSpPr>
        <p:spPr>
          <a:xfrm>
            <a:off x="4665911" y="2642295"/>
            <a:ext cx="3986733" cy="2995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1000"/>
              </a:lnSpc>
              <a:spcAft>
                <a:spcPts val="250"/>
              </a:spcAft>
              <a:buNone/>
            </a:pPr>
            <a:r>
              <a:rPr lang="en-US" sz="5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Импрессионизм </a:t>
            </a:r>
            <a:pPr algn="l" indent="0" marL="0">
              <a:lnSpc>
                <a:spcPct val="101000"/>
              </a:lnSpc>
              <a:spcAft>
                <a:spcPts val="250"/>
              </a:spcAft>
              <a:buNone/>
            </a:pPr>
            <a:r>
              <a:rPr lang="en-US" sz="5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оставляет мгновение на поверхности</a:t>
            </a:r>
            <a:pPr algn="l" indent="0" marL="0">
              <a:lnSpc>
                <a:spcPct val="101000"/>
              </a:lnSpc>
              <a:spcAft>
                <a:spcPts val="250"/>
              </a:spcAft>
              <a:buNone/>
            </a:pPr>
            <a:r>
              <a:rPr lang="en-US" sz="5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холста — лёгкое, текучее, живое.</a:t>
            </a:r>
            <a:endParaRPr lang="en-US" sz="550" dirty="0"/>
          </a:p>
          <a:p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Постимпрессионизм </a:t>
            </a:r>
            <a:pPr algn="l" indent="0" marL="0">
              <a:lnSpc>
                <a:spcPct val="101000"/>
              </a:lnSpc>
              <a:buNone/>
            </a:pPr>
            <a:r>
              <a:rPr lang="en-US" sz="5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идёт глубже</a:t>
            </a:r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: сохраняет любовь к цвету, но меняет цель — не только «как выглядит сейчас», а </a:t>
            </a:r>
            <a:pPr algn="l" indent="0" marL="0">
              <a:lnSpc>
                <a:spcPct val="101000"/>
              </a:lnSpc>
              <a:buNone/>
            </a:pPr>
            <a:r>
              <a:rPr lang="en-US" sz="5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«что это значит»</a:t>
            </a:r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.</a:t>
            </a:r>
            <a:endParaRPr lang="en-US" sz="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2026-08-18T13:54:44Z</dcterms:created>
  <dcterms:modified xsi:type="dcterms:W3CDTF">2026-08-18T13:54:44Z</dcterms:modified>
</cp:coreProperties>
</file>