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588764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1542231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Имя прилагательное: Краски нашей речи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2655466"/>
            <a:ext cx="4722763" cy="9458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Погружаемся в мир русской грамматики — изучаем ту часть речи, которая делает нашу речь яркой, точной и выразительной. Без прилагательных язык превращается в серый перечень предметов. С ними — оживает.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588764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655662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Что такое имя прилагательное?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1768897"/>
            <a:ext cx="4722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Имя прилагательное — самостоятельная часть речи, которая обозначает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признак предмета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всегда связана с существительным, согласуясь с ним в роде, числе и падеже.</a:t>
            </a:r>
            <a:endParaRPr lang="en-US" sz="950" dirty="0"/>
          </a:p>
        </p:txBody>
      </p:sp>
      <p:sp>
        <p:nvSpPr>
          <p:cNvPr id="6" name="Shape 2"/>
          <p:cNvSpPr/>
          <p:nvPr/>
        </p:nvSpPr>
        <p:spPr>
          <a:xfrm>
            <a:off x="3925119" y="2392189"/>
            <a:ext cx="2299395" cy="1066428"/>
          </a:xfrm>
          <a:prstGeom prst="roundRect">
            <a:avLst>
              <a:gd name="adj" fmla="val 4885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063380" y="2530450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Вопросы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4063380" y="2836590"/>
            <a:ext cx="2022872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Отвечает на вопросы: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Какой? Какая? Какое? Какие? Чей?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6348487" y="2392189"/>
            <a:ext cx="2299395" cy="1066428"/>
          </a:xfrm>
          <a:prstGeom prst="roundRect">
            <a:avLst>
              <a:gd name="adj" fmla="val 4885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486748" y="2530450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Примеры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486748" y="2836590"/>
            <a:ext cx="2022872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Синее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небо,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высокая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гора,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мамина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сумка — всё это прилагательные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3925119" y="3582591"/>
            <a:ext cx="4722763" cy="905173"/>
          </a:xfrm>
          <a:prstGeom prst="roundRect">
            <a:avLst>
              <a:gd name="adj" fmla="val 5756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063380" y="3720852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Роль в предложении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4063380" y="4026991"/>
            <a:ext cx="4446240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Выступает как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определение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(«красивый цветок») или часть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сказуемого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(«цветок красив»)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58614"/>
            <a:ext cx="8151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Разряды прилагательных: Фундамент классификации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2233836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Все прилагательные русского языка делятся на три главных разряда — в зависимости от того,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что именно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они обозначают и какими грамматическими свойствами обладают.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695873"/>
            <a:ext cx="2634555" cy="13889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834134"/>
            <a:ext cx="230088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CC52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Качественные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91530" y="3140273"/>
            <a:ext cx="2300883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Обозначают свойства, которые можно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сравнивать или измерять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умный, высокий, тёплый, громкий. Бывают в большей или меньшей степени.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695873"/>
            <a:ext cx="2634630" cy="13889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834134"/>
            <a:ext cx="230095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7D3E2C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Относительные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450059" y="3140273"/>
            <a:ext cx="2300957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Указывают на отношение к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материалу, времени, месту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деревянный стол, зимний вечер, городская площадь. Не имеют степеней сравнения.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695873"/>
            <a:ext cx="2634555" cy="138893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834134"/>
            <a:ext cx="230088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Притяжательные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208663" y="3140273"/>
            <a:ext cx="230088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Показывают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принадлежность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лицу или животному: волчий след, мамина сумка, лисья нора. Отвечают на вопрос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Чей?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588764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355327"/>
            <a:ext cx="4722763" cy="1390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Качественные прилагательные: Мастера сравнения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1932161"/>
            <a:ext cx="4722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Качественные прилагательные — самый богатый разряд. Только они могут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изменяться по степеням сравнения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образовывать краткую форму, что делает их незаменимым инструментом выразительности.</a:t>
            </a:r>
            <a:endParaRPr lang="en-US" sz="9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119" y="2555453"/>
            <a:ext cx="620167" cy="74421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669259" y="2679427"/>
            <a:ext cx="397862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Полная форма</a:t>
            </a:r>
            <a:endParaRPr lang="en-US" sz="1400" dirty="0"/>
          </a:p>
        </p:txBody>
      </p:sp>
      <p:sp>
        <p:nvSpPr>
          <p:cNvPr id="8" name="Text 3"/>
          <p:cNvSpPr/>
          <p:nvPr/>
        </p:nvSpPr>
        <p:spPr>
          <a:xfrm>
            <a:off x="4669259" y="2985567"/>
            <a:ext cx="39786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красивый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умный, высокий</a:t>
            </a:r>
            <a:endParaRPr lang="en-US" sz="9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3299668"/>
            <a:ext cx="620167" cy="74421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669259" y="3423642"/>
            <a:ext cx="397862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Краткая форма</a:t>
            </a:r>
            <a:endParaRPr lang="en-US" sz="1400" dirty="0"/>
          </a:p>
        </p:txBody>
      </p:sp>
      <p:sp>
        <p:nvSpPr>
          <p:cNvPr id="11" name="Text 5"/>
          <p:cNvSpPr/>
          <p:nvPr/>
        </p:nvSpPr>
        <p:spPr>
          <a:xfrm>
            <a:off x="4669259" y="3729782"/>
            <a:ext cx="39786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красив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умён, высок — только в сказуемом</a:t>
            </a:r>
            <a:endParaRPr lang="en-US" sz="9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5119" y="4043883"/>
            <a:ext cx="620167" cy="74421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669259" y="4167857"/>
            <a:ext cx="397862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 наречиями степени</a:t>
            </a:r>
            <a:endParaRPr lang="en-US" sz="1400" dirty="0"/>
          </a:p>
        </p:txBody>
      </p:sp>
      <p:sp>
        <p:nvSpPr>
          <p:cNvPr id="14" name="Text 7"/>
          <p:cNvSpPr/>
          <p:nvPr/>
        </p:nvSpPr>
        <p:spPr>
          <a:xfrm>
            <a:off x="4669259" y="4473997"/>
            <a:ext cx="39786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очень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красивый,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слишком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высокий,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крайне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умный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2077"/>
            <a:ext cx="8151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Относительные и притяжательные: Точность и принадлежность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06822" y="2135312"/>
            <a:ext cx="4103191" cy="1986037"/>
          </a:xfrm>
          <a:prstGeom prst="roundRect">
            <a:avLst>
              <a:gd name="adj" fmla="val 4497"/>
            </a:avLst>
          </a:prstGeom>
          <a:solidFill>
            <a:srgbClr val="532418">
              <a:alpha val="9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0796" y="2274838"/>
            <a:ext cx="1124992" cy="188565"/>
          </a:xfrm>
          <a:prstGeom prst="roundRect">
            <a:avLst>
              <a:gd name="adj" fmla="val 22104"/>
            </a:avLst>
          </a:prstGeom>
          <a:solidFill>
            <a:srgbClr val="4D1E00"/>
          </a:solidFill>
          <a:ln/>
        </p:spPr>
      </p:sp>
      <p:sp>
        <p:nvSpPr>
          <p:cNvPr id="5" name="Text 3"/>
          <p:cNvSpPr/>
          <p:nvPr/>
        </p:nvSpPr>
        <p:spPr>
          <a:xfrm>
            <a:off x="605210" y="2312045"/>
            <a:ext cx="1433364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ОТНОСИТЕЛЬНЫЕ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30796" y="2512963"/>
            <a:ext cx="3855244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Указывают на отношение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30796" y="2868662"/>
            <a:ext cx="3855244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сравниваются, не имеют краткой формы. Могут переходить в качественные.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30796" y="3302794"/>
            <a:ext cx="3855244" cy="7751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Материал: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железный ключ, стеклянная ваза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Время: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летний вечер, утренняя роса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Место: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городской парк, морской берег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Назначение: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детская книга, спортивная обувь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2274838"/>
            <a:ext cx="1190997" cy="188565"/>
          </a:xfrm>
          <a:prstGeom prst="roundRect">
            <a:avLst>
              <a:gd name="adj" fmla="val 22104"/>
            </a:avLst>
          </a:prstGeom>
          <a:noFill/>
          <a:ln w="9525">
            <a:solidFill>
              <a:srgbClr val="FF95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2460" y="2312045"/>
            <a:ext cx="149936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ПРИТЯЖАТЕЛЬНЫЕ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728046" y="2512963"/>
            <a:ext cx="39245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Отвечают на вопрос «Чей?»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28046" y="2868662"/>
            <a:ext cx="3924598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Обозначают принадлежность конкретному лицу или животному. Имеют особые суффиксы.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728046" y="3302794"/>
            <a:ext cx="3924598" cy="5705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Лицо: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отцовский наказ, мамина сумка, сестрина книга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Животное: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лисья нора, волчий след, медвежья берлога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Суффиксы:</a:t>
            </a:r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-ов/-ев, -ин/-ын, -ий/-ья/-ье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Степени сравнения в деталях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96119" y="634826"/>
            <a:ext cx="8608963" cy="60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Степени сравнения — исключительная привилегия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качественных прилагательных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Они позволяют показать, насколько один предмет превосходит другой по тому или иному признаку.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30076"/>
            <a:ext cx="7315200" cy="4114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96119" y="4879702"/>
            <a:ext cx="8151763" cy="164753"/>
          </a:xfrm>
          <a:prstGeom prst="roundRect">
            <a:avLst>
              <a:gd name="adj" fmla="val 15811"/>
            </a:avLst>
          </a:prstGeom>
          <a:solidFill>
            <a:srgbClr val="FFE0CC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05" y="4957167"/>
            <a:ext cx="77465" cy="619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97557" y="4926137"/>
            <a:ext cx="8345537" cy="60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Запомни: относительные и притяжательные прилагательные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имеют степеней сравнения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нельзя сказать «более деревянный» или «самый волчий».</a:t>
            </a:r>
            <a:endParaRPr lang="en-US" sz="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2" y="586457"/>
            <a:ext cx="2647057" cy="397058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373261"/>
            <a:ext cx="4722763" cy="898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Почему прилагательные важны?</a:t>
            </a:r>
            <a:endParaRPr lang="en-US" sz="2700" dirty="0"/>
          </a:p>
        </p:txBody>
      </p:sp>
      <p:sp>
        <p:nvSpPr>
          <p:cNvPr id="5" name="Text 1"/>
          <p:cNvSpPr/>
          <p:nvPr/>
        </p:nvSpPr>
        <p:spPr>
          <a:xfrm>
            <a:off x="3925119" y="1446014"/>
            <a:ext cx="4722763" cy="461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Прилагательные — это не просто грамматическая категория. Это </a:t>
            </a:r>
            <a:pPr algn="l" indent="0" marL="0">
              <a:lnSpc>
                <a:spcPct val="107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главный инструмент художника слова</a:t>
            </a:r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Именно они превращают сухое описание в живую картину, а обычный текст — в выразительный рассказ.</a:t>
            </a:r>
            <a:endParaRPr lang="en-US" sz="9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2038127"/>
            <a:ext cx="300410" cy="30041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371008" y="2038127"/>
            <a:ext cx="4276874" cy="224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Образность и точность</a:t>
            </a:r>
            <a:endParaRPr lang="en-US" sz="1350" dirty="0"/>
          </a:p>
        </p:txBody>
      </p:sp>
      <p:sp>
        <p:nvSpPr>
          <p:cNvPr id="8" name="Text 3"/>
          <p:cNvSpPr/>
          <p:nvPr/>
        </p:nvSpPr>
        <p:spPr>
          <a:xfrm>
            <a:off x="4371008" y="2332434"/>
            <a:ext cx="4276874" cy="461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Прилагательные позволяют создавать </a:t>
            </a:r>
            <a:pPr algn="l" indent="0" marL="0">
              <a:lnSpc>
                <a:spcPct val="107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яркие образы</a:t>
            </a:r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«хмурое небо», «пронзительный взгляд», «бархатный голос». Без них текст становится бедным и невыразительным.</a:t>
            </a:r>
            <a:endParaRPr lang="en-US" sz="9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5119" y="3026420"/>
            <a:ext cx="300410" cy="30041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371008" y="3026420"/>
            <a:ext cx="4276874" cy="224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Эмоциональная оценка</a:t>
            </a:r>
            <a:endParaRPr lang="en-US" sz="1350" dirty="0"/>
          </a:p>
        </p:txBody>
      </p:sp>
      <p:sp>
        <p:nvSpPr>
          <p:cNvPr id="11" name="Text 5"/>
          <p:cNvSpPr/>
          <p:nvPr/>
        </p:nvSpPr>
        <p:spPr>
          <a:xfrm>
            <a:off x="4371008" y="3320728"/>
            <a:ext cx="4276874" cy="461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 их помощью автор передаёт </a:t>
            </a:r>
            <a:pPr algn="l" indent="0" marL="0">
              <a:lnSpc>
                <a:spcPct val="107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отношение к предмету</a:t>
            </a:r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восхищение, презрение, нежность. «Прекрасный» и «жалкий» — оба описывают предмет, но вызывают разные чувства.</a:t>
            </a:r>
            <a:endParaRPr lang="en-US" sz="9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5119" y="4014713"/>
            <a:ext cx="300410" cy="30041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371008" y="4014713"/>
            <a:ext cx="4276874" cy="224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Индивидуализация</a:t>
            </a:r>
            <a:endParaRPr lang="en-US" sz="1350" dirty="0"/>
          </a:p>
        </p:txBody>
      </p:sp>
      <p:sp>
        <p:nvSpPr>
          <p:cNvPr id="14" name="Text 7"/>
          <p:cNvSpPr/>
          <p:nvPr/>
        </p:nvSpPr>
        <p:spPr>
          <a:xfrm>
            <a:off x="4371008" y="4309021"/>
            <a:ext cx="4276874" cy="461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Прилагательные </a:t>
            </a:r>
            <a:pPr algn="l" indent="0" marL="0">
              <a:lnSpc>
                <a:spcPct val="107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выделяют предмет</a:t>
            </a:r>
            <a:pPr algn="l" indent="0" marL="0">
              <a:lnSpc>
                <a:spcPct val="107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из множества похожих: не просто «дом», а «деревянный старый дом с резными наличниками». Каждый признак делает образ уникальным.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30882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Итоги: Главное об именах прилагательных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342504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Имя прилагательное — мощный инструмент русского языка, который структурирует, украшает и оживляет нашу речь. Понимание разрядов помогает грамотно использовать их в письме и речи.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804541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007245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2097807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Разряды — основа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96119" y="2403946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Три разряда (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качественные, относительные, притяжательные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определяют грамматические свойства и возможности каждого прилагательного.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633987" y="1804541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633987" y="2007245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633987" y="2097807"/>
            <a:ext cx="4013895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Степени сравнения — только у качественных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33987" y="2635672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Сравнительная и превосходная степени в простой и составной форме — привилегия исключительно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качественных прилагательных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96119" y="3336429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539133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496119" y="3629695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Краткая форма — в сказуемом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6119" y="3935834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Краткая форма (красив, умна, высоко) образуется только у качественных и используется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исключительно в роли сказуемого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633987" y="3336429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633987" y="3539133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4633987" y="3629695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Выразительность — главная цель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633987" y="3935834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Умелое использование всех разрядов превращает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сухой текст в живой и образный рассказ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насыщенный деталями и эмоциями.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2026-07-25T16:49:04Z</dcterms:created>
  <dcterms:modified xsi:type="dcterms:W3CDTF">2026-07-25T16:49:04Z</dcterms:modified>
</cp:coreProperties>
</file>