
<file path=[Content_Types].xml><?xml version="1.0" encoding="utf-8"?>
<Types xmlns="http://schemas.openxmlformats.org/package/2006/content-types">
  <Default Extension="fntdata" ContentType="application/x-fontdata"/>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true" autoCompressPictures="0" embedTrueTypeFonts="true">
  <p:sldMasterIdLst>
    <p:sldMasterId id="2147483648" r:id="rId1"/>
  </p:sldMasterIdLst>
  <p:sldIdLst>
    <p:sldId id="256" r:id="rId2"/>
    <p:sldId id="257" r:id="rId3"/>
    <p:sldId id="258" r:id="rId4"/>
    <p:sldId id="259" r:id="rId5"/>
    <p:sldId id="260" r:id="rId6"/>
    <p:sldId id="261" r:id="rId7"/>
    <p:sldId id="262" r:id="rId8"/>
    <p:sldId id="263" r:id="rId9"/>
  </p:sldIdLst>
  <p:notesMasterIdLst>
    <p:notesMasterId r:id="rId10"/>
  </p:notesMasterIdLst>
  <p:sldSz cx="9144000" cy="5143500"/>
  <p:notesSz cx="5143500" cy="9144000"/>
  <p:embeddedFontLst>
    <p:embeddedFont>
      <p:font typeface="Inter Medium"/>
      <p:regular r:id="rId201314"/>
    </p:embeddedFont>
    <p:embeddedFont>
      <p:font typeface="Inter Light"/>
      <p:regular r:id="rId201315"/>
    </p:embeddedFont>
    <p:embeddedFont>
      <p:font typeface="Inter Thin"/>
      <p:regular r:id="rId201316"/>
    </p:embeddedFont>
    <p:embeddedFont>
      <p:font typeface="Inter ExtraLight"/>
      <p:regular r:id="rId201317"/>
    </p:embeddedFont>
    <p:embeddedFont>
      <p:font typeface="Inter SemiBold"/>
      <p:regular r:id="rId201318"/>
    </p:embeddedFont>
    <p:embeddedFont>
      <p:font typeface="Inter Bold"/>
      <p:regular r:id="rId201319"/>
    </p:embeddedFont>
    <p:embeddedFont>
      <p:font typeface="Inter ExtraBold"/>
      <p:regular r:id="rId201320"/>
    </p:embeddedFont>
    <p:embeddedFont>
      <p:font typeface="Inter"/>
      <p:regular r:id="rId201321"/>
    </p:embeddedFont>
    <p:embeddedFont>
      <p:font typeface="Inter Black"/>
      <p:regular r:id="rId201322"/>
    </p:embeddedFont>
    <p:embeddedFont>
      <p:font typeface="Petrona Thin"/>
      <p:regular r:id="rId201323"/>
    </p:embeddedFont>
    <p:embeddedFont>
      <p:font typeface="Petrona ExtraLight"/>
      <p:regular r:id="rId201324"/>
    </p:embeddedFont>
    <p:embeddedFont>
      <p:font typeface="Petrona Light"/>
      <p:regular r:id="rId201325"/>
    </p:embeddedFont>
    <p:embeddedFont>
      <p:font typeface="Petrona"/>
      <p:regular r:id="rId201326"/>
    </p:embeddedFont>
    <p:embeddedFont>
      <p:font typeface="Petrona Medium"/>
      <p:regular r:id="rId201327"/>
    </p:embeddedFont>
    <p:embeddedFont>
      <p:font typeface="Petrona SemiBold"/>
      <p:regular r:id="rId201328"/>
    </p:embeddedFont>
    <p:embeddedFont>
      <p:font typeface="Petrona Bold"/>
      <p:regular r:id="rId201329"/>
    </p:embeddedFont>
    <p:embeddedFont>
      <p:font typeface="Petrona ExtraBold"/>
      <p:regular r:id="rId201330"/>
    </p:embeddedFont>
    <p:embeddedFont>
      <p:font typeface="Petrona Black"/>
      <p:regular r:id="rId201331"/>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notesMaster" Target="notesMasters/notesMaster1.xml"/><Relationship Id="rId11" Type="http://schemas.openxmlformats.org/officeDocument/2006/relationships/presProps" Target="presProps.xml"/><Relationship Id="rId12" Type="http://schemas.openxmlformats.org/officeDocument/2006/relationships/viewProps" Target="viewProps.xml"/><Relationship Id="rId13" Type="http://schemas.openxmlformats.org/officeDocument/2006/relationships/theme" Target="theme/theme1.xml"/><Relationship Id="rId14" Type="http://schemas.openxmlformats.org/officeDocument/2006/relationships/tableStyles" Target="tableStyles.xml"/><Relationship Id="rId201314" Target="fonts/201314.fntdata" Type="http://schemas.openxmlformats.org/officeDocument/2006/relationships/font"/><Relationship Id="rId201315" Target="fonts/201315.fntdata" Type="http://schemas.openxmlformats.org/officeDocument/2006/relationships/font"/><Relationship Id="rId201316" Target="fonts/201316.fntdata" Type="http://schemas.openxmlformats.org/officeDocument/2006/relationships/font"/><Relationship Id="rId201317" Target="fonts/201317.fntdata" Type="http://schemas.openxmlformats.org/officeDocument/2006/relationships/font"/><Relationship Id="rId201318" Target="fonts/201318.fntdata" Type="http://schemas.openxmlformats.org/officeDocument/2006/relationships/font"/><Relationship Id="rId201319" Target="fonts/201319.fntdata" Type="http://schemas.openxmlformats.org/officeDocument/2006/relationships/font"/><Relationship Id="rId201320" Target="fonts/201320.fntdata" Type="http://schemas.openxmlformats.org/officeDocument/2006/relationships/font"/><Relationship Id="rId201321" Target="fonts/201321.fntdata" Type="http://schemas.openxmlformats.org/officeDocument/2006/relationships/font"/><Relationship Id="rId201322" Target="fonts/201322.fntdata" Type="http://schemas.openxmlformats.org/officeDocument/2006/relationships/font"/><Relationship Id="rId201323" Target="fonts/201323.fntdata" Type="http://schemas.openxmlformats.org/officeDocument/2006/relationships/font"/><Relationship Id="rId201324" Target="fonts/201324.fntdata" Type="http://schemas.openxmlformats.org/officeDocument/2006/relationships/font"/><Relationship Id="rId201325" Target="fonts/201325.fntdata" Type="http://schemas.openxmlformats.org/officeDocument/2006/relationships/font"/><Relationship Id="rId201326" Target="fonts/201326.fntdata" Type="http://schemas.openxmlformats.org/officeDocument/2006/relationships/font"/><Relationship Id="rId201327" Target="fonts/201327.fntdata" Type="http://schemas.openxmlformats.org/officeDocument/2006/relationships/font"/><Relationship Id="rId201328" Target="fonts/201328.fntdata" Type="http://schemas.openxmlformats.org/officeDocument/2006/relationships/font"/><Relationship Id="rId201329" Target="fonts/201329.fntdata" Type="http://schemas.openxmlformats.org/officeDocument/2006/relationships/font"/><Relationship Id="rId201330" Target="fonts/201330.fntdata" Type="http://schemas.openxmlformats.org/officeDocument/2006/relationships/font"/><Relationship Id="rId201331" Target="fonts/201331.fntdata" Type="http://schemas.openxmlformats.org/officeDocument/2006/relationships/font"/><Relationship Id="rId201332" Target="fonts/201332.fntdata" Type="http://schemas.openxmlformats.org/officeDocument/2006/relationships/font"/><Relationship Id="rId201333" Target="fonts/201333.fntdata" Type="http://schemas.openxmlformats.org/officeDocument/2006/relationships/font"/><Relationship Id="rId201334" Target="fonts/201334.fntdata" Type="http://schemas.openxmlformats.org/officeDocument/2006/relationships/font"/><Relationship Id="rId201335" Target="fonts/201335.fntdata" Type="http://schemas.openxmlformats.org/officeDocument/2006/relationships/font"/></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sp>
        <p:nvSpPr>
          <p:cNvPr id="2" name="Shape 0"/>
          <p:cNvSpPr/>
          <p:nvPr/>
        </p:nvSpPr>
        <p:spPr>
          <a:xfrm>
            <a:off x="0" y="0"/>
            <a:ext cx="9144000" cy="5143500"/>
          </a:xfrm>
          <a:prstGeom prst="rect">
            <a:avLst/>
          </a:prstGeom>
          <a:solidFill>
            <a:srgbClr val="FAF2E9"/>
          </a:solidFill>
          <a:ln/>
        </p:spPr>
      </p:sp>
      <p:sp>
        <p:nvSpPr>
          <p:cNvPr id="3" name="Shape 1"/>
          <p:cNvSpPr/>
          <p:nvPr/>
        </p:nvSpPr>
        <p:spPr>
          <a:xfrm>
            <a:off x="0" y="0"/>
            <a:ext cx="9144000" cy="5143500"/>
          </a:xfrm>
          <a:prstGeom prst="rect">
            <a:avLst/>
          </a:prstGeom>
          <a:solidFill>
            <a:srgbClr val="FDFAF7"/>
          </a:solidFill>
          <a:ln/>
        </p:spPr>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2.xml"/><Relationship Id="rId3" Type="http://schemas.openxmlformats.org/officeDocument/2006/relationships/notesSlide" Target="../notesSlides/notesSlid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image" Target="../media/image-3-2.png"/><Relationship Id="rId3" Type="http://schemas.openxmlformats.org/officeDocument/2006/relationships/image" Target="../media/image-3-3.svg"/><Relationship Id="rId4" Type="http://schemas.openxmlformats.org/officeDocument/2006/relationships/image" Target="../media/image-3-2.png"/><Relationship Id="rId5" Type="http://schemas.openxmlformats.org/officeDocument/2006/relationships/image" Target="../media/image-3-3.svg"/><Relationship Id="rId6" Type="http://schemas.openxmlformats.org/officeDocument/2006/relationships/image" Target="../media/image-3-6.png"/><Relationship Id="rId7" Type="http://schemas.openxmlformats.org/officeDocument/2006/relationships/slideLayout" Target="../slideLayouts/slideLayout2.xml"/><Relationship Id="rId8"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2.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image" Target="../media/image-6-2.svg"/><Relationship Id="rId3" Type="http://schemas.openxmlformats.org/officeDocument/2006/relationships/image" Target="../media/image-6-3.png"/><Relationship Id="rId4" Type="http://schemas.openxmlformats.org/officeDocument/2006/relationships/image" Target="../media/image-6-4.svg"/><Relationship Id="rId5" Type="http://schemas.openxmlformats.org/officeDocument/2006/relationships/image" Target="../media/image-6-5.png"/><Relationship Id="rId6" Type="http://schemas.openxmlformats.org/officeDocument/2006/relationships/image" Target="../media/image-6-6.svg"/><Relationship Id="rId7" Type="http://schemas.openxmlformats.org/officeDocument/2006/relationships/image" Target="../media/image-6-7.png"/><Relationship Id="rId8" Type="http://schemas.openxmlformats.org/officeDocument/2006/relationships/image" Target="../media/image-6-8.svg"/><Relationship Id="rId9" Type="http://schemas.openxmlformats.org/officeDocument/2006/relationships/slideLayout" Target="../slideLayouts/slideLayout2.xml"/><Relationship Id="rId10"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image" Target="../media/image-7-2.png"/><Relationship Id="rId3" Type="http://schemas.openxmlformats.org/officeDocument/2006/relationships/image" Target="../media/image-7-3.png"/><Relationship Id="rId4" Type="http://schemas.openxmlformats.org/officeDocument/2006/relationships/image" Target="../media/image-7-4.png"/><Relationship Id="rId5" Type="http://schemas.openxmlformats.org/officeDocument/2006/relationships/image" Target="../media/image-7-5.png"/><Relationship Id="rId6" Type="http://schemas.openxmlformats.org/officeDocument/2006/relationships/slideLayout" Target="../slideLayouts/slideLayout2.xml"/><Relationship Id="rId7"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2.xml"/><Relationship Id="rId3"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sp>
        <p:nvSpPr>
          <p:cNvPr id="2" name="Shape 0"/>
          <p:cNvSpPr/>
          <p:nvPr/>
        </p:nvSpPr>
        <p:spPr>
          <a:xfrm>
            <a:off x="0" y="0"/>
            <a:ext cx="3429000" cy="5143500"/>
          </a:xfrm>
          <a:prstGeom prst="rect">
            <a:avLst/>
          </a:prstGeom>
          <a:solidFill>
            <a:srgbClr val="E0D7F4"/>
          </a:solidFill>
          <a:ln/>
        </p:spPr>
      </p:sp>
      <p:pic>
        <p:nvPicPr>
          <p:cNvPr id="3" name="Image 0" descr="preencoded.png">    </p:cNvPr>
          <p:cNvPicPr>
            <a:picLocks noChangeAspect="1"/>
          </p:cNvPicPr>
          <p:nvPr/>
        </p:nvPicPr>
        <p:blipFill>
          <a:blip r:embed="rId1"/>
          <a:stretch>
            <a:fillRect/>
          </a:stretch>
        </p:blipFill>
        <p:spPr>
          <a:xfrm>
            <a:off x="61987" y="368424"/>
            <a:ext cx="3304952" cy="4406652"/>
          </a:xfrm>
          <a:prstGeom prst="rect">
            <a:avLst/>
          </a:prstGeom>
        </p:spPr>
      </p:pic>
      <p:sp>
        <p:nvSpPr>
          <p:cNvPr id="4" name="Text 1"/>
          <p:cNvSpPr/>
          <p:nvPr/>
        </p:nvSpPr>
        <p:spPr>
          <a:xfrm>
            <a:off x="3925119" y="1387153"/>
            <a:ext cx="4722763" cy="852785"/>
          </a:xfrm>
          <a:prstGeom prst="rect">
            <a:avLst/>
          </a:prstGeom>
          <a:noFill/>
          <a:ln/>
        </p:spPr>
        <p:txBody>
          <a:bodyPr wrap="square" lIns="0" tIns="0" rIns="0" bIns="0" rtlCol="0" anchor="t">
            <a:normAutofit/>
          </a:bodyPr>
          <a:lstStyle/>
          <a:p>
            <a:pPr algn="l" indent="0" marL="0">
              <a:lnSpc>
                <a:spcPct val="104000"/>
              </a:lnSpc>
              <a:buNone/>
            </a:pPr>
            <a:r>
              <a:rPr lang="en-US" sz="2650" b="1" dirty="0">
                <a:solidFill>
                  <a:srgbClr val="F95F88"/>
                </a:solidFill>
                <a:latin typeface="Petrona Bold" pitchFamily="34" charset="0"/>
                <a:ea typeface="Petrona Bold" pitchFamily="34" charset="-122"/>
                <a:cs typeface="Petrona Bold" pitchFamily="34" charset="-120"/>
              </a:rPr>
              <a:t>Имя существительное: Фундамент нашей речи</a:t>
            </a:r>
            <a:endParaRPr lang="en-US" sz="2650" dirty="0"/>
          </a:p>
        </p:txBody>
      </p:sp>
      <p:sp>
        <p:nvSpPr>
          <p:cNvPr id="5" name="Text 2"/>
          <p:cNvSpPr/>
          <p:nvPr/>
        </p:nvSpPr>
        <p:spPr>
          <a:xfrm>
            <a:off x="3925119" y="2425973"/>
            <a:ext cx="4722763" cy="1330300"/>
          </a:xfrm>
          <a:prstGeom prst="rect">
            <a:avLst/>
          </a:prstGeom>
          <a:noFill/>
          <a:ln/>
        </p:spPr>
        <p:txBody>
          <a:bodyPr wrap="square" lIns="0" tIns="0" rIns="0" bIns="0" rtlCol="0" anchor="t">
            <a:normAutofit/>
          </a:bodyPr>
          <a:lstStyle/>
          <a:p>
            <a:pPr algn="l" indent="0" marL="0">
              <a:lnSpc>
                <a:spcPct val="133000"/>
              </a:lnSpc>
              <a:spcAft>
                <a:spcPts val="1050"/>
              </a:spcAft>
              <a:buNone/>
            </a:pPr>
            <a:r>
              <a:rPr lang="en-US" sz="950" dirty="0">
                <a:solidFill>
                  <a:srgbClr val="272525"/>
                </a:solidFill>
                <a:latin typeface="Inter" pitchFamily="34" charset="0"/>
                <a:ea typeface="Inter" pitchFamily="34" charset="-122"/>
                <a:cs typeface="Inter" pitchFamily="34" charset="-120"/>
              </a:rPr>
              <a:t>Имя существительное — это не просто раздел грамматики. Это основа нашего языка, без которой невозможно ни назвать окружающий мир, ни выстроить ни одно осмысленное высказывание. Каждое существо, каждый предмет, каждое явление получает своё имя именно благодаря этой части речи.</a:t>
            </a:r>
            <a:endParaRPr lang="en-US" sz="950" dirty="0"/>
          </a:p>
          <a:p>
            <a:pPr algn="l" indent="0" marL="0">
              <a:lnSpc>
                <a:spcPct val="133000"/>
              </a:lnSpc>
              <a:buNone/>
            </a:pPr>
            <a:r>
              <a:rPr lang="en-US" sz="950" dirty="0">
                <a:solidFill>
                  <a:srgbClr val="272525"/>
                </a:solidFill>
                <a:latin typeface="Inter" pitchFamily="34" charset="0"/>
                <a:ea typeface="Inter" pitchFamily="34" charset="-122"/>
                <a:cs typeface="Inter" pitchFamily="34" charset="-120"/>
              </a:rPr>
              <a:t>Сайфудинова Динора Михайловна</a:t>
            </a:r>
            <a:endParaRPr lang="en-US" sz="9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Text 0"/>
          <p:cNvSpPr/>
          <p:nvPr/>
        </p:nvSpPr>
        <p:spPr>
          <a:xfrm>
            <a:off x="496119" y="1120229"/>
            <a:ext cx="8151763" cy="426393"/>
          </a:xfrm>
          <a:prstGeom prst="rect">
            <a:avLst/>
          </a:prstGeom>
          <a:noFill/>
          <a:ln/>
        </p:spPr>
        <p:txBody>
          <a:bodyPr wrap="none" lIns="0" tIns="0" rIns="0" bIns="0" rtlCol="0" anchor="t"/>
          <a:lstStyle/>
          <a:p>
            <a:pPr algn="l" indent="0" marL="0">
              <a:lnSpc>
                <a:spcPct val="104000"/>
              </a:lnSpc>
              <a:buNone/>
            </a:pPr>
            <a:r>
              <a:rPr lang="en-US" sz="2650" b="1" dirty="0">
                <a:solidFill>
                  <a:srgbClr val="F95F88"/>
                </a:solidFill>
                <a:latin typeface="Petrona Bold" pitchFamily="34" charset="0"/>
                <a:ea typeface="Petrona Bold" pitchFamily="34" charset="-122"/>
                <a:cs typeface="Petrona Bold" pitchFamily="34" charset="-120"/>
              </a:rPr>
              <a:t>Что такое имя существительное?</a:t>
            </a:r>
            <a:endParaRPr lang="en-US" sz="2650" dirty="0"/>
          </a:p>
        </p:txBody>
      </p:sp>
      <p:sp>
        <p:nvSpPr>
          <p:cNvPr id="3" name="Shape 1"/>
          <p:cNvSpPr/>
          <p:nvPr/>
        </p:nvSpPr>
        <p:spPr>
          <a:xfrm>
            <a:off x="406822" y="1732657"/>
            <a:ext cx="4103191" cy="2290614"/>
          </a:xfrm>
          <a:prstGeom prst="roundRect">
            <a:avLst>
              <a:gd name="adj" fmla="val 3899"/>
            </a:avLst>
          </a:prstGeom>
          <a:solidFill>
            <a:srgbClr val="6237C8"/>
          </a:solidFill>
          <a:ln/>
        </p:spPr>
      </p:sp>
      <p:sp>
        <p:nvSpPr>
          <p:cNvPr id="4" name="Text 2"/>
          <p:cNvSpPr/>
          <p:nvPr/>
        </p:nvSpPr>
        <p:spPr>
          <a:xfrm>
            <a:off x="530796" y="1856631"/>
            <a:ext cx="3855244" cy="213196"/>
          </a:xfrm>
          <a:prstGeom prst="rect">
            <a:avLst/>
          </a:prstGeom>
          <a:noFill/>
          <a:ln/>
        </p:spPr>
        <p:txBody>
          <a:bodyPr wrap="none" lIns="0" tIns="0" rIns="0" bIns="0" rtlCol="0" anchor="t"/>
          <a:lstStyle/>
          <a:p>
            <a:pPr algn="l" indent="0" marL="0">
              <a:lnSpc>
                <a:spcPct val="104000"/>
              </a:lnSpc>
              <a:buNone/>
            </a:pPr>
            <a:r>
              <a:rPr lang="en-US" sz="1300" b="1" dirty="0">
                <a:solidFill>
                  <a:srgbClr val="FFFFFF"/>
                </a:solidFill>
                <a:latin typeface="Petrona Bold" pitchFamily="34" charset="0"/>
                <a:ea typeface="Petrona Bold" pitchFamily="34" charset="-122"/>
                <a:cs typeface="Petrona Bold" pitchFamily="34" charset="-120"/>
              </a:rPr>
              <a:t>Определение</a:t>
            </a:r>
            <a:endParaRPr lang="en-US" sz="1300" dirty="0"/>
          </a:p>
        </p:txBody>
      </p:sp>
      <p:sp>
        <p:nvSpPr>
          <p:cNvPr id="5" name="Text 3"/>
          <p:cNvSpPr/>
          <p:nvPr/>
        </p:nvSpPr>
        <p:spPr>
          <a:xfrm>
            <a:off x="530796" y="2193801"/>
            <a:ext cx="3855244" cy="793849"/>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FFFFFF"/>
                </a:solidFill>
                <a:latin typeface="Inter" pitchFamily="34" charset="0"/>
                <a:ea typeface="Inter" pitchFamily="34" charset="-122"/>
                <a:cs typeface="Inter" pitchFamily="34" charset="-120"/>
              </a:rPr>
              <a:t>Имя существительное — самостоятельная часть речи, обозначающая </a:t>
            </a:r>
            <a:pPr algn="l" indent="0" marL="0">
              <a:lnSpc>
                <a:spcPct val="133000"/>
              </a:lnSpc>
              <a:buNone/>
            </a:pPr>
            <a:r>
              <a:rPr lang="en-US" sz="950" b="1" dirty="0">
                <a:solidFill>
                  <a:srgbClr val="FFFFFF"/>
                </a:solidFill>
                <a:latin typeface="Inter Bold" pitchFamily="34" charset="0"/>
                <a:ea typeface="Inter Bold" pitchFamily="34" charset="-122"/>
                <a:cs typeface="Inter Bold" pitchFamily="34" charset="-120"/>
              </a:rPr>
              <a:t>предмет, лицо, явление или событие</a:t>
            </a:r>
            <a:pPr algn="l" indent="0" marL="0">
              <a:lnSpc>
                <a:spcPct val="133000"/>
              </a:lnSpc>
              <a:buNone/>
            </a:pPr>
            <a:r>
              <a:rPr lang="en-US" sz="950" dirty="0">
                <a:solidFill>
                  <a:srgbClr val="FFFFFF"/>
                </a:solidFill>
                <a:latin typeface="Inter" pitchFamily="34" charset="0"/>
                <a:ea typeface="Inter" pitchFamily="34" charset="-122"/>
                <a:cs typeface="Inter" pitchFamily="34" charset="-120"/>
              </a:rPr>
              <a:t>. Оно отвечает на вопросы </a:t>
            </a:r>
            <a:pPr algn="l" indent="0" marL="0">
              <a:lnSpc>
                <a:spcPct val="133000"/>
              </a:lnSpc>
              <a:buNone/>
            </a:pPr>
            <a:r>
              <a:rPr lang="en-US" sz="950" b="1" dirty="0">
                <a:solidFill>
                  <a:srgbClr val="FFFFFF"/>
                </a:solidFill>
                <a:latin typeface="Inter Bold" pitchFamily="34" charset="0"/>
                <a:ea typeface="Inter Bold" pitchFamily="34" charset="-122"/>
                <a:cs typeface="Inter Bold" pitchFamily="34" charset="-120"/>
              </a:rPr>
              <a:t>Кто?</a:t>
            </a:r>
            <a:pPr algn="l" indent="0" marL="0">
              <a:lnSpc>
                <a:spcPct val="133000"/>
              </a:lnSpc>
              <a:buNone/>
            </a:pPr>
            <a:r>
              <a:rPr lang="en-US" sz="950" dirty="0">
                <a:solidFill>
                  <a:srgbClr val="FFFFFF"/>
                </a:solidFill>
                <a:latin typeface="Inter" pitchFamily="34" charset="0"/>
                <a:ea typeface="Inter" pitchFamily="34" charset="-122"/>
                <a:cs typeface="Inter" pitchFamily="34" charset="-120"/>
              </a:rPr>
              <a:t> и </a:t>
            </a:r>
            <a:pPr algn="l" indent="0" marL="0">
              <a:lnSpc>
                <a:spcPct val="133000"/>
              </a:lnSpc>
              <a:buNone/>
            </a:pPr>
            <a:r>
              <a:rPr lang="en-US" sz="950" b="1" dirty="0">
                <a:solidFill>
                  <a:srgbClr val="FFFFFF"/>
                </a:solidFill>
                <a:latin typeface="Inter Bold" pitchFamily="34" charset="0"/>
                <a:ea typeface="Inter Bold" pitchFamily="34" charset="-122"/>
                <a:cs typeface="Inter Bold" pitchFamily="34" charset="-120"/>
              </a:rPr>
              <a:t>Что?</a:t>
            </a:r>
            <a:pPr algn="l" indent="0" marL="0">
              <a:lnSpc>
                <a:spcPct val="133000"/>
              </a:lnSpc>
              <a:buNone/>
            </a:pPr>
            <a:r>
              <a:rPr lang="en-US" sz="950" dirty="0">
                <a:solidFill>
                  <a:srgbClr val="FFFFFF"/>
                </a:solidFill>
                <a:latin typeface="Inter" pitchFamily="34" charset="0"/>
                <a:ea typeface="Inter" pitchFamily="34" charset="-122"/>
                <a:cs typeface="Inter" pitchFamily="34" charset="-120"/>
              </a:rPr>
              <a:t>, охватывая всё, что человек способен воспринять и назвать.</a:t>
            </a:r>
            <a:endParaRPr lang="en-US" sz="950" dirty="0"/>
          </a:p>
        </p:txBody>
      </p:sp>
      <p:sp>
        <p:nvSpPr>
          <p:cNvPr id="6" name="Text 4"/>
          <p:cNvSpPr/>
          <p:nvPr/>
        </p:nvSpPr>
        <p:spPr>
          <a:xfrm>
            <a:off x="4728046" y="1856631"/>
            <a:ext cx="3924598" cy="213196"/>
          </a:xfrm>
          <a:prstGeom prst="rect">
            <a:avLst/>
          </a:prstGeom>
          <a:noFill/>
          <a:ln/>
        </p:spPr>
        <p:txBody>
          <a:bodyPr wrap="none" lIns="0" tIns="0" rIns="0" bIns="0" rtlCol="0" anchor="t"/>
          <a:lstStyle/>
          <a:p>
            <a:pPr algn="l" indent="0" marL="0">
              <a:lnSpc>
                <a:spcPct val="104000"/>
              </a:lnSpc>
              <a:buNone/>
            </a:pPr>
            <a:r>
              <a:rPr lang="en-US" sz="1300" b="1" dirty="0">
                <a:solidFill>
                  <a:srgbClr val="F95F88"/>
                </a:solidFill>
                <a:latin typeface="Petrona Bold" pitchFamily="34" charset="0"/>
                <a:ea typeface="Petrona Bold" pitchFamily="34" charset="-122"/>
                <a:cs typeface="Petrona Bold" pitchFamily="34" charset="-120"/>
              </a:rPr>
              <a:t>Роль в языке</a:t>
            </a:r>
            <a:endParaRPr lang="en-US" sz="1300" dirty="0"/>
          </a:p>
        </p:txBody>
      </p:sp>
      <p:sp>
        <p:nvSpPr>
          <p:cNvPr id="7" name="Text 5"/>
          <p:cNvSpPr/>
          <p:nvPr/>
        </p:nvSpPr>
        <p:spPr>
          <a:xfrm>
            <a:off x="4728046" y="2193801"/>
            <a:ext cx="3924598" cy="992312"/>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72525"/>
                </a:solidFill>
                <a:latin typeface="Inter" pitchFamily="34" charset="0"/>
                <a:ea typeface="Inter" pitchFamily="34" charset="-122"/>
                <a:cs typeface="Inter" pitchFamily="34" charset="-120"/>
              </a:rPr>
              <a:t>Существительное — самая частотная часть речи в русском языке. Именно вокруг него строится предложение, именно оно служит основой для образования прилагательных, глаголов и наречий. Без существительных язык потерял бы способность называть реальность.</a:t>
            </a:r>
            <a:endParaRPr lang="en-US" sz="950" dirty="0"/>
          </a:p>
        </p:txBody>
      </p:sp>
      <p:sp>
        <p:nvSpPr>
          <p:cNvPr id="8" name="Text 6"/>
          <p:cNvSpPr/>
          <p:nvPr/>
        </p:nvSpPr>
        <p:spPr>
          <a:xfrm>
            <a:off x="4728046" y="3297734"/>
            <a:ext cx="3924598" cy="682154"/>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272525"/>
                </a:solidFill>
                <a:latin typeface="Inter" pitchFamily="34" charset="0"/>
                <a:ea typeface="Inter" pitchFamily="34" charset="-122"/>
                <a:cs typeface="Inter" pitchFamily="34" charset="-120"/>
              </a:rPr>
              <a:t>Обозначает предметы: </a:t>
            </a:r>
            <a:pPr algn="l" marL="193040" indent="-193040">
              <a:lnSpc>
                <a:spcPct val="133000"/>
              </a:lnSpc>
              <a:buSzPct val="100000"/>
              <a:buChar char="•"/>
            </a:pPr>
            <a:r>
              <a:rPr lang="en-US" sz="950" i="1" dirty="0">
                <a:solidFill>
                  <a:srgbClr val="272525"/>
                </a:solidFill>
                <a:latin typeface="Inter" pitchFamily="34" charset="0"/>
                <a:ea typeface="Inter" pitchFamily="34" charset="-122"/>
                <a:cs typeface="Inter" pitchFamily="34" charset="-120"/>
              </a:rPr>
              <a:t>стол, книга, звезда</a:t>
            </a:r>
            <a:endParaRPr lang="en-US" sz="950" dirty="0"/>
          </a:p>
          <a:p>
            <a:pPr algn="l" marL="193040" indent="-193040">
              <a:lnSpc>
                <a:spcPct val="133000"/>
              </a:lnSpc>
              <a:buSzPct val="100000"/>
              <a:buChar char="•"/>
            </a:pPr>
            <a:r>
              <a:rPr lang="en-US" sz="950" dirty="0">
                <a:solidFill>
                  <a:srgbClr val="272525"/>
                </a:solidFill>
                <a:latin typeface="Inter" pitchFamily="34" charset="0"/>
                <a:ea typeface="Inter" pitchFamily="34" charset="-122"/>
                <a:cs typeface="Inter" pitchFamily="34" charset="-120"/>
              </a:rPr>
              <a:t>Обозначает живых существ: </a:t>
            </a:r>
            <a:pPr algn="l" marL="193040" indent="-193040">
              <a:lnSpc>
                <a:spcPct val="133000"/>
              </a:lnSpc>
              <a:buSzPct val="100000"/>
              <a:buChar char="•"/>
            </a:pPr>
            <a:r>
              <a:rPr lang="en-US" sz="950" i="1" dirty="0">
                <a:solidFill>
                  <a:srgbClr val="272525"/>
                </a:solidFill>
                <a:latin typeface="Inter" pitchFamily="34" charset="0"/>
                <a:ea typeface="Inter" pitchFamily="34" charset="-122"/>
                <a:cs typeface="Inter" pitchFamily="34" charset="-120"/>
              </a:rPr>
              <a:t>кот, учитель, друг</a:t>
            </a:r>
            <a:endParaRPr lang="en-US" sz="950" dirty="0"/>
          </a:p>
          <a:p>
            <a:pPr algn="l" marL="193040" indent="-193040">
              <a:lnSpc>
                <a:spcPct val="133000"/>
              </a:lnSpc>
              <a:buSzPct val="100000"/>
              <a:buChar char="•"/>
            </a:pPr>
            <a:r>
              <a:rPr lang="en-US" sz="950" dirty="0">
                <a:solidFill>
                  <a:srgbClr val="272525"/>
                </a:solidFill>
                <a:latin typeface="Inter" pitchFamily="34" charset="0"/>
                <a:ea typeface="Inter" pitchFamily="34" charset="-122"/>
                <a:cs typeface="Inter" pitchFamily="34" charset="-120"/>
              </a:rPr>
              <a:t>Обозначает явления и события: </a:t>
            </a:r>
            <a:pPr algn="l" marL="193040" indent="-193040">
              <a:lnSpc>
                <a:spcPct val="133000"/>
              </a:lnSpc>
              <a:buSzPct val="100000"/>
              <a:buChar char="•"/>
            </a:pPr>
            <a:r>
              <a:rPr lang="en-US" sz="950" i="1" dirty="0">
                <a:solidFill>
                  <a:srgbClr val="272525"/>
                </a:solidFill>
                <a:latin typeface="Inter" pitchFamily="34" charset="0"/>
                <a:ea typeface="Inter" pitchFamily="34" charset="-122"/>
                <a:cs typeface="Inter" pitchFamily="34" charset="-120"/>
              </a:rPr>
              <a:t>гроза, победа, мечта</a:t>
            </a:r>
            <a:endParaRPr lang="en-US" sz="9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sp>
        <p:nvSpPr>
          <p:cNvPr id="2" name="Shape 0"/>
          <p:cNvSpPr/>
          <p:nvPr/>
        </p:nvSpPr>
        <p:spPr>
          <a:xfrm>
            <a:off x="0" y="0"/>
            <a:ext cx="3429000" cy="5143500"/>
          </a:xfrm>
          <a:prstGeom prst="rect">
            <a:avLst/>
          </a:prstGeom>
          <a:solidFill>
            <a:srgbClr val="E0D7F4"/>
          </a:solidFill>
          <a:ln/>
        </p:spPr>
      </p:sp>
      <p:pic>
        <p:nvPicPr>
          <p:cNvPr id="3" name="Image 0" descr="preencoded.png">    </p:cNvPr>
          <p:cNvPicPr>
            <a:picLocks noChangeAspect="1"/>
          </p:cNvPicPr>
          <p:nvPr/>
        </p:nvPicPr>
        <p:blipFill>
          <a:blip r:embed="rId1"/>
          <a:stretch>
            <a:fillRect/>
          </a:stretch>
        </p:blipFill>
        <p:spPr>
          <a:xfrm>
            <a:off x="57150" y="361950"/>
            <a:ext cx="3314700" cy="4419600"/>
          </a:xfrm>
          <a:prstGeom prst="rect">
            <a:avLst/>
          </a:prstGeom>
        </p:spPr>
      </p:pic>
      <p:sp>
        <p:nvSpPr>
          <p:cNvPr id="4" name="Text 1"/>
          <p:cNvSpPr/>
          <p:nvPr/>
        </p:nvSpPr>
        <p:spPr>
          <a:xfrm>
            <a:off x="3925119" y="362694"/>
            <a:ext cx="4722763" cy="786110"/>
          </a:xfrm>
          <a:prstGeom prst="rect">
            <a:avLst/>
          </a:prstGeom>
          <a:noFill/>
          <a:ln/>
        </p:spPr>
        <p:txBody>
          <a:bodyPr wrap="square" lIns="0" tIns="0" rIns="0" bIns="0" rtlCol="0" anchor="t">
            <a:normAutofit/>
          </a:bodyPr>
          <a:lstStyle/>
          <a:p>
            <a:pPr algn="l" indent="0" marL="0">
              <a:lnSpc>
                <a:spcPct val="104000"/>
              </a:lnSpc>
              <a:buNone/>
            </a:pPr>
            <a:r>
              <a:rPr lang="en-US" sz="2450" b="1" dirty="0">
                <a:solidFill>
                  <a:srgbClr val="F95F88"/>
                </a:solidFill>
                <a:latin typeface="Petrona Bold" pitchFamily="34" charset="0"/>
                <a:ea typeface="Petrona Bold" pitchFamily="34" charset="-122"/>
                <a:cs typeface="Petrona Bold" pitchFamily="34" charset="-120"/>
              </a:rPr>
              <a:t>Собственные и нарицательные имена</a:t>
            </a:r>
            <a:endParaRPr lang="en-US" sz="2450" dirty="0"/>
          </a:p>
        </p:txBody>
      </p:sp>
      <p:pic>
        <p:nvPicPr>
          <p:cNvPr id="5" name="Image 1" descr="preencoded.png">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25119" y="1306934"/>
            <a:ext cx="4722763" cy="1320403"/>
          </a:xfrm>
          <a:prstGeom prst="rect">
            <a:avLst/>
          </a:prstGeom>
        </p:spPr>
      </p:pic>
      <p:sp>
        <p:nvSpPr>
          <p:cNvPr id="6" name="Text 2"/>
          <p:cNvSpPr/>
          <p:nvPr/>
        </p:nvSpPr>
        <p:spPr>
          <a:xfrm>
            <a:off x="4110856" y="1435522"/>
            <a:ext cx="4408438" cy="196528"/>
          </a:xfrm>
          <a:prstGeom prst="rect">
            <a:avLst/>
          </a:prstGeom>
          <a:noFill/>
          <a:ln/>
        </p:spPr>
        <p:txBody>
          <a:bodyPr wrap="none" lIns="0" tIns="0" rIns="0" bIns="0" rtlCol="0" anchor="t"/>
          <a:lstStyle/>
          <a:p>
            <a:pPr algn="l" indent="0" marL="0">
              <a:lnSpc>
                <a:spcPct val="104000"/>
              </a:lnSpc>
              <a:buNone/>
            </a:pPr>
            <a:r>
              <a:rPr lang="en-US" sz="1200" b="1" dirty="0">
                <a:solidFill>
                  <a:srgbClr val="272525"/>
                </a:solidFill>
                <a:latin typeface="Petrona Bold" pitchFamily="34" charset="0"/>
                <a:ea typeface="Petrona Bold" pitchFamily="34" charset="-122"/>
                <a:cs typeface="Petrona Bold" pitchFamily="34" charset="-120"/>
              </a:rPr>
              <a:t>Нарицательные существительные</a:t>
            </a:r>
            <a:endParaRPr lang="en-US" sz="1200" dirty="0"/>
          </a:p>
        </p:txBody>
      </p:sp>
      <p:sp>
        <p:nvSpPr>
          <p:cNvPr id="7" name="Text 3"/>
          <p:cNvSpPr/>
          <p:nvPr/>
        </p:nvSpPr>
        <p:spPr>
          <a:xfrm>
            <a:off x="4110856" y="1695301"/>
            <a:ext cx="4408438" cy="351681"/>
          </a:xfrm>
          <a:prstGeom prst="rect">
            <a:avLst/>
          </a:prstGeom>
          <a:noFill/>
          <a:ln/>
        </p:spPr>
        <p:txBody>
          <a:bodyPr wrap="square" lIns="0" tIns="0" rIns="0" bIns="0" rtlCol="0" anchor="t">
            <a:normAutofit/>
          </a:bodyPr>
          <a:lstStyle/>
          <a:p>
            <a:pPr algn="l" indent="0" marL="0">
              <a:lnSpc>
                <a:spcPct val="128000"/>
              </a:lnSpc>
              <a:buNone/>
            </a:pPr>
            <a:r>
              <a:rPr lang="en-US" sz="900" dirty="0">
                <a:solidFill>
                  <a:srgbClr val="272525"/>
                </a:solidFill>
                <a:latin typeface="Inter" pitchFamily="34" charset="0"/>
                <a:ea typeface="Inter" pitchFamily="34" charset="-122"/>
                <a:cs typeface="Inter" pitchFamily="34" charset="-120"/>
              </a:rPr>
              <a:t>Называют целые </a:t>
            </a:r>
            <a:pPr algn="l" indent="0" marL="0">
              <a:lnSpc>
                <a:spcPct val="128000"/>
              </a:lnSpc>
              <a:buNone/>
            </a:pPr>
            <a:r>
              <a:rPr lang="en-US" sz="900" b="1" dirty="0">
                <a:solidFill>
                  <a:srgbClr val="272525"/>
                </a:solidFill>
                <a:latin typeface="Inter Bold" pitchFamily="34" charset="0"/>
                <a:ea typeface="Inter Bold" pitchFamily="34" charset="-122"/>
                <a:cs typeface="Inter Bold" pitchFamily="34" charset="-120"/>
              </a:rPr>
              <a:t>классы однородных предметов</a:t>
            </a:r>
            <a:pPr algn="l" indent="0" marL="0">
              <a:lnSpc>
                <a:spcPct val="128000"/>
              </a:lnSpc>
              <a:buNone/>
            </a:pPr>
            <a:r>
              <a:rPr lang="en-US" sz="900" dirty="0">
                <a:solidFill>
                  <a:srgbClr val="272525"/>
                </a:solidFill>
                <a:latin typeface="Inter" pitchFamily="34" charset="0"/>
                <a:ea typeface="Inter" pitchFamily="34" charset="-122"/>
                <a:cs typeface="Inter" pitchFamily="34" charset="-120"/>
              </a:rPr>
              <a:t> и явлений, не выделяя конкретный объект. Пишутся со строчной буквы.</a:t>
            </a:r>
            <a:endParaRPr lang="en-US" sz="900" dirty="0"/>
          </a:p>
        </p:txBody>
      </p:sp>
      <p:sp>
        <p:nvSpPr>
          <p:cNvPr id="8" name="Text 4"/>
          <p:cNvSpPr/>
          <p:nvPr/>
        </p:nvSpPr>
        <p:spPr>
          <a:xfrm>
            <a:off x="4110856" y="2110234"/>
            <a:ext cx="4408438" cy="388516"/>
          </a:xfrm>
          <a:prstGeom prst="rect">
            <a:avLst/>
          </a:prstGeom>
          <a:noFill/>
          <a:ln/>
        </p:spPr>
        <p:txBody>
          <a:bodyPr wrap="square" lIns="0" tIns="0" rIns="0" bIns="0" rtlCol="0" anchor="t">
            <a:normAutofit/>
          </a:bodyPr>
          <a:lstStyle/>
          <a:p>
            <a:pPr algn="l" marL="182880" indent="-182880">
              <a:lnSpc>
                <a:spcPct val="128000"/>
              </a:lnSpc>
              <a:buSzPct val="100000"/>
              <a:buChar char="•"/>
            </a:pPr>
            <a:r>
              <a:rPr lang="en-US" sz="900" dirty="0">
                <a:solidFill>
                  <a:srgbClr val="272525"/>
                </a:solidFill>
                <a:latin typeface="Inter" pitchFamily="34" charset="0"/>
                <a:ea typeface="Inter" pitchFamily="34" charset="-122"/>
                <a:cs typeface="Inter" pitchFamily="34" charset="-120"/>
              </a:rPr>
              <a:t>город, река, собака</a:t>
            </a:r>
            <a:endParaRPr lang="en-US" sz="900" dirty="0"/>
          </a:p>
          <a:p>
            <a:pPr algn="l" marL="182880" indent="-182880">
              <a:lnSpc>
                <a:spcPct val="128000"/>
              </a:lnSpc>
              <a:buSzPct val="100000"/>
              <a:buChar char="•"/>
            </a:pPr>
            <a:r>
              <a:rPr lang="en-US" sz="900" dirty="0">
                <a:solidFill>
                  <a:srgbClr val="272525"/>
                </a:solidFill>
                <a:latin typeface="Inter" pitchFamily="34" charset="0"/>
                <a:ea typeface="Inter" pitchFamily="34" charset="-122"/>
                <a:cs typeface="Inter" pitchFamily="34" charset="-120"/>
              </a:rPr>
              <a:t>дерево, профессия, праздник</a:t>
            </a:r>
            <a:endParaRPr lang="en-US" sz="900" dirty="0"/>
          </a:p>
        </p:txBody>
      </p:sp>
      <p:pic>
        <p:nvPicPr>
          <p:cNvPr id="9" name="Image 2" descr="preencoded.png">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925119" y="2732708"/>
            <a:ext cx="4722763" cy="1320403"/>
          </a:xfrm>
          <a:prstGeom prst="rect">
            <a:avLst/>
          </a:prstGeom>
        </p:spPr>
      </p:pic>
      <p:sp>
        <p:nvSpPr>
          <p:cNvPr id="10" name="Text 5"/>
          <p:cNvSpPr/>
          <p:nvPr/>
        </p:nvSpPr>
        <p:spPr>
          <a:xfrm>
            <a:off x="4110856" y="2861295"/>
            <a:ext cx="4408438" cy="196528"/>
          </a:xfrm>
          <a:prstGeom prst="rect">
            <a:avLst/>
          </a:prstGeom>
          <a:noFill/>
          <a:ln/>
        </p:spPr>
        <p:txBody>
          <a:bodyPr wrap="none" lIns="0" tIns="0" rIns="0" bIns="0" rtlCol="0" anchor="t"/>
          <a:lstStyle/>
          <a:p>
            <a:pPr algn="l" indent="0" marL="0">
              <a:lnSpc>
                <a:spcPct val="104000"/>
              </a:lnSpc>
              <a:buNone/>
            </a:pPr>
            <a:r>
              <a:rPr lang="en-US" sz="1200" b="1" dirty="0">
                <a:solidFill>
                  <a:srgbClr val="272525"/>
                </a:solidFill>
                <a:latin typeface="Petrona Bold" pitchFamily="34" charset="0"/>
                <a:ea typeface="Petrona Bold" pitchFamily="34" charset="-122"/>
                <a:cs typeface="Petrona Bold" pitchFamily="34" charset="-120"/>
              </a:rPr>
              <a:t>Имена собственные</a:t>
            </a:r>
            <a:endParaRPr lang="en-US" sz="1200" dirty="0"/>
          </a:p>
        </p:txBody>
      </p:sp>
      <p:sp>
        <p:nvSpPr>
          <p:cNvPr id="11" name="Text 6"/>
          <p:cNvSpPr/>
          <p:nvPr/>
        </p:nvSpPr>
        <p:spPr>
          <a:xfrm>
            <a:off x="4110856" y="3121075"/>
            <a:ext cx="4408438" cy="351681"/>
          </a:xfrm>
          <a:prstGeom prst="rect">
            <a:avLst/>
          </a:prstGeom>
          <a:noFill/>
          <a:ln/>
        </p:spPr>
        <p:txBody>
          <a:bodyPr wrap="square" lIns="0" tIns="0" rIns="0" bIns="0" rtlCol="0" anchor="t">
            <a:normAutofit/>
          </a:bodyPr>
          <a:lstStyle/>
          <a:p>
            <a:pPr algn="l" indent="0" marL="0">
              <a:lnSpc>
                <a:spcPct val="128000"/>
              </a:lnSpc>
              <a:buNone/>
            </a:pPr>
            <a:r>
              <a:rPr lang="en-US" sz="900" dirty="0">
                <a:solidFill>
                  <a:srgbClr val="272525"/>
                </a:solidFill>
                <a:latin typeface="Inter" pitchFamily="34" charset="0"/>
                <a:ea typeface="Inter" pitchFamily="34" charset="-122"/>
                <a:cs typeface="Inter" pitchFamily="34" charset="-120"/>
              </a:rPr>
              <a:t>Называют </a:t>
            </a:r>
            <a:pPr algn="l" indent="0" marL="0">
              <a:lnSpc>
                <a:spcPct val="128000"/>
              </a:lnSpc>
              <a:buNone/>
            </a:pPr>
            <a:r>
              <a:rPr lang="en-US" sz="900" b="1" dirty="0">
                <a:solidFill>
                  <a:srgbClr val="272525"/>
                </a:solidFill>
                <a:latin typeface="Inter Bold" pitchFamily="34" charset="0"/>
                <a:ea typeface="Inter Bold" pitchFamily="34" charset="-122"/>
                <a:cs typeface="Inter Bold" pitchFamily="34" charset="-120"/>
              </a:rPr>
              <a:t>конкретные, единственные в своём роде</a:t>
            </a:r>
            <a:pPr algn="l" indent="0" marL="0">
              <a:lnSpc>
                <a:spcPct val="128000"/>
              </a:lnSpc>
              <a:buNone/>
            </a:pPr>
            <a:r>
              <a:rPr lang="en-US" sz="900" dirty="0">
                <a:solidFill>
                  <a:srgbClr val="272525"/>
                </a:solidFill>
                <a:latin typeface="Inter" pitchFamily="34" charset="0"/>
                <a:ea typeface="Inter" pitchFamily="34" charset="-122"/>
                <a:cs typeface="Inter" pitchFamily="34" charset="-120"/>
              </a:rPr>
              <a:t> объекты: людей, географические объекты, произведения. Всегда пишутся с </a:t>
            </a:r>
            <a:pPr algn="l" indent="0" marL="0">
              <a:lnSpc>
                <a:spcPct val="128000"/>
              </a:lnSpc>
              <a:buNone/>
            </a:pPr>
            <a:r>
              <a:rPr lang="en-US" sz="900" b="1" dirty="0">
                <a:solidFill>
                  <a:srgbClr val="272525"/>
                </a:solidFill>
                <a:latin typeface="Inter Bold" pitchFamily="34" charset="0"/>
                <a:ea typeface="Inter Bold" pitchFamily="34" charset="-122"/>
                <a:cs typeface="Inter Bold" pitchFamily="34" charset="-120"/>
              </a:rPr>
              <a:t>заглавной буквы</a:t>
            </a:r>
            <a:pPr algn="l" indent="0" marL="0">
              <a:lnSpc>
                <a:spcPct val="128000"/>
              </a:lnSpc>
              <a:buNone/>
            </a:pPr>
            <a:r>
              <a:rPr lang="en-US" sz="900" dirty="0">
                <a:solidFill>
                  <a:srgbClr val="272525"/>
                </a:solidFill>
                <a:latin typeface="Inter" pitchFamily="34" charset="0"/>
                <a:ea typeface="Inter" pitchFamily="34" charset="-122"/>
                <a:cs typeface="Inter" pitchFamily="34" charset="-120"/>
              </a:rPr>
              <a:t>.</a:t>
            </a:r>
            <a:endParaRPr lang="en-US" sz="900" dirty="0"/>
          </a:p>
        </p:txBody>
      </p:sp>
      <p:sp>
        <p:nvSpPr>
          <p:cNvPr id="12" name="Text 7"/>
          <p:cNvSpPr/>
          <p:nvPr/>
        </p:nvSpPr>
        <p:spPr>
          <a:xfrm>
            <a:off x="4110856" y="3536007"/>
            <a:ext cx="4408438" cy="388516"/>
          </a:xfrm>
          <a:prstGeom prst="rect">
            <a:avLst/>
          </a:prstGeom>
          <a:noFill/>
          <a:ln/>
        </p:spPr>
        <p:txBody>
          <a:bodyPr wrap="square" lIns="0" tIns="0" rIns="0" bIns="0" rtlCol="0" anchor="t">
            <a:normAutofit/>
          </a:bodyPr>
          <a:lstStyle/>
          <a:p>
            <a:pPr algn="l" marL="182880" indent="-182880">
              <a:lnSpc>
                <a:spcPct val="128000"/>
              </a:lnSpc>
              <a:buSzPct val="100000"/>
              <a:buChar char="•"/>
            </a:pPr>
            <a:r>
              <a:rPr lang="en-US" sz="900" dirty="0">
                <a:solidFill>
                  <a:srgbClr val="272525"/>
                </a:solidFill>
                <a:latin typeface="Inter" pitchFamily="34" charset="0"/>
                <a:ea typeface="Inter" pitchFamily="34" charset="-122"/>
                <a:cs typeface="Inter" pitchFamily="34" charset="-120"/>
              </a:rPr>
              <a:t>Ярославль, Волга, Шарик</a:t>
            </a:r>
            <a:endParaRPr lang="en-US" sz="900" dirty="0"/>
          </a:p>
          <a:p>
            <a:pPr algn="l" marL="182880" indent="-182880">
              <a:lnSpc>
                <a:spcPct val="128000"/>
              </a:lnSpc>
              <a:buSzPct val="100000"/>
              <a:buChar char="•"/>
            </a:pPr>
            <a:r>
              <a:rPr lang="en-US" sz="900" dirty="0">
                <a:solidFill>
                  <a:srgbClr val="272525"/>
                </a:solidFill>
                <a:latin typeface="Inter" pitchFamily="34" charset="0"/>
                <a:ea typeface="Inter" pitchFamily="34" charset="-122"/>
                <a:cs typeface="Inter" pitchFamily="34" charset="-120"/>
              </a:rPr>
              <a:t>Пушкин, Россия, «Война и мир»</a:t>
            </a:r>
            <a:endParaRPr lang="en-US" sz="900" dirty="0"/>
          </a:p>
        </p:txBody>
      </p:sp>
      <p:sp>
        <p:nvSpPr>
          <p:cNvPr id="13" name="Shape 8"/>
          <p:cNvSpPr/>
          <p:nvPr/>
        </p:nvSpPr>
        <p:spPr>
          <a:xfrm>
            <a:off x="3925119" y="4171652"/>
            <a:ext cx="4722763" cy="609079"/>
          </a:xfrm>
          <a:prstGeom prst="roundRect">
            <a:avLst>
              <a:gd name="adj" fmla="val 7886"/>
            </a:avLst>
          </a:prstGeom>
          <a:solidFill>
            <a:srgbClr val="E0D7F4"/>
          </a:solidFill>
          <a:ln/>
        </p:spPr>
      </p:sp>
      <p:pic>
        <p:nvPicPr>
          <p:cNvPr id="14" name="Image 3" descr="preencoded.png">    </p:cNvPr>
          <p:cNvPicPr>
            <a:picLocks noChangeAspect="1"/>
          </p:cNvPicPr>
          <p:nvPr/>
        </p:nvPicPr>
        <p:blipFill>
          <a:blip r:embed="rId6"/>
          <a:stretch>
            <a:fillRect/>
          </a:stretch>
        </p:blipFill>
        <p:spPr>
          <a:xfrm>
            <a:off x="4039419" y="4328815"/>
            <a:ext cx="142875" cy="114300"/>
          </a:xfrm>
          <a:prstGeom prst="rect">
            <a:avLst/>
          </a:prstGeom>
        </p:spPr>
      </p:pic>
      <p:sp>
        <p:nvSpPr>
          <p:cNvPr id="15" name="Text 9"/>
          <p:cNvSpPr/>
          <p:nvPr/>
        </p:nvSpPr>
        <p:spPr>
          <a:xfrm>
            <a:off x="4296594" y="4305598"/>
            <a:ext cx="4236988" cy="351681"/>
          </a:xfrm>
          <a:prstGeom prst="rect">
            <a:avLst/>
          </a:prstGeom>
          <a:noFill/>
          <a:ln/>
        </p:spPr>
        <p:txBody>
          <a:bodyPr wrap="square" lIns="0" tIns="0" rIns="0" bIns="0" rtlCol="0" anchor="t">
            <a:normAutofit/>
          </a:bodyPr>
          <a:lstStyle/>
          <a:p>
            <a:pPr algn="l" indent="0" marL="0">
              <a:lnSpc>
                <a:spcPct val="128000"/>
              </a:lnSpc>
              <a:buNone/>
            </a:pPr>
            <a:r>
              <a:rPr lang="en-US" sz="900" dirty="0">
                <a:solidFill>
                  <a:srgbClr val="000000"/>
                </a:solidFill>
                <a:latin typeface="Inter" pitchFamily="34" charset="0"/>
                <a:ea typeface="Inter" pitchFamily="34" charset="-122"/>
                <a:cs typeface="Inter" pitchFamily="34" charset="-120"/>
              </a:rPr>
              <a:t>Запомните: переход из нарицательного в собственное меняет написание — </a:t>
            </a:r>
            <a:pPr algn="l" indent="0" marL="0">
              <a:lnSpc>
                <a:spcPct val="128000"/>
              </a:lnSpc>
              <a:buNone/>
            </a:pPr>
            <a:r>
              <a:rPr lang="en-US" sz="900" b="1" dirty="0">
                <a:solidFill>
                  <a:srgbClr val="000000"/>
                </a:solidFill>
                <a:latin typeface="Inter Bold" pitchFamily="34" charset="0"/>
                <a:ea typeface="Inter Bold" pitchFamily="34" charset="-122"/>
                <a:cs typeface="Inter Bold" pitchFamily="34" charset="-120"/>
              </a:rPr>
              <a:t>земля</a:t>
            </a:r>
            <a:pPr algn="l" indent="0" marL="0">
              <a:lnSpc>
                <a:spcPct val="128000"/>
              </a:lnSpc>
              <a:buNone/>
            </a:pPr>
            <a:r>
              <a:rPr lang="en-US" sz="900" dirty="0">
                <a:solidFill>
                  <a:srgbClr val="000000"/>
                </a:solidFill>
                <a:latin typeface="Inter" pitchFamily="34" charset="0"/>
                <a:ea typeface="Inter" pitchFamily="34" charset="-122"/>
                <a:cs typeface="Inter" pitchFamily="34" charset="-120"/>
              </a:rPr>
              <a:t> (почва) и </a:t>
            </a:r>
            <a:pPr algn="l" indent="0" marL="0">
              <a:lnSpc>
                <a:spcPct val="128000"/>
              </a:lnSpc>
              <a:buNone/>
            </a:pPr>
            <a:r>
              <a:rPr lang="en-US" sz="900" b="1" dirty="0">
                <a:solidFill>
                  <a:srgbClr val="000000"/>
                </a:solidFill>
                <a:latin typeface="Inter Bold" pitchFamily="34" charset="0"/>
                <a:ea typeface="Inter Bold" pitchFamily="34" charset="-122"/>
                <a:cs typeface="Inter Bold" pitchFamily="34" charset="-120"/>
              </a:rPr>
              <a:t>Земля</a:t>
            </a:r>
            <a:pPr algn="l" indent="0" marL="0">
              <a:lnSpc>
                <a:spcPct val="128000"/>
              </a:lnSpc>
              <a:buNone/>
            </a:pPr>
            <a:r>
              <a:rPr lang="en-US" sz="900" dirty="0">
                <a:solidFill>
                  <a:srgbClr val="000000"/>
                </a:solidFill>
                <a:latin typeface="Inter" pitchFamily="34" charset="0"/>
                <a:ea typeface="Inter" pitchFamily="34" charset="-122"/>
                <a:cs typeface="Inter" pitchFamily="34" charset="-120"/>
              </a:rPr>
              <a:t> (планета).</a:t>
            </a:r>
            <a:endParaRPr lang="en-US" sz="9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969690"/>
            <a:ext cx="8151763" cy="426393"/>
          </a:xfrm>
          <a:prstGeom prst="rect">
            <a:avLst/>
          </a:prstGeom>
          <a:noFill/>
          <a:ln/>
        </p:spPr>
        <p:txBody>
          <a:bodyPr wrap="none" lIns="0" tIns="0" rIns="0" bIns="0" rtlCol="0" anchor="t"/>
          <a:lstStyle/>
          <a:p>
            <a:pPr algn="l" indent="0" marL="0">
              <a:lnSpc>
                <a:spcPct val="104000"/>
              </a:lnSpc>
              <a:buNone/>
            </a:pPr>
            <a:r>
              <a:rPr lang="en-US" sz="2650" b="1" dirty="0">
                <a:solidFill>
                  <a:srgbClr val="F95F88"/>
                </a:solidFill>
                <a:latin typeface="Petrona Bold" pitchFamily="34" charset="0"/>
                <a:ea typeface="Petrona Bold" pitchFamily="34" charset="-122"/>
                <a:cs typeface="Petrona Bold" pitchFamily="34" charset="-120"/>
              </a:rPr>
              <a:t>Категория одушевлённости</a:t>
            </a:r>
            <a:endParaRPr lang="en-US" sz="2650" dirty="0"/>
          </a:p>
        </p:txBody>
      </p:sp>
      <p:sp>
        <p:nvSpPr>
          <p:cNvPr id="3" name="Text 1"/>
          <p:cNvSpPr/>
          <p:nvPr/>
        </p:nvSpPr>
        <p:spPr>
          <a:xfrm>
            <a:off x="496119" y="1644104"/>
            <a:ext cx="8608963" cy="198462"/>
          </a:xfrm>
          <a:prstGeom prst="rect">
            <a:avLst/>
          </a:prstGeom>
          <a:noFill/>
          <a:ln/>
        </p:spPr>
        <p:txBody>
          <a:bodyPr wrap="none" lIns="0" tIns="0" rIns="0" bIns="0" rtlCol="0" anchor="t"/>
          <a:lstStyle/>
          <a:p>
            <a:pPr algn="l" indent="0" marL="0">
              <a:lnSpc>
                <a:spcPct val="133000"/>
              </a:lnSpc>
              <a:buNone/>
            </a:pPr>
            <a:r>
              <a:rPr lang="en-US" sz="950" dirty="0">
                <a:solidFill>
                  <a:srgbClr val="272525"/>
                </a:solidFill>
                <a:latin typeface="Inter" pitchFamily="34" charset="0"/>
                <a:ea typeface="Inter" pitchFamily="34" charset="-122"/>
                <a:cs typeface="Inter" pitchFamily="34" charset="-120"/>
              </a:rPr>
              <a:t>Одушевлённость — одна из ключевых грамматических категорий, влияющая на склонение и согласование слов.</a:t>
            </a:r>
            <a:endParaRPr lang="en-US" sz="950" dirty="0"/>
          </a:p>
        </p:txBody>
      </p:sp>
      <p:sp>
        <p:nvSpPr>
          <p:cNvPr id="4" name="Shape 2"/>
          <p:cNvSpPr/>
          <p:nvPr/>
        </p:nvSpPr>
        <p:spPr>
          <a:xfrm>
            <a:off x="496119" y="1982093"/>
            <a:ext cx="8151763" cy="1456730"/>
          </a:xfrm>
          <a:prstGeom prst="roundRect">
            <a:avLst>
              <a:gd name="adj" fmla="val 3576"/>
            </a:avLst>
          </a:prstGeom>
          <a:solidFill>
            <a:srgbClr val="E0D7F4"/>
          </a:solidFill>
          <a:ln w="4763">
            <a:solidFill>
              <a:srgbClr val="C6BDDA"/>
            </a:solidFill>
            <a:prstDash val="solid"/>
          </a:ln>
        </p:spPr>
      </p:sp>
      <p:sp>
        <p:nvSpPr>
          <p:cNvPr id="5" name="Shape 3"/>
          <p:cNvSpPr/>
          <p:nvPr/>
        </p:nvSpPr>
        <p:spPr>
          <a:xfrm>
            <a:off x="500881" y="1986855"/>
            <a:ext cx="4071119" cy="1447205"/>
          </a:xfrm>
          <a:prstGeom prst="rect">
            <a:avLst/>
          </a:prstGeom>
          <a:solidFill>
            <a:srgbClr val="E0D7F4"/>
          </a:solidFill>
          <a:ln/>
        </p:spPr>
      </p:sp>
      <p:sp>
        <p:nvSpPr>
          <p:cNvPr id="6" name="Text 4"/>
          <p:cNvSpPr/>
          <p:nvPr/>
        </p:nvSpPr>
        <p:spPr>
          <a:xfrm>
            <a:off x="624855" y="2110829"/>
            <a:ext cx="3823171" cy="213196"/>
          </a:xfrm>
          <a:prstGeom prst="rect">
            <a:avLst/>
          </a:prstGeom>
          <a:noFill/>
          <a:ln/>
        </p:spPr>
        <p:txBody>
          <a:bodyPr wrap="none" lIns="0" tIns="0" rIns="0" bIns="0" rtlCol="0" anchor="t"/>
          <a:lstStyle/>
          <a:p>
            <a:pPr algn="l" indent="0" marL="0">
              <a:lnSpc>
                <a:spcPct val="104000"/>
              </a:lnSpc>
              <a:buNone/>
            </a:pPr>
            <a:r>
              <a:rPr lang="en-US" sz="1300" b="1" dirty="0">
                <a:solidFill>
                  <a:srgbClr val="272525"/>
                </a:solidFill>
                <a:latin typeface="Petrona Bold" pitchFamily="34" charset="0"/>
                <a:ea typeface="Petrona Bold" pitchFamily="34" charset="-122"/>
                <a:cs typeface="Petrona Bold" pitchFamily="34" charset="-120"/>
              </a:rPr>
              <a:t>Одушевлённые</a:t>
            </a:r>
            <a:endParaRPr lang="en-US" sz="1300" dirty="0"/>
          </a:p>
        </p:txBody>
      </p:sp>
      <p:sp>
        <p:nvSpPr>
          <p:cNvPr id="7" name="Text 5"/>
          <p:cNvSpPr/>
          <p:nvPr/>
        </p:nvSpPr>
        <p:spPr>
          <a:xfrm>
            <a:off x="624855" y="2398440"/>
            <a:ext cx="3823171" cy="198462"/>
          </a:xfrm>
          <a:prstGeom prst="rect">
            <a:avLst/>
          </a:prstGeom>
          <a:noFill/>
          <a:ln/>
        </p:spPr>
        <p:txBody>
          <a:bodyPr wrap="none" lIns="0" tIns="0" rIns="0" bIns="0" rtlCol="0" anchor="t"/>
          <a:lstStyle/>
          <a:p>
            <a:pPr algn="l" indent="0" marL="0">
              <a:lnSpc>
                <a:spcPct val="133000"/>
              </a:lnSpc>
              <a:buNone/>
            </a:pPr>
            <a:r>
              <a:rPr lang="en-US" sz="950" dirty="0">
                <a:solidFill>
                  <a:srgbClr val="272525"/>
                </a:solidFill>
                <a:latin typeface="Inter" pitchFamily="34" charset="0"/>
                <a:ea typeface="Inter" pitchFamily="34" charset="-122"/>
                <a:cs typeface="Inter" pitchFamily="34" charset="-120"/>
              </a:rPr>
              <a:t>Отвечают на вопрос </a:t>
            </a:r>
            <a:pPr algn="l" indent="0" marL="0">
              <a:lnSpc>
                <a:spcPct val="133000"/>
              </a:lnSpc>
              <a:buNone/>
            </a:pPr>
            <a:r>
              <a:rPr lang="en-US" sz="950" b="1" dirty="0">
                <a:solidFill>
                  <a:srgbClr val="272525"/>
                </a:solidFill>
                <a:latin typeface="Inter Bold" pitchFamily="34" charset="0"/>
                <a:ea typeface="Inter Bold" pitchFamily="34" charset="-122"/>
                <a:cs typeface="Inter Bold" pitchFamily="34" charset="-120"/>
              </a:rPr>
              <a:t>Кто?</a:t>
            </a:r>
            <a:pPr algn="l" indent="0" marL="0">
              <a:lnSpc>
                <a:spcPct val="133000"/>
              </a:lnSpc>
              <a:buNone/>
            </a:pPr>
            <a:r>
              <a:rPr lang="en-US" sz="950" dirty="0">
                <a:solidFill>
                  <a:srgbClr val="272525"/>
                </a:solidFill>
                <a:latin typeface="Inter" pitchFamily="34" charset="0"/>
                <a:ea typeface="Inter" pitchFamily="34" charset="-122"/>
                <a:cs typeface="Inter" pitchFamily="34" charset="-120"/>
              </a:rPr>
              <a:t> — обозначают людей и животных.</a:t>
            </a:r>
            <a:endParaRPr lang="en-US" sz="950" dirty="0"/>
          </a:p>
        </p:txBody>
      </p:sp>
      <p:sp>
        <p:nvSpPr>
          <p:cNvPr id="8" name="Text 6"/>
          <p:cNvSpPr/>
          <p:nvPr/>
        </p:nvSpPr>
        <p:spPr>
          <a:xfrm>
            <a:off x="624855" y="2671316"/>
            <a:ext cx="3823171" cy="440308"/>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272525"/>
                </a:solidFill>
                <a:latin typeface="Inter" pitchFamily="34" charset="0"/>
                <a:ea typeface="Inter" pitchFamily="34" charset="-122"/>
                <a:cs typeface="Inter" pitchFamily="34" charset="-120"/>
              </a:rPr>
              <a:t>ученик, птенец, врач</a:t>
            </a:r>
            <a:endParaRPr lang="en-US" sz="950" dirty="0"/>
          </a:p>
          <a:p>
            <a:pPr algn="l" marL="193040" indent="-193040">
              <a:lnSpc>
                <a:spcPct val="133000"/>
              </a:lnSpc>
              <a:buSzPct val="100000"/>
              <a:buChar char="•"/>
            </a:pPr>
            <a:r>
              <a:rPr lang="en-US" sz="950" dirty="0">
                <a:solidFill>
                  <a:srgbClr val="272525"/>
                </a:solidFill>
                <a:latin typeface="Inter" pitchFamily="34" charset="0"/>
                <a:ea typeface="Inter" pitchFamily="34" charset="-122"/>
                <a:cs typeface="Inter" pitchFamily="34" charset="-120"/>
              </a:rPr>
              <a:t>В.п. = Р.п.: вижу </a:t>
            </a:r>
            <a:pPr algn="l" marL="193040" indent="-193040">
              <a:lnSpc>
                <a:spcPct val="133000"/>
              </a:lnSpc>
              <a:buSzPct val="100000"/>
              <a:buChar char="•"/>
            </a:pPr>
            <a:r>
              <a:rPr lang="en-US" sz="950" i="1" dirty="0">
                <a:solidFill>
                  <a:srgbClr val="272525"/>
                </a:solidFill>
                <a:latin typeface="Inter" pitchFamily="34" charset="0"/>
                <a:ea typeface="Inter" pitchFamily="34" charset="-122"/>
                <a:cs typeface="Inter" pitchFamily="34" charset="-120"/>
              </a:rPr>
              <a:t>ученика</a:t>
            </a:r>
            <a:endParaRPr lang="en-US" sz="950" dirty="0"/>
          </a:p>
        </p:txBody>
      </p:sp>
      <p:sp>
        <p:nvSpPr>
          <p:cNvPr id="9" name="Shape 7"/>
          <p:cNvSpPr/>
          <p:nvPr/>
        </p:nvSpPr>
        <p:spPr>
          <a:xfrm>
            <a:off x="4572000" y="1986855"/>
            <a:ext cx="4071119" cy="1447205"/>
          </a:xfrm>
          <a:prstGeom prst="rect">
            <a:avLst/>
          </a:prstGeom>
          <a:solidFill>
            <a:srgbClr val="E0D7F4"/>
          </a:solidFill>
          <a:ln/>
        </p:spPr>
      </p:sp>
      <p:sp>
        <p:nvSpPr>
          <p:cNvPr id="10" name="Shape 8"/>
          <p:cNvSpPr/>
          <p:nvPr/>
        </p:nvSpPr>
        <p:spPr>
          <a:xfrm>
            <a:off x="4572000" y="1986855"/>
            <a:ext cx="14288" cy="1447205"/>
          </a:xfrm>
          <a:prstGeom prst="roundRect">
            <a:avLst>
              <a:gd name="adj" fmla="val 364638"/>
            </a:avLst>
          </a:prstGeom>
          <a:solidFill>
            <a:srgbClr val="C6BDDA"/>
          </a:solidFill>
          <a:ln/>
        </p:spPr>
      </p:sp>
      <p:sp>
        <p:nvSpPr>
          <p:cNvPr id="11" name="Text 9"/>
          <p:cNvSpPr/>
          <p:nvPr/>
        </p:nvSpPr>
        <p:spPr>
          <a:xfrm>
            <a:off x="4695974" y="2110829"/>
            <a:ext cx="3823171" cy="213196"/>
          </a:xfrm>
          <a:prstGeom prst="rect">
            <a:avLst/>
          </a:prstGeom>
          <a:noFill/>
          <a:ln/>
        </p:spPr>
        <p:txBody>
          <a:bodyPr wrap="none" lIns="0" tIns="0" rIns="0" bIns="0" rtlCol="0" anchor="t"/>
          <a:lstStyle/>
          <a:p>
            <a:pPr algn="l" indent="0" marL="0">
              <a:lnSpc>
                <a:spcPct val="104000"/>
              </a:lnSpc>
              <a:buNone/>
            </a:pPr>
            <a:r>
              <a:rPr lang="en-US" sz="1300" b="1" dirty="0">
                <a:solidFill>
                  <a:srgbClr val="272525"/>
                </a:solidFill>
                <a:latin typeface="Petrona Bold" pitchFamily="34" charset="0"/>
                <a:ea typeface="Petrona Bold" pitchFamily="34" charset="-122"/>
                <a:cs typeface="Petrona Bold" pitchFamily="34" charset="-120"/>
              </a:rPr>
              <a:t>Неодушевлённые</a:t>
            </a:r>
            <a:endParaRPr lang="en-US" sz="1300" dirty="0"/>
          </a:p>
        </p:txBody>
      </p:sp>
      <p:sp>
        <p:nvSpPr>
          <p:cNvPr id="12" name="Text 10"/>
          <p:cNvSpPr/>
          <p:nvPr/>
        </p:nvSpPr>
        <p:spPr>
          <a:xfrm>
            <a:off x="4695974" y="2398440"/>
            <a:ext cx="3823171"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72525"/>
                </a:solidFill>
                <a:latin typeface="Inter" pitchFamily="34" charset="0"/>
                <a:ea typeface="Inter" pitchFamily="34" charset="-122"/>
                <a:cs typeface="Inter" pitchFamily="34" charset="-120"/>
              </a:rPr>
              <a:t>Отвечают на вопрос </a:t>
            </a:r>
            <a:pPr algn="l" indent="0" marL="0">
              <a:lnSpc>
                <a:spcPct val="133000"/>
              </a:lnSpc>
              <a:buNone/>
            </a:pPr>
            <a:r>
              <a:rPr lang="en-US" sz="950" b="1" dirty="0">
                <a:solidFill>
                  <a:srgbClr val="272525"/>
                </a:solidFill>
                <a:latin typeface="Inter Bold" pitchFamily="34" charset="0"/>
                <a:ea typeface="Inter Bold" pitchFamily="34" charset="-122"/>
                <a:cs typeface="Inter Bold" pitchFamily="34" charset="-120"/>
              </a:rPr>
              <a:t>Что?</a:t>
            </a:r>
            <a:pPr algn="l" indent="0" marL="0">
              <a:lnSpc>
                <a:spcPct val="133000"/>
              </a:lnSpc>
              <a:buNone/>
            </a:pPr>
            <a:r>
              <a:rPr lang="en-US" sz="950" dirty="0">
                <a:solidFill>
                  <a:srgbClr val="272525"/>
                </a:solidFill>
                <a:latin typeface="Inter" pitchFamily="34" charset="0"/>
                <a:ea typeface="Inter" pitchFamily="34" charset="-122"/>
                <a:cs typeface="Inter" pitchFamily="34" charset="-120"/>
              </a:rPr>
              <a:t> — обозначают предметы и явления.</a:t>
            </a:r>
            <a:endParaRPr lang="en-US" sz="950" dirty="0"/>
          </a:p>
        </p:txBody>
      </p:sp>
      <p:sp>
        <p:nvSpPr>
          <p:cNvPr id="13" name="Text 11"/>
          <p:cNvSpPr/>
          <p:nvPr/>
        </p:nvSpPr>
        <p:spPr>
          <a:xfrm>
            <a:off x="4695974" y="2869778"/>
            <a:ext cx="3823171" cy="440308"/>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272525"/>
                </a:solidFill>
                <a:latin typeface="Inter" pitchFamily="34" charset="0"/>
                <a:ea typeface="Inter" pitchFamily="34" charset="-122"/>
                <a:cs typeface="Inter" pitchFamily="34" charset="-120"/>
              </a:rPr>
              <a:t>дом, книга, облако</a:t>
            </a:r>
            <a:endParaRPr lang="en-US" sz="950" dirty="0"/>
          </a:p>
          <a:p>
            <a:pPr algn="l" marL="193040" indent="-193040">
              <a:lnSpc>
                <a:spcPct val="133000"/>
              </a:lnSpc>
              <a:buSzPct val="100000"/>
              <a:buChar char="•"/>
            </a:pPr>
            <a:r>
              <a:rPr lang="en-US" sz="950" dirty="0">
                <a:solidFill>
                  <a:srgbClr val="272525"/>
                </a:solidFill>
                <a:latin typeface="Inter" pitchFamily="34" charset="0"/>
                <a:ea typeface="Inter" pitchFamily="34" charset="-122"/>
                <a:cs typeface="Inter" pitchFamily="34" charset="-120"/>
              </a:rPr>
              <a:t>В.п. = И.п.: вижу </a:t>
            </a:r>
            <a:pPr algn="l" marL="193040" indent="-193040">
              <a:lnSpc>
                <a:spcPct val="133000"/>
              </a:lnSpc>
              <a:buSzPct val="100000"/>
              <a:buChar char="•"/>
            </a:pPr>
            <a:r>
              <a:rPr lang="en-US" sz="950" i="1" dirty="0">
                <a:solidFill>
                  <a:srgbClr val="272525"/>
                </a:solidFill>
                <a:latin typeface="Inter" pitchFamily="34" charset="0"/>
                <a:ea typeface="Inter" pitchFamily="34" charset="-122"/>
                <a:cs typeface="Inter" pitchFamily="34" charset="-120"/>
              </a:rPr>
              <a:t>дом</a:t>
            </a:r>
            <a:endParaRPr lang="en-US" sz="950" dirty="0"/>
          </a:p>
        </p:txBody>
      </p:sp>
      <p:sp>
        <p:nvSpPr>
          <p:cNvPr id="14" name="Text 12"/>
          <p:cNvSpPr/>
          <p:nvPr/>
        </p:nvSpPr>
        <p:spPr>
          <a:xfrm>
            <a:off x="496119" y="3578349"/>
            <a:ext cx="8151763" cy="595387"/>
          </a:xfrm>
          <a:prstGeom prst="rect">
            <a:avLst/>
          </a:prstGeom>
          <a:noFill/>
          <a:ln/>
        </p:spPr>
        <p:txBody>
          <a:bodyPr wrap="square" lIns="0" tIns="0" rIns="0" bIns="0" rtlCol="0" anchor="t">
            <a:normAutofit/>
          </a:bodyPr>
          <a:lstStyle/>
          <a:p>
            <a:pPr algn="l" indent="0" marL="0">
              <a:lnSpc>
                <a:spcPct val="133000"/>
              </a:lnSpc>
              <a:buNone/>
            </a:pPr>
            <a:r>
              <a:rPr lang="en-US" sz="950" b="1" dirty="0">
                <a:solidFill>
                  <a:srgbClr val="272525"/>
                </a:solidFill>
                <a:latin typeface="Inter Bold" pitchFamily="34" charset="0"/>
                <a:ea typeface="Inter Bold" pitchFamily="34" charset="-122"/>
                <a:cs typeface="Inter Bold" pitchFamily="34" charset="-120"/>
              </a:rPr>
              <a:t>Грамматический тест:</a:t>
            </a:r>
            <a:pPr algn="l" indent="0" marL="0">
              <a:lnSpc>
                <a:spcPct val="133000"/>
              </a:lnSpc>
              <a:buNone/>
            </a:pPr>
            <a:r>
              <a:rPr lang="en-US" sz="950" dirty="0">
                <a:solidFill>
                  <a:srgbClr val="272525"/>
                </a:solidFill>
                <a:latin typeface="Inter" pitchFamily="34" charset="0"/>
                <a:ea typeface="Inter" pitchFamily="34" charset="-122"/>
                <a:cs typeface="Inter" pitchFamily="34" charset="-120"/>
              </a:rPr>
              <a:t> у одушевлённых существительных форма </a:t>
            </a:r>
            <a:pPr algn="l" indent="0" marL="0">
              <a:lnSpc>
                <a:spcPct val="133000"/>
              </a:lnSpc>
              <a:buNone/>
            </a:pPr>
            <a:r>
              <a:rPr lang="en-US" sz="950" b="1" dirty="0">
                <a:solidFill>
                  <a:srgbClr val="272525"/>
                </a:solidFill>
                <a:latin typeface="Inter Bold" pitchFamily="34" charset="0"/>
                <a:ea typeface="Inter Bold" pitchFamily="34" charset="-122"/>
                <a:cs typeface="Inter Bold" pitchFamily="34" charset="-120"/>
              </a:rPr>
              <a:t>винительного падежа совпадает с родительным</a:t>
            </a:r>
            <a:pPr algn="l" indent="0" marL="0">
              <a:lnSpc>
                <a:spcPct val="133000"/>
              </a:lnSpc>
              <a:buNone/>
            </a:pPr>
            <a:r>
              <a:rPr lang="en-US" sz="950" dirty="0">
                <a:solidFill>
                  <a:srgbClr val="272525"/>
                </a:solidFill>
                <a:latin typeface="Inter" pitchFamily="34" charset="0"/>
                <a:ea typeface="Inter" pitchFamily="34" charset="-122"/>
                <a:cs typeface="Inter" pitchFamily="34" charset="-120"/>
              </a:rPr>
              <a:t>, а у неодушевлённых — с именительным. Этот тест помогает в спорных случаях: например, слово </a:t>
            </a:r>
            <a:pPr algn="l" indent="0" marL="0">
              <a:lnSpc>
                <a:spcPct val="133000"/>
              </a:lnSpc>
              <a:buNone/>
            </a:pPr>
            <a:r>
              <a:rPr lang="en-US" sz="950" i="1" dirty="0">
                <a:solidFill>
                  <a:srgbClr val="272525"/>
                </a:solidFill>
                <a:latin typeface="Inter" pitchFamily="34" charset="0"/>
                <a:ea typeface="Inter" pitchFamily="34" charset="-122"/>
                <a:cs typeface="Inter" pitchFamily="34" charset="-120"/>
              </a:rPr>
              <a:t>кукла</a:t>
            </a:r>
            <a:pPr algn="l" indent="0" marL="0">
              <a:lnSpc>
                <a:spcPct val="133000"/>
              </a:lnSpc>
              <a:buNone/>
            </a:pPr>
            <a:r>
              <a:rPr lang="en-US" sz="950" dirty="0">
                <a:solidFill>
                  <a:srgbClr val="272525"/>
                </a:solidFill>
                <a:latin typeface="Inter" pitchFamily="34" charset="0"/>
                <a:ea typeface="Inter" pitchFamily="34" charset="-122"/>
                <a:cs typeface="Inter" pitchFamily="34" charset="-120"/>
              </a:rPr>
              <a:t> грамматически одушевлённое — «вижу куклу» = «нет куклы».</a:t>
            </a:r>
            <a:endParaRPr lang="en-US" sz="9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0" y="0"/>
            <a:ext cx="3429000" cy="5143500"/>
          </a:xfrm>
          <a:prstGeom prst="rect">
            <a:avLst/>
          </a:prstGeom>
          <a:solidFill>
            <a:srgbClr val="E0D7F4"/>
          </a:solidFill>
          <a:ln/>
        </p:spPr>
      </p:sp>
      <p:pic>
        <p:nvPicPr>
          <p:cNvPr id="3" name="Image 0" descr="preencoded.png">    </p:cNvPr>
          <p:cNvPicPr>
            <a:picLocks noChangeAspect="1"/>
          </p:cNvPicPr>
          <p:nvPr/>
        </p:nvPicPr>
        <p:blipFill>
          <a:blip r:embed="rId1"/>
          <a:stretch>
            <a:fillRect/>
          </a:stretch>
        </p:blipFill>
        <p:spPr>
          <a:xfrm>
            <a:off x="54248" y="358080"/>
            <a:ext cx="3320504" cy="4427339"/>
          </a:xfrm>
          <a:prstGeom prst="rect">
            <a:avLst/>
          </a:prstGeom>
        </p:spPr>
      </p:pic>
      <p:sp>
        <p:nvSpPr>
          <p:cNvPr id="4" name="Text 1"/>
          <p:cNvSpPr/>
          <p:nvPr/>
        </p:nvSpPr>
        <p:spPr>
          <a:xfrm>
            <a:off x="3925119" y="447601"/>
            <a:ext cx="4722763" cy="746075"/>
          </a:xfrm>
          <a:prstGeom prst="rect">
            <a:avLst/>
          </a:prstGeom>
          <a:noFill/>
          <a:ln/>
        </p:spPr>
        <p:txBody>
          <a:bodyPr wrap="square" lIns="0" tIns="0" rIns="0" bIns="0" rtlCol="0" anchor="t">
            <a:normAutofit/>
          </a:bodyPr>
          <a:lstStyle/>
          <a:p>
            <a:pPr algn="l" indent="0" marL="0">
              <a:lnSpc>
                <a:spcPct val="104000"/>
              </a:lnSpc>
              <a:buNone/>
            </a:pPr>
            <a:r>
              <a:rPr lang="en-US" sz="2350" b="1" dirty="0">
                <a:solidFill>
                  <a:srgbClr val="F95F88"/>
                </a:solidFill>
                <a:latin typeface="Petrona Bold" pitchFamily="34" charset="0"/>
                <a:ea typeface="Petrona Bold" pitchFamily="34" charset="-122"/>
                <a:cs typeface="Petrona Bold" pitchFamily="34" charset="-120"/>
              </a:rPr>
              <a:t>Постоянные признаки: Род и Склонение</a:t>
            </a:r>
            <a:endParaRPr lang="en-US" sz="2350" dirty="0"/>
          </a:p>
        </p:txBody>
      </p:sp>
      <p:sp>
        <p:nvSpPr>
          <p:cNvPr id="5" name="Shape 2"/>
          <p:cNvSpPr/>
          <p:nvPr/>
        </p:nvSpPr>
        <p:spPr>
          <a:xfrm>
            <a:off x="3925119" y="1336104"/>
            <a:ext cx="2313905" cy="852562"/>
          </a:xfrm>
          <a:prstGeom prst="roundRect">
            <a:avLst>
              <a:gd name="adj" fmla="val 5347"/>
            </a:avLst>
          </a:prstGeom>
          <a:solidFill>
            <a:srgbClr val="E0D7F4"/>
          </a:solidFill>
          <a:ln w="4763">
            <a:solidFill>
              <a:srgbClr val="C6BDDA"/>
            </a:solidFill>
            <a:prstDash val="solid"/>
          </a:ln>
        </p:spPr>
      </p:sp>
      <p:sp>
        <p:nvSpPr>
          <p:cNvPr id="6" name="Text 3"/>
          <p:cNvSpPr/>
          <p:nvPr/>
        </p:nvSpPr>
        <p:spPr>
          <a:xfrm>
            <a:off x="4038377" y="1449363"/>
            <a:ext cx="2087389" cy="186556"/>
          </a:xfrm>
          <a:prstGeom prst="rect">
            <a:avLst/>
          </a:prstGeom>
          <a:noFill/>
          <a:ln/>
        </p:spPr>
        <p:txBody>
          <a:bodyPr wrap="none" lIns="0" tIns="0" rIns="0" bIns="0" rtlCol="0" anchor="t"/>
          <a:lstStyle/>
          <a:p>
            <a:pPr algn="l" indent="0" marL="0">
              <a:lnSpc>
                <a:spcPct val="104000"/>
              </a:lnSpc>
              <a:buNone/>
            </a:pPr>
            <a:r>
              <a:rPr lang="en-US" sz="1150" b="1" dirty="0">
                <a:solidFill>
                  <a:srgbClr val="272525"/>
                </a:solidFill>
                <a:latin typeface="Petrona Bold" pitchFamily="34" charset="0"/>
                <a:ea typeface="Petrona Bold" pitchFamily="34" charset="-122"/>
                <a:cs typeface="Petrona Bold" pitchFamily="34" charset="-120"/>
              </a:rPr>
              <a:t>Мужской род</a:t>
            </a:r>
            <a:endParaRPr lang="en-US" sz="1150" dirty="0"/>
          </a:p>
        </p:txBody>
      </p:sp>
      <p:sp>
        <p:nvSpPr>
          <p:cNvPr id="7" name="Text 4"/>
          <p:cNvSpPr/>
          <p:nvPr/>
        </p:nvSpPr>
        <p:spPr>
          <a:xfrm>
            <a:off x="4038377" y="1692846"/>
            <a:ext cx="2087389" cy="382563"/>
          </a:xfrm>
          <a:prstGeom prst="rect">
            <a:avLst/>
          </a:prstGeom>
          <a:noFill/>
          <a:ln/>
        </p:spPr>
        <p:txBody>
          <a:bodyPr wrap="square" lIns="0" tIns="0" rIns="0" bIns="0" rtlCol="0" anchor="t"/>
          <a:lstStyle/>
          <a:p>
            <a:pPr algn="l" indent="0" marL="0">
              <a:lnSpc>
                <a:spcPct val="125000"/>
              </a:lnSpc>
              <a:spcAft>
                <a:spcPts val="400"/>
              </a:spcAft>
              <a:buNone/>
            </a:pPr>
            <a:r>
              <a:rPr lang="en-US" sz="850" dirty="0">
                <a:solidFill>
                  <a:srgbClr val="272525"/>
                </a:solidFill>
                <a:latin typeface="Inter" pitchFamily="34" charset="0"/>
                <a:ea typeface="Inter" pitchFamily="34" charset="-122"/>
                <a:cs typeface="Inter" pitchFamily="34" charset="-120"/>
              </a:rPr>
              <a:t>стол, папа, дядя</a:t>
            </a:r>
            <a:endParaRPr lang="en-US" sz="850" dirty="0"/>
          </a:p>
          <a:p>
            <a:pPr algn="l" indent="0" marL="0">
              <a:lnSpc>
                <a:spcPct val="125000"/>
              </a:lnSpc>
              <a:buNone/>
            </a:pPr>
            <a:r>
              <a:rPr lang="en-US" sz="850" dirty="0">
                <a:solidFill>
                  <a:srgbClr val="272525"/>
                </a:solidFill>
                <a:latin typeface="Inter" pitchFamily="34" charset="0"/>
                <a:ea typeface="Inter" pitchFamily="34" charset="-122"/>
                <a:cs typeface="Inter" pitchFamily="34" charset="-120"/>
              </a:rPr>
              <a:t>Окончания: </a:t>
            </a:r>
            <a:pPr algn="l" indent="0" marL="0">
              <a:lnSpc>
                <a:spcPct val="125000"/>
              </a:lnSpc>
              <a:buNone/>
            </a:pPr>
            <a:r>
              <a:rPr lang="en-US" sz="850" b="1" dirty="0">
                <a:solidFill>
                  <a:srgbClr val="272525"/>
                </a:solidFill>
                <a:latin typeface="Inter Bold" pitchFamily="34" charset="0"/>
                <a:ea typeface="Inter Bold" pitchFamily="34" charset="-122"/>
                <a:cs typeface="Inter Bold" pitchFamily="34" charset="-120"/>
              </a:rPr>
              <a:t>-а, -я</a:t>
            </a:r>
            <a:pPr algn="l" indent="0" marL="0">
              <a:lnSpc>
                <a:spcPct val="125000"/>
              </a:lnSpc>
              <a:buNone/>
            </a:pPr>
            <a:r>
              <a:rPr lang="en-US" sz="850" dirty="0">
                <a:solidFill>
                  <a:srgbClr val="272525"/>
                </a:solidFill>
                <a:latin typeface="Inter" pitchFamily="34" charset="0"/>
                <a:ea typeface="Inter" pitchFamily="34" charset="-122"/>
                <a:cs typeface="Inter" pitchFamily="34" charset="-120"/>
              </a:rPr>
              <a:t> или нулевое</a:t>
            </a:r>
            <a:endParaRPr lang="en-US" sz="850" dirty="0"/>
          </a:p>
        </p:txBody>
      </p:sp>
      <p:sp>
        <p:nvSpPr>
          <p:cNvPr id="8" name="Shape 5"/>
          <p:cNvSpPr/>
          <p:nvPr/>
        </p:nvSpPr>
        <p:spPr>
          <a:xfrm>
            <a:off x="6333976" y="1336104"/>
            <a:ext cx="2313905" cy="852562"/>
          </a:xfrm>
          <a:prstGeom prst="roundRect">
            <a:avLst>
              <a:gd name="adj" fmla="val 5347"/>
            </a:avLst>
          </a:prstGeom>
          <a:solidFill>
            <a:srgbClr val="E0D7F4"/>
          </a:solidFill>
          <a:ln w="4763">
            <a:solidFill>
              <a:srgbClr val="C6BDDA"/>
            </a:solidFill>
            <a:prstDash val="solid"/>
          </a:ln>
        </p:spPr>
      </p:sp>
      <p:sp>
        <p:nvSpPr>
          <p:cNvPr id="9" name="Text 6"/>
          <p:cNvSpPr/>
          <p:nvPr/>
        </p:nvSpPr>
        <p:spPr>
          <a:xfrm>
            <a:off x="6447234" y="1449363"/>
            <a:ext cx="2087389" cy="186556"/>
          </a:xfrm>
          <a:prstGeom prst="rect">
            <a:avLst/>
          </a:prstGeom>
          <a:noFill/>
          <a:ln/>
        </p:spPr>
        <p:txBody>
          <a:bodyPr wrap="none" lIns="0" tIns="0" rIns="0" bIns="0" rtlCol="0" anchor="t"/>
          <a:lstStyle/>
          <a:p>
            <a:pPr algn="l" indent="0" marL="0">
              <a:lnSpc>
                <a:spcPct val="104000"/>
              </a:lnSpc>
              <a:buNone/>
            </a:pPr>
            <a:r>
              <a:rPr lang="en-US" sz="1150" b="1" dirty="0">
                <a:solidFill>
                  <a:srgbClr val="272525"/>
                </a:solidFill>
                <a:latin typeface="Petrona Bold" pitchFamily="34" charset="0"/>
                <a:ea typeface="Petrona Bold" pitchFamily="34" charset="-122"/>
                <a:cs typeface="Petrona Bold" pitchFamily="34" charset="-120"/>
              </a:rPr>
              <a:t>Женский род</a:t>
            </a:r>
            <a:endParaRPr lang="en-US" sz="1150" dirty="0"/>
          </a:p>
        </p:txBody>
      </p:sp>
      <p:sp>
        <p:nvSpPr>
          <p:cNvPr id="10" name="Text 7"/>
          <p:cNvSpPr/>
          <p:nvPr/>
        </p:nvSpPr>
        <p:spPr>
          <a:xfrm>
            <a:off x="6447234" y="1692846"/>
            <a:ext cx="2087389" cy="382563"/>
          </a:xfrm>
          <a:prstGeom prst="rect">
            <a:avLst/>
          </a:prstGeom>
          <a:noFill/>
          <a:ln/>
        </p:spPr>
        <p:txBody>
          <a:bodyPr wrap="square" lIns="0" tIns="0" rIns="0" bIns="0" rtlCol="0" anchor="t"/>
          <a:lstStyle/>
          <a:p>
            <a:pPr algn="l" indent="0" marL="0">
              <a:lnSpc>
                <a:spcPct val="125000"/>
              </a:lnSpc>
              <a:spcAft>
                <a:spcPts val="400"/>
              </a:spcAft>
              <a:buNone/>
            </a:pPr>
            <a:r>
              <a:rPr lang="en-US" sz="850" dirty="0">
                <a:solidFill>
                  <a:srgbClr val="272525"/>
                </a:solidFill>
                <a:latin typeface="Inter" pitchFamily="34" charset="0"/>
                <a:ea typeface="Inter" pitchFamily="34" charset="-122"/>
                <a:cs typeface="Inter" pitchFamily="34" charset="-120"/>
              </a:rPr>
              <a:t>земля, книга, тетрадь</a:t>
            </a:r>
            <a:endParaRPr lang="en-US" sz="850" dirty="0"/>
          </a:p>
          <a:p>
            <a:pPr algn="l" indent="0" marL="0">
              <a:lnSpc>
                <a:spcPct val="125000"/>
              </a:lnSpc>
              <a:buNone/>
            </a:pPr>
            <a:r>
              <a:rPr lang="en-US" sz="850" dirty="0">
                <a:solidFill>
                  <a:srgbClr val="272525"/>
                </a:solidFill>
                <a:latin typeface="Inter" pitchFamily="34" charset="0"/>
                <a:ea typeface="Inter" pitchFamily="34" charset="-122"/>
                <a:cs typeface="Inter" pitchFamily="34" charset="-120"/>
              </a:rPr>
              <a:t>Окончания: </a:t>
            </a:r>
            <a:pPr algn="l" indent="0" marL="0">
              <a:lnSpc>
                <a:spcPct val="125000"/>
              </a:lnSpc>
              <a:buNone/>
            </a:pPr>
            <a:r>
              <a:rPr lang="en-US" sz="850" b="1" dirty="0">
                <a:solidFill>
                  <a:srgbClr val="272525"/>
                </a:solidFill>
                <a:latin typeface="Inter Bold" pitchFamily="34" charset="0"/>
                <a:ea typeface="Inter Bold" pitchFamily="34" charset="-122"/>
                <a:cs typeface="Inter Bold" pitchFamily="34" charset="-120"/>
              </a:rPr>
              <a:t>-а, -я</a:t>
            </a:r>
            <a:pPr algn="l" indent="0" marL="0">
              <a:lnSpc>
                <a:spcPct val="125000"/>
              </a:lnSpc>
              <a:buNone/>
            </a:pPr>
            <a:r>
              <a:rPr lang="en-US" sz="850" dirty="0">
                <a:solidFill>
                  <a:srgbClr val="272525"/>
                </a:solidFill>
                <a:latin typeface="Inter" pitchFamily="34" charset="0"/>
                <a:ea typeface="Inter" pitchFamily="34" charset="-122"/>
                <a:cs typeface="Inter" pitchFamily="34" charset="-120"/>
              </a:rPr>
              <a:t> или </a:t>
            </a:r>
            <a:pPr algn="l" indent="0" marL="0">
              <a:lnSpc>
                <a:spcPct val="125000"/>
              </a:lnSpc>
              <a:buNone/>
            </a:pPr>
            <a:r>
              <a:rPr lang="en-US" sz="850" b="1" dirty="0">
                <a:solidFill>
                  <a:srgbClr val="272525"/>
                </a:solidFill>
                <a:latin typeface="Inter Bold" pitchFamily="34" charset="0"/>
                <a:ea typeface="Inter Bold" pitchFamily="34" charset="-122"/>
                <a:cs typeface="Inter Bold" pitchFamily="34" charset="-120"/>
              </a:rPr>
              <a:t>-ь</a:t>
            </a:r>
            <a:endParaRPr lang="en-US" sz="850" dirty="0"/>
          </a:p>
        </p:txBody>
      </p:sp>
      <p:sp>
        <p:nvSpPr>
          <p:cNvPr id="11" name="Shape 8"/>
          <p:cNvSpPr/>
          <p:nvPr/>
        </p:nvSpPr>
        <p:spPr>
          <a:xfrm>
            <a:off x="3925119" y="2283619"/>
            <a:ext cx="4722763" cy="852562"/>
          </a:xfrm>
          <a:prstGeom prst="roundRect">
            <a:avLst>
              <a:gd name="adj" fmla="val 5347"/>
            </a:avLst>
          </a:prstGeom>
          <a:solidFill>
            <a:srgbClr val="E0D7F4"/>
          </a:solidFill>
          <a:ln w="4763">
            <a:solidFill>
              <a:srgbClr val="C6BDDA"/>
            </a:solidFill>
            <a:prstDash val="solid"/>
          </a:ln>
        </p:spPr>
      </p:sp>
      <p:sp>
        <p:nvSpPr>
          <p:cNvPr id="12" name="Text 9"/>
          <p:cNvSpPr/>
          <p:nvPr/>
        </p:nvSpPr>
        <p:spPr>
          <a:xfrm>
            <a:off x="4038377" y="2396877"/>
            <a:ext cx="4496246" cy="186556"/>
          </a:xfrm>
          <a:prstGeom prst="rect">
            <a:avLst/>
          </a:prstGeom>
          <a:noFill/>
          <a:ln/>
        </p:spPr>
        <p:txBody>
          <a:bodyPr wrap="none" lIns="0" tIns="0" rIns="0" bIns="0" rtlCol="0" anchor="t"/>
          <a:lstStyle/>
          <a:p>
            <a:pPr algn="l" indent="0" marL="0">
              <a:lnSpc>
                <a:spcPct val="104000"/>
              </a:lnSpc>
              <a:buNone/>
            </a:pPr>
            <a:r>
              <a:rPr lang="en-US" sz="1150" b="1" dirty="0">
                <a:solidFill>
                  <a:srgbClr val="272525"/>
                </a:solidFill>
                <a:latin typeface="Petrona Bold" pitchFamily="34" charset="0"/>
                <a:ea typeface="Petrona Bold" pitchFamily="34" charset="-122"/>
                <a:cs typeface="Petrona Bold" pitchFamily="34" charset="-120"/>
              </a:rPr>
              <a:t>Средний род</a:t>
            </a:r>
            <a:endParaRPr lang="en-US" sz="1150" dirty="0"/>
          </a:p>
        </p:txBody>
      </p:sp>
      <p:sp>
        <p:nvSpPr>
          <p:cNvPr id="13" name="Text 10"/>
          <p:cNvSpPr/>
          <p:nvPr/>
        </p:nvSpPr>
        <p:spPr>
          <a:xfrm>
            <a:off x="4038377" y="2640360"/>
            <a:ext cx="4496246" cy="382563"/>
          </a:xfrm>
          <a:prstGeom prst="rect">
            <a:avLst/>
          </a:prstGeom>
          <a:noFill/>
          <a:ln/>
        </p:spPr>
        <p:txBody>
          <a:bodyPr wrap="square" lIns="0" tIns="0" rIns="0" bIns="0" rtlCol="0" anchor="t"/>
          <a:lstStyle/>
          <a:p>
            <a:pPr algn="l" indent="0" marL="0">
              <a:lnSpc>
                <a:spcPct val="125000"/>
              </a:lnSpc>
              <a:spcAft>
                <a:spcPts val="400"/>
              </a:spcAft>
              <a:buNone/>
            </a:pPr>
            <a:r>
              <a:rPr lang="en-US" sz="850" dirty="0">
                <a:solidFill>
                  <a:srgbClr val="272525"/>
                </a:solidFill>
                <a:latin typeface="Inter" pitchFamily="34" charset="0"/>
                <a:ea typeface="Inter" pitchFamily="34" charset="-122"/>
                <a:cs typeface="Inter" pitchFamily="34" charset="-120"/>
              </a:rPr>
              <a:t>окно, поле, имя</a:t>
            </a:r>
            <a:endParaRPr lang="en-US" sz="850" dirty="0"/>
          </a:p>
          <a:p>
            <a:pPr algn="l" indent="0" marL="0">
              <a:lnSpc>
                <a:spcPct val="125000"/>
              </a:lnSpc>
              <a:buNone/>
            </a:pPr>
            <a:r>
              <a:rPr lang="en-US" sz="850" dirty="0">
                <a:solidFill>
                  <a:srgbClr val="272525"/>
                </a:solidFill>
                <a:latin typeface="Inter" pitchFamily="34" charset="0"/>
                <a:ea typeface="Inter" pitchFamily="34" charset="-122"/>
                <a:cs typeface="Inter" pitchFamily="34" charset="-120"/>
              </a:rPr>
              <a:t>Окончания: </a:t>
            </a:r>
            <a:pPr algn="l" indent="0" marL="0">
              <a:lnSpc>
                <a:spcPct val="125000"/>
              </a:lnSpc>
              <a:buNone/>
            </a:pPr>
            <a:r>
              <a:rPr lang="en-US" sz="850" b="1" dirty="0">
                <a:solidFill>
                  <a:srgbClr val="272525"/>
                </a:solidFill>
                <a:latin typeface="Inter Bold" pitchFamily="34" charset="0"/>
                <a:ea typeface="Inter Bold" pitchFamily="34" charset="-122"/>
                <a:cs typeface="Inter Bold" pitchFamily="34" charset="-120"/>
              </a:rPr>
              <a:t>-о, -е</a:t>
            </a:r>
            <a:endParaRPr lang="en-US" sz="850" dirty="0"/>
          </a:p>
        </p:txBody>
      </p:sp>
      <p:sp>
        <p:nvSpPr>
          <p:cNvPr id="14" name="Text 11"/>
          <p:cNvSpPr/>
          <p:nvPr/>
        </p:nvSpPr>
        <p:spPr>
          <a:xfrm>
            <a:off x="3925119" y="3337917"/>
            <a:ext cx="2228999" cy="186556"/>
          </a:xfrm>
          <a:prstGeom prst="rect">
            <a:avLst/>
          </a:prstGeom>
          <a:noFill/>
          <a:ln/>
        </p:spPr>
        <p:txBody>
          <a:bodyPr wrap="none" lIns="0" tIns="0" rIns="0" bIns="0" rtlCol="0" anchor="t"/>
          <a:lstStyle/>
          <a:p>
            <a:pPr algn="l" indent="0" marL="0">
              <a:lnSpc>
                <a:spcPct val="104000"/>
              </a:lnSpc>
              <a:buNone/>
            </a:pPr>
            <a:r>
              <a:rPr lang="en-US" sz="1150" b="1" dirty="0">
                <a:solidFill>
                  <a:srgbClr val="F95F88"/>
                </a:solidFill>
                <a:latin typeface="Petrona Bold" pitchFamily="34" charset="0"/>
                <a:ea typeface="Petrona Bold" pitchFamily="34" charset="-122"/>
                <a:cs typeface="Petrona Bold" pitchFamily="34" charset="-120"/>
              </a:rPr>
              <a:t>Три склонения</a:t>
            </a:r>
            <a:endParaRPr lang="en-US" sz="1150" dirty="0"/>
          </a:p>
        </p:txBody>
      </p:sp>
      <p:sp>
        <p:nvSpPr>
          <p:cNvPr id="15" name="Text 12"/>
          <p:cNvSpPr/>
          <p:nvPr/>
        </p:nvSpPr>
        <p:spPr>
          <a:xfrm>
            <a:off x="3925119" y="3619426"/>
            <a:ext cx="2228999" cy="1043285"/>
          </a:xfrm>
          <a:prstGeom prst="rect">
            <a:avLst/>
          </a:prstGeom>
          <a:noFill/>
          <a:ln/>
        </p:spPr>
        <p:txBody>
          <a:bodyPr wrap="square" lIns="0" tIns="0" rIns="0" bIns="0" rtlCol="0" anchor="t">
            <a:normAutofit/>
          </a:bodyPr>
          <a:lstStyle/>
          <a:p>
            <a:pPr algn="l" marL="172720" indent="-172720">
              <a:lnSpc>
                <a:spcPct val="125000"/>
              </a:lnSpc>
              <a:buSzPct val="100000"/>
              <a:buChar char="•"/>
            </a:pPr>
            <a:r>
              <a:rPr lang="en-US" sz="850" b="1" dirty="0">
                <a:solidFill>
                  <a:srgbClr val="272525"/>
                </a:solidFill>
                <a:latin typeface="Inter Bold" pitchFamily="34" charset="0"/>
                <a:ea typeface="Inter Bold" pitchFamily="34" charset="-122"/>
                <a:cs typeface="Inter Bold" pitchFamily="34" charset="-120"/>
              </a:rPr>
              <a:t>I склонение:</a:t>
            </a:r>
            <a:pPr algn="l" marL="172720" indent="-172720">
              <a:lnSpc>
                <a:spcPct val="125000"/>
              </a:lnSpc>
              <a:buSzPct val="100000"/>
              <a:buChar char="•"/>
            </a:pPr>
            <a:r>
              <a:rPr lang="en-US" sz="850" dirty="0">
                <a:solidFill>
                  <a:srgbClr val="272525"/>
                </a:solidFill>
                <a:latin typeface="Inter" pitchFamily="34" charset="0"/>
                <a:ea typeface="Inter" pitchFamily="34" charset="-122"/>
                <a:cs typeface="Inter" pitchFamily="34" charset="-120"/>
              </a:rPr>
              <a:t> сущ. м. и ж. рода на -а, -я (мама, дядя)</a:t>
            </a:r>
            <a:endParaRPr lang="en-US" sz="850" dirty="0"/>
          </a:p>
          <a:p>
            <a:pPr algn="l" marL="172720" indent="-172720">
              <a:lnSpc>
                <a:spcPct val="125000"/>
              </a:lnSpc>
              <a:buSzPct val="100000"/>
              <a:buChar char="•"/>
            </a:pPr>
            <a:r>
              <a:rPr lang="en-US" sz="850" b="1" dirty="0">
                <a:solidFill>
                  <a:srgbClr val="272525"/>
                </a:solidFill>
                <a:latin typeface="Inter Bold" pitchFamily="34" charset="0"/>
                <a:ea typeface="Inter Bold" pitchFamily="34" charset="-122"/>
                <a:cs typeface="Inter Bold" pitchFamily="34" charset="-120"/>
              </a:rPr>
              <a:t>II склонение:</a:t>
            </a:r>
            <a:pPr algn="l" marL="172720" indent="-172720">
              <a:lnSpc>
                <a:spcPct val="125000"/>
              </a:lnSpc>
              <a:buSzPct val="100000"/>
              <a:buChar char="•"/>
            </a:pPr>
            <a:r>
              <a:rPr lang="en-US" sz="850" dirty="0">
                <a:solidFill>
                  <a:srgbClr val="272525"/>
                </a:solidFill>
                <a:latin typeface="Inter" pitchFamily="34" charset="0"/>
                <a:ea typeface="Inter" pitchFamily="34" charset="-122"/>
                <a:cs typeface="Inter" pitchFamily="34" charset="-120"/>
              </a:rPr>
              <a:t> сущ. м. рода с нулевым окончанием и ср. рода (стол, окно)</a:t>
            </a:r>
            <a:endParaRPr lang="en-US" sz="850" dirty="0"/>
          </a:p>
          <a:p>
            <a:pPr algn="l" marL="172720" indent="-172720">
              <a:lnSpc>
                <a:spcPct val="125000"/>
              </a:lnSpc>
              <a:buSzPct val="100000"/>
              <a:buChar char="•"/>
            </a:pPr>
            <a:r>
              <a:rPr lang="en-US" sz="850" b="1" dirty="0">
                <a:solidFill>
                  <a:srgbClr val="272525"/>
                </a:solidFill>
                <a:latin typeface="Inter Bold" pitchFamily="34" charset="0"/>
                <a:ea typeface="Inter Bold" pitchFamily="34" charset="-122"/>
                <a:cs typeface="Inter Bold" pitchFamily="34" charset="-120"/>
              </a:rPr>
              <a:t>III склонение:</a:t>
            </a:r>
            <a:pPr algn="l" marL="172720" indent="-172720">
              <a:lnSpc>
                <a:spcPct val="125000"/>
              </a:lnSpc>
              <a:buSzPct val="100000"/>
              <a:buChar char="•"/>
            </a:pPr>
            <a:r>
              <a:rPr lang="en-US" sz="850" dirty="0">
                <a:solidFill>
                  <a:srgbClr val="272525"/>
                </a:solidFill>
                <a:latin typeface="Inter" pitchFamily="34" charset="0"/>
                <a:ea typeface="Inter" pitchFamily="34" charset="-122"/>
                <a:cs typeface="Inter" pitchFamily="34" charset="-120"/>
              </a:rPr>
              <a:t> сущ. ж. рода на -ь (тетрадь, ночь)</a:t>
            </a:r>
            <a:endParaRPr lang="en-US" sz="850" dirty="0"/>
          </a:p>
        </p:txBody>
      </p:sp>
      <p:sp>
        <p:nvSpPr>
          <p:cNvPr id="16" name="Shape 13"/>
          <p:cNvSpPr/>
          <p:nvPr/>
        </p:nvSpPr>
        <p:spPr>
          <a:xfrm>
            <a:off x="6345510" y="3242965"/>
            <a:ext cx="2385268" cy="1452935"/>
          </a:xfrm>
          <a:prstGeom prst="roundRect">
            <a:avLst>
              <a:gd name="adj" fmla="val 5379"/>
            </a:avLst>
          </a:prstGeom>
          <a:solidFill>
            <a:srgbClr val="6237C8"/>
          </a:solidFill>
          <a:ln/>
        </p:spPr>
      </p:sp>
      <p:sp>
        <p:nvSpPr>
          <p:cNvPr id="17" name="Text 14"/>
          <p:cNvSpPr/>
          <p:nvPr/>
        </p:nvSpPr>
        <p:spPr>
          <a:xfrm>
            <a:off x="6454006" y="3337917"/>
            <a:ext cx="2168277" cy="186556"/>
          </a:xfrm>
          <a:prstGeom prst="rect">
            <a:avLst/>
          </a:prstGeom>
          <a:noFill/>
          <a:ln/>
        </p:spPr>
        <p:txBody>
          <a:bodyPr wrap="none" lIns="0" tIns="0" rIns="0" bIns="0" rtlCol="0" anchor="t"/>
          <a:lstStyle/>
          <a:p>
            <a:pPr algn="l" indent="0" marL="0">
              <a:lnSpc>
                <a:spcPct val="104000"/>
              </a:lnSpc>
              <a:buNone/>
            </a:pPr>
            <a:r>
              <a:rPr lang="en-US" sz="1150" b="1" dirty="0">
                <a:solidFill>
                  <a:srgbClr val="FFFFFF"/>
                </a:solidFill>
                <a:latin typeface="Petrona Bold" pitchFamily="34" charset="0"/>
                <a:ea typeface="Petrona Bold" pitchFamily="34" charset="-122"/>
                <a:cs typeface="Petrona Bold" pitchFamily="34" charset="-120"/>
              </a:rPr>
              <a:t>Особая группа</a:t>
            </a:r>
            <a:endParaRPr lang="en-US" sz="1150" dirty="0"/>
          </a:p>
        </p:txBody>
      </p:sp>
      <p:sp>
        <p:nvSpPr>
          <p:cNvPr id="18" name="Text 15"/>
          <p:cNvSpPr/>
          <p:nvPr/>
        </p:nvSpPr>
        <p:spPr>
          <a:xfrm>
            <a:off x="6454006" y="3619426"/>
            <a:ext cx="2168277" cy="651272"/>
          </a:xfrm>
          <a:prstGeom prst="rect">
            <a:avLst/>
          </a:prstGeom>
          <a:noFill/>
          <a:ln/>
        </p:spPr>
        <p:txBody>
          <a:bodyPr wrap="square" lIns="0" tIns="0" rIns="0" bIns="0" rtlCol="0" anchor="t">
            <a:normAutofit/>
          </a:bodyPr>
          <a:lstStyle/>
          <a:p>
            <a:pPr algn="l" indent="0" marL="0">
              <a:lnSpc>
                <a:spcPct val="125000"/>
              </a:lnSpc>
              <a:buNone/>
            </a:pPr>
            <a:r>
              <a:rPr lang="en-US" sz="850" b="1" dirty="0">
                <a:solidFill>
                  <a:srgbClr val="FFFFFF"/>
                </a:solidFill>
                <a:latin typeface="Inter Bold" pitchFamily="34" charset="0"/>
                <a:ea typeface="Inter Bold" pitchFamily="34" charset="-122"/>
                <a:cs typeface="Inter Bold" pitchFamily="34" charset="-120"/>
              </a:rPr>
              <a:t>Разносклоняемые</a:t>
            </a:r>
            <a:pPr algn="l" indent="0" marL="0">
              <a:lnSpc>
                <a:spcPct val="125000"/>
              </a:lnSpc>
              <a:buNone/>
            </a:pPr>
            <a:r>
              <a:rPr lang="en-US" sz="850" dirty="0">
                <a:solidFill>
                  <a:srgbClr val="FFFFFF"/>
                </a:solidFill>
                <a:latin typeface="Inter" pitchFamily="34" charset="0"/>
                <a:ea typeface="Inter" pitchFamily="34" charset="-122"/>
                <a:cs typeface="Inter" pitchFamily="34" charset="-120"/>
              </a:rPr>
              <a:t> существительные на </a:t>
            </a:r>
            <a:pPr algn="l" indent="0" marL="0">
              <a:lnSpc>
                <a:spcPct val="125000"/>
              </a:lnSpc>
              <a:buNone/>
            </a:pPr>
            <a:r>
              <a:rPr lang="en-US" sz="850" b="1" dirty="0">
                <a:solidFill>
                  <a:srgbClr val="FFFFFF"/>
                </a:solidFill>
                <a:latin typeface="Inter Bold" pitchFamily="34" charset="0"/>
                <a:ea typeface="Inter Bold" pitchFamily="34" charset="-122"/>
                <a:cs typeface="Inter Bold" pitchFamily="34" charset="-120"/>
              </a:rPr>
              <a:t>-мя</a:t>
            </a:r>
            <a:pPr algn="l" indent="0" marL="0">
              <a:lnSpc>
                <a:spcPct val="125000"/>
              </a:lnSpc>
              <a:buNone/>
            </a:pPr>
            <a:r>
              <a:rPr lang="en-US" sz="850" dirty="0">
                <a:solidFill>
                  <a:srgbClr val="FFFFFF"/>
                </a:solidFill>
                <a:latin typeface="Inter" pitchFamily="34" charset="0"/>
                <a:ea typeface="Inter" pitchFamily="34" charset="-122"/>
                <a:cs typeface="Inter" pitchFamily="34" charset="-120"/>
              </a:rPr>
              <a:t> (время, имя, племя) и слово </a:t>
            </a:r>
            <a:pPr algn="l" indent="0" marL="0">
              <a:lnSpc>
                <a:spcPct val="125000"/>
              </a:lnSpc>
              <a:buNone/>
            </a:pPr>
            <a:r>
              <a:rPr lang="en-US" sz="850" b="1" dirty="0">
                <a:solidFill>
                  <a:srgbClr val="FFFFFF"/>
                </a:solidFill>
                <a:latin typeface="Inter Bold" pitchFamily="34" charset="0"/>
                <a:ea typeface="Inter Bold" pitchFamily="34" charset="-122"/>
                <a:cs typeface="Inter Bold" pitchFamily="34" charset="-120"/>
              </a:rPr>
              <a:t>путь</a:t>
            </a:r>
            <a:pPr algn="l" indent="0" marL="0">
              <a:lnSpc>
                <a:spcPct val="125000"/>
              </a:lnSpc>
              <a:buNone/>
            </a:pPr>
            <a:r>
              <a:rPr lang="en-US" sz="850" dirty="0">
                <a:solidFill>
                  <a:srgbClr val="FFFFFF"/>
                </a:solidFill>
                <a:latin typeface="Inter" pitchFamily="34" charset="0"/>
                <a:ea typeface="Inter" pitchFamily="34" charset="-122"/>
                <a:cs typeface="Inter" pitchFamily="34" charset="-120"/>
              </a:rPr>
              <a:t> имеют окончания разных склонений — их важно знать отдельно.</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861640"/>
            <a:ext cx="8151763" cy="426393"/>
          </a:xfrm>
          <a:prstGeom prst="rect">
            <a:avLst/>
          </a:prstGeom>
          <a:noFill/>
          <a:ln/>
        </p:spPr>
        <p:txBody>
          <a:bodyPr wrap="none" lIns="0" tIns="0" rIns="0" bIns="0" rtlCol="0" anchor="t"/>
          <a:lstStyle/>
          <a:p>
            <a:pPr algn="l" indent="0" marL="0">
              <a:lnSpc>
                <a:spcPct val="104000"/>
              </a:lnSpc>
              <a:buNone/>
            </a:pPr>
            <a:r>
              <a:rPr lang="en-US" sz="2650" b="1" dirty="0">
                <a:solidFill>
                  <a:srgbClr val="F95F88"/>
                </a:solidFill>
                <a:latin typeface="Petrona Bold" pitchFamily="34" charset="0"/>
                <a:ea typeface="Petrona Bold" pitchFamily="34" charset="-122"/>
                <a:cs typeface="Petrona Bold" pitchFamily="34" charset="-120"/>
              </a:rPr>
              <a:t>Непостоянные признаки: Число и Падеж</a:t>
            </a:r>
            <a:endParaRPr lang="en-US" sz="2650" dirty="0"/>
          </a:p>
        </p:txBody>
      </p:sp>
      <p:pic>
        <p:nvPicPr>
          <p:cNvPr id="3" name="Image 0" descr="preencoded.png">    </p:cNvPr>
          <p:cNvPicPr>
            <a:picLocks noChangeAspect="1"/>
          </p:cNvPicPr>
          <p:nvPr/>
        </p:nvPicPr>
        <p:blipFill>
          <a:blip r:embed="rId1">
            <a:extLst>
              <a:ext uri="{96DAC541-7B7A-43D3-8B79-37D633B846F1}">
                <asvg:svgBlip xmlns:asvg="http://schemas.microsoft.com/office/drawing/2016/SVG/main" r:embed="rId2"/>
              </a:ext>
            </a:extLst>
          </a:blip>
          <a:stretch>
            <a:fillRect/>
          </a:stretch>
        </p:blipFill>
        <p:spPr>
          <a:xfrm>
            <a:off x="496119" y="1536055"/>
            <a:ext cx="310083" cy="310083"/>
          </a:xfrm>
          <a:prstGeom prst="rect">
            <a:avLst/>
          </a:prstGeom>
        </p:spPr>
      </p:pic>
      <p:sp>
        <p:nvSpPr>
          <p:cNvPr id="4" name="Text 1"/>
          <p:cNvSpPr/>
          <p:nvPr/>
        </p:nvSpPr>
        <p:spPr>
          <a:xfrm>
            <a:off x="496119" y="2001143"/>
            <a:ext cx="3998342" cy="213196"/>
          </a:xfrm>
          <a:prstGeom prst="rect">
            <a:avLst/>
          </a:prstGeom>
          <a:noFill/>
          <a:ln/>
        </p:spPr>
        <p:txBody>
          <a:bodyPr wrap="none" lIns="0" tIns="0" rIns="0" bIns="0" rtlCol="0" anchor="t"/>
          <a:lstStyle/>
          <a:p>
            <a:pPr algn="l" indent="0" marL="0">
              <a:lnSpc>
                <a:spcPct val="104000"/>
              </a:lnSpc>
              <a:buNone/>
            </a:pPr>
            <a:r>
              <a:rPr lang="en-US" sz="1300" b="1" dirty="0">
                <a:solidFill>
                  <a:srgbClr val="272525"/>
                </a:solidFill>
                <a:latin typeface="Petrona Bold" pitchFamily="34" charset="0"/>
                <a:ea typeface="Petrona Bold" pitchFamily="34" charset="-122"/>
                <a:cs typeface="Petrona Bold" pitchFamily="34" charset="-120"/>
              </a:rPr>
              <a:t>Единственное число</a:t>
            </a:r>
            <a:endParaRPr lang="en-US" sz="1300" dirty="0"/>
          </a:p>
        </p:txBody>
      </p:sp>
      <p:sp>
        <p:nvSpPr>
          <p:cNvPr id="5" name="Text 2"/>
          <p:cNvSpPr/>
          <p:nvPr/>
        </p:nvSpPr>
        <p:spPr>
          <a:xfrm>
            <a:off x="496119" y="2288753"/>
            <a:ext cx="3998342"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72525"/>
                </a:solidFill>
                <a:latin typeface="Inter" pitchFamily="34" charset="0"/>
                <a:ea typeface="Inter" pitchFamily="34" charset="-122"/>
                <a:cs typeface="Inter" pitchFamily="34" charset="-120"/>
              </a:rPr>
              <a:t>Обозначает один предмет: </a:t>
            </a:r>
            <a:pPr algn="l" indent="0" marL="0">
              <a:lnSpc>
                <a:spcPct val="133000"/>
              </a:lnSpc>
              <a:buNone/>
            </a:pPr>
            <a:r>
              <a:rPr lang="en-US" sz="950" i="1" dirty="0">
                <a:solidFill>
                  <a:srgbClr val="272525"/>
                </a:solidFill>
                <a:latin typeface="Inter" pitchFamily="34" charset="0"/>
                <a:ea typeface="Inter" pitchFamily="34" charset="-122"/>
                <a:cs typeface="Inter" pitchFamily="34" charset="-120"/>
              </a:rPr>
              <a:t>книга, город, ученик</a:t>
            </a:r>
            <a:pPr algn="l" indent="0" marL="0">
              <a:lnSpc>
                <a:spcPct val="133000"/>
              </a:lnSpc>
              <a:buNone/>
            </a:pPr>
            <a:r>
              <a:rPr lang="en-US" sz="950" dirty="0">
                <a:solidFill>
                  <a:srgbClr val="272525"/>
                </a:solidFill>
                <a:latin typeface="Inter" pitchFamily="34" charset="0"/>
                <a:ea typeface="Inter" pitchFamily="34" charset="-122"/>
                <a:cs typeface="Inter" pitchFamily="34" charset="-120"/>
              </a:rPr>
              <a:t>. Большинство существительных свободно изменяется по числам.</a:t>
            </a:r>
            <a:endParaRPr lang="en-US" sz="950" dirty="0"/>
          </a:p>
        </p:txBody>
      </p:sp>
      <p:pic>
        <p:nvPicPr>
          <p:cNvPr id="6" name="Image 1" descr="preencoded.png">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4649465" y="1536055"/>
            <a:ext cx="310083" cy="310083"/>
          </a:xfrm>
          <a:prstGeom prst="rect">
            <a:avLst/>
          </a:prstGeom>
        </p:spPr>
      </p:pic>
      <p:sp>
        <p:nvSpPr>
          <p:cNvPr id="7" name="Text 3"/>
          <p:cNvSpPr/>
          <p:nvPr/>
        </p:nvSpPr>
        <p:spPr>
          <a:xfrm>
            <a:off x="4649465" y="2001143"/>
            <a:ext cx="3998416" cy="213196"/>
          </a:xfrm>
          <a:prstGeom prst="rect">
            <a:avLst/>
          </a:prstGeom>
          <a:noFill/>
          <a:ln/>
        </p:spPr>
        <p:txBody>
          <a:bodyPr wrap="none" lIns="0" tIns="0" rIns="0" bIns="0" rtlCol="0" anchor="t"/>
          <a:lstStyle/>
          <a:p>
            <a:pPr algn="l" indent="0" marL="0">
              <a:lnSpc>
                <a:spcPct val="104000"/>
              </a:lnSpc>
              <a:buNone/>
            </a:pPr>
            <a:r>
              <a:rPr lang="en-US" sz="1300" b="1" dirty="0">
                <a:solidFill>
                  <a:srgbClr val="272525"/>
                </a:solidFill>
                <a:latin typeface="Petrona Bold" pitchFamily="34" charset="0"/>
                <a:ea typeface="Petrona Bold" pitchFamily="34" charset="-122"/>
                <a:cs typeface="Petrona Bold" pitchFamily="34" charset="-120"/>
              </a:rPr>
              <a:t>Множественное число</a:t>
            </a:r>
            <a:endParaRPr lang="en-US" sz="1300" dirty="0"/>
          </a:p>
        </p:txBody>
      </p:sp>
      <p:sp>
        <p:nvSpPr>
          <p:cNvPr id="8" name="Text 4"/>
          <p:cNvSpPr/>
          <p:nvPr/>
        </p:nvSpPr>
        <p:spPr>
          <a:xfrm>
            <a:off x="4649465" y="2288753"/>
            <a:ext cx="3998416" cy="396925"/>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72525"/>
                </a:solidFill>
                <a:latin typeface="Inter" pitchFamily="34" charset="0"/>
                <a:ea typeface="Inter" pitchFamily="34" charset="-122"/>
                <a:cs typeface="Inter" pitchFamily="34" charset="-120"/>
              </a:rPr>
              <a:t>Обозначает несколько предметов: </a:t>
            </a:r>
            <a:pPr algn="l" indent="0" marL="0">
              <a:lnSpc>
                <a:spcPct val="133000"/>
              </a:lnSpc>
              <a:buNone/>
            </a:pPr>
            <a:r>
              <a:rPr lang="en-US" sz="950" i="1" dirty="0">
                <a:solidFill>
                  <a:srgbClr val="272525"/>
                </a:solidFill>
                <a:latin typeface="Inter" pitchFamily="34" charset="0"/>
                <a:ea typeface="Inter" pitchFamily="34" charset="-122"/>
                <a:cs typeface="Inter" pitchFamily="34" charset="-120"/>
              </a:rPr>
              <a:t>книги, города, ученики</a:t>
            </a:r>
            <a:pPr algn="l" indent="0" marL="0">
              <a:lnSpc>
                <a:spcPct val="133000"/>
              </a:lnSpc>
              <a:buNone/>
            </a:pPr>
            <a:r>
              <a:rPr lang="en-US" sz="950" dirty="0">
                <a:solidFill>
                  <a:srgbClr val="272525"/>
                </a:solidFill>
                <a:latin typeface="Inter" pitchFamily="34" charset="0"/>
                <a:ea typeface="Inter" pitchFamily="34" charset="-122"/>
                <a:cs typeface="Inter" pitchFamily="34" charset="-120"/>
              </a:rPr>
              <a:t>. Некоторые слова существуют только во мн.ч.: </a:t>
            </a:r>
            <a:pPr algn="l" indent="0" marL="0">
              <a:lnSpc>
                <a:spcPct val="133000"/>
              </a:lnSpc>
              <a:buNone/>
            </a:pPr>
            <a:r>
              <a:rPr lang="en-US" sz="950" i="1" dirty="0">
                <a:solidFill>
                  <a:srgbClr val="272525"/>
                </a:solidFill>
                <a:latin typeface="Inter" pitchFamily="34" charset="0"/>
                <a:ea typeface="Inter" pitchFamily="34" charset="-122"/>
                <a:cs typeface="Inter" pitchFamily="34" charset="-120"/>
              </a:rPr>
              <a:t>ножницы, сливки</a:t>
            </a:r>
            <a:pPr algn="l" indent="0" marL="0">
              <a:lnSpc>
                <a:spcPct val="133000"/>
              </a:lnSpc>
              <a:buNone/>
            </a:pPr>
            <a:r>
              <a:rPr lang="en-US" sz="950" dirty="0">
                <a:solidFill>
                  <a:srgbClr val="272525"/>
                </a:solidFill>
                <a:latin typeface="Inter" pitchFamily="34" charset="0"/>
                <a:ea typeface="Inter" pitchFamily="34" charset="-122"/>
                <a:cs typeface="Inter" pitchFamily="34" charset="-120"/>
              </a:rPr>
              <a:t>.</a:t>
            </a:r>
            <a:endParaRPr lang="en-US" sz="950" dirty="0"/>
          </a:p>
        </p:txBody>
      </p:sp>
      <p:pic>
        <p:nvPicPr>
          <p:cNvPr id="9" name="Image 2" descr="preencoded.png">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96119" y="2933700"/>
            <a:ext cx="310083" cy="310083"/>
          </a:xfrm>
          <a:prstGeom prst="rect">
            <a:avLst/>
          </a:prstGeom>
        </p:spPr>
      </p:pic>
      <p:sp>
        <p:nvSpPr>
          <p:cNvPr id="10" name="Text 5"/>
          <p:cNvSpPr/>
          <p:nvPr/>
        </p:nvSpPr>
        <p:spPr>
          <a:xfrm>
            <a:off x="496119" y="3398788"/>
            <a:ext cx="3998342" cy="213196"/>
          </a:xfrm>
          <a:prstGeom prst="rect">
            <a:avLst/>
          </a:prstGeom>
          <a:noFill/>
          <a:ln/>
        </p:spPr>
        <p:txBody>
          <a:bodyPr wrap="none" lIns="0" tIns="0" rIns="0" bIns="0" rtlCol="0" anchor="t"/>
          <a:lstStyle/>
          <a:p>
            <a:pPr algn="l" indent="0" marL="0">
              <a:lnSpc>
                <a:spcPct val="104000"/>
              </a:lnSpc>
              <a:buNone/>
            </a:pPr>
            <a:r>
              <a:rPr lang="en-US" sz="1300" b="1" dirty="0">
                <a:solidFill>
                  <a:srgbClr val="272525"/>
                </a:solidFill>
                <a:latin typeface="Petrona Bold" pitchFamily="34" charset="0"/>
                <a:ea typeface="Petrona Bold" pitchFamily="34" charset="-122"/>
                <a:cs typeface="Petrona Bold" pitchFamily="34" charset="-120"/>
              </a:rPr>
              <a:t>Шесть падежей</a:t>
            </a:r>
            <a:endParaRPr lang="en-US" sz="1300" dirty="0"/>
          </a:p>
        </p:txBody>
      </p:sp>
      <p:sp>
        <p:nvSpPr>
          <p:cNvPr id="11" name="Text 6"/>
          <p:cNvSpPr/>
          <p:nvPr/>
        </p:nvSpPr>
        <p:spPr>
          <a:xfrm>
            <a:off x="496119" y="3686398"/>
            <a:ext cx="3998342" cy="595387"/>
          </a:xfrm>
          <a:prstGeom prst="rect">
            <a:avLst/>
          </a:prstGeom>
          <a:noFill/>
          <a:ln/>
        </p:spPr>
        <p:txBody>
          <a:bodyPr wrap="square" lIns="0" tIns="0" rIns="0" bIns="0" rtlCol="0" anchor="t">
            <a:normAutofit/>
          </a:bodyPr>
          <a:lstStyle/>
          <a:p>
            <a:pPr algn="l" indent="0" marL="0">
              <a:lnSpc>
                <a:spcPct val="133000"/>
              </a:lnSpc>
              <a:buNone/>
            </a:pPr>
            <a:r>
              <a:rPr lang="en-US" sz="950" b="1" dirty="0">
                <a:solidFill>
                  <a:srgbClr val="272525"/>
                </a:solidFill>
                <a:latin typeface="Inter Bold" pitchFamily="34" charset="0"/>
                <a:ea typeface="Inter Bold" pitchFamily="34" charset="-122"/>
                <a:cs typeface="Inter Bold" pitchFamily="34" charset="-120"/>
              </a:rPr>
              <a:t>И.п. Р.п. Д.п. В.п. Т.п. П.п.</a:t>
            </a:r>
            <a:pPr algn="l" indent="0" marL="0">
              <a:lnSpc>
                <a:spcPct val="133000"/>
              </a:lnSpc>
              <a:buNone/>
            </a:pPr>
            <a:r>
              <a:rPr lang="en-US" sz="950" dirty="0">
                <a:solidFill>
                  <a:srgbClr val="272525"/>
                </a:solidFill>
                <a:latin typeface="Inter" pitchFamily="34" charset="0"/>
                <a:ea typeface="Inter" pitchFamily="34" charset="-122"/>
                <a:cs typeface="Inter" pitchFamily="34" charset="-120"/>
              </a:rPr>
              <a:t> — каждый определяет роль существительного в предложении и его связь с другими словами.</a:t>
            </a:r>
            <a:endParaRPr lang="en-US" sz="950" dirty="0"/>
          </a:p>
        </p:txBody>
      </p:sp>
      <p:pic>
        <p:nvPicPr>
          <p:cNvPr id="12" name="Image 3" descr="preencoded.png">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649465" y="2933700"/>
            <a:ext cx="310083" cy="310083"/>
          </a:xfrm>
          <a:prstGeom prst="rect">
            <a:avLst/>
          </a:prstGeom>
        </p:spPr>
      </p:pic>
      <p:sp>
        <p:nvSpPr>
          <p:cNvPr id="13" name="Text 7"/>
          <p:cNvSpPr/>
          <p:nvPr/>
        </p:nvSpPr>
        <p:spPr>
          <a:xfrm>
            <a:off x="4649465" y="3398788"/>
            <a:ext cx="3998416" cy="213196"/>
          </a:xfrm>
          <a:prstGeom prst="rect">
            <a:avLst/>
          </a:prstGeom>
          <a:noFill/>
          <a:ln/>
        </p:spPr>
        <p:txBody>
          <a:bodyPr wrap="none" lIns="0" tIns="0" rIns="0" bIns="0" rtlCol="0" anchor="t"/>
          <a:lstStyle/>
          <a:p>
            <a:pPr algn="l" indent="0" marL="0">
              <a:lnSpc>
                <a:spcPct val="104000"/>
              </a:lnSpc>
              <a:buNone/>
            </a:pPr>
            <a:r>
              <a:rPr lang="en-US" sz="1300" b="1" dirty="0">
                <a:solidFill>
                  <a:srgbClr val="272525"/>
                </a:solidFill>
                <a:latin typeface="Petrona Bold" pitchFamily="34" charset="0"/>
                <a:ea typeface="Petrona Bold" pitchFamily="34" charset="-122"/>
                <a:cs typeface="Petrona Bold" pitchFamily="34" charset="-120"/>
              </a:rPr>
              <a:t>Звательный падеж</a:t>
            </a:r>
            <a:endParaRPr lang="en-US" sz="1300" dirty="0"/>
          </a:p>
        </p:txBody>
      </p:sp>
      <p:sp>
        <p:nvSpPr>
          <p:cNvPr id="14" name="Text 8"/>
          <p:cNvSpPr/>
          <p:nvPr/>
        </p:nvSpPr>
        <p:spPr>
          <a:xfrm>
            <a:off x="4649465" y="3686398"/>
            <a:ext cx="3998416"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72525"/>
                </a:solidFill>
                <a:latin typeface="Inter" pitchFamily="34" charset="0"/>
                <a:ea typeface="Inter" pitchFamily="34" charset="-122"/>
                <a:cs typeface="Inter" pitchFamily="34" charset="-120"/>
              </a:rPr>
              <a:t>Исторически в русском языке был </a:t>
            </a:r>
            <a:pPr algn="l" indent="0" marL="0">
              <a:lnSpc>
                <a:spcPct val="133000"/>
              </a:lnSpc>
              <a:buNone/>
            </a:pPr>
            <a:r>
              <a:rPr lang="en-US" sz="950" b="1" dirty="0">
                <a:solidFill>
                  <a:srgbClr val="272525"/>
                </a:solidFill>
                <a:latin typeface="Inter Bold" pitchFamily="34" charset="0"/>
                <a:ea typeface="Inter Bold" pitchFamily="34" charset="-122"/>
                <a:cs typeface="Inter Bold" pitchFamily="34" charset="-120"/>
              </a:rPr>
              <a:t>седьмой падеж</a:t>
            </a:r>
            <a:pPr algn="l" indent="0" marL="0">
              <a:lnSpc>
                <a:spcPct val="133000"/>
              </a:lnSpc>
              <a:buNone/>
            </a:pPr>
            <a:r>
              <a:rPr lang="en-US" sz="950" dirty="0">
                <a:solidFill>
                  <a:srgbClr val="272525"/>
                </a:solidFill>
                <a:latin typeface="Inter" pitchFamily="34" charset="0"/>
                <a:ea typeface="Inter" pitchFamily="34" charset="-122"/>
                <a:cs typeface="Inter" pitchFamily="34" charset="-120"/>
              </a:rPr>
              <a:t> — звательный. Его отголоски сохранились в словах </a:t>
            </a:r>
            <a:pPr algn="l" indent="0" marL="0">
              <a:lnSpc>
                <a:spcPct val="133000"/>
              </a:lnSpc>
              <a:buNone/>
            </a:pPr>
            <a:r>
              <a:rPr lang="en-US" sz="950" i="1" dirty="0">
                <a:solidFill>
                  <a:srgbClr val="272525"/>
                </a:solidFill>
                <a:latin typeface="Inter" pitchFamily="34" charset="0"/>
                <a:ea typeface="Inter" pitchFamily="34" charset="-122"/>
                <a:cs typeface="Inter" pitchFamily="34" charset="-120"/>
              </a:rPr>
              <a:t>Боже, отче, старче</a:t>
            </a:r>
            <a:pPr algn="l" indent="0" marL="0">
              <a:lnSpc>
                <a:spcPct val="133000"/>
              </a:lnSpc>
              <a:buNone/>
            </a:pPr>
            <a:r>
              <a:rPr lang="en-US" sz="950" dirty="0">
                <a:solidFill>
                  <a:srgbClr val="272525"/>
                </a:solidFill>
                <a:latin typeface="Inter" pitchFamily="34" charset="0"/>
                <a:ea typeface="Inter" pitchFamily="34" charset="-122"/>
                <a:cs typeface="Inter" pitchFamily="34" charset="-120"/>
              </a:rPr>
              <a:t>.</a:t>
            </a:r>
            <a:endParaRPr lang="en-US" sz="9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5715000" y="0"/>
            <a:ext cx="3429000" cy="5143500"/>
          </a:xfrm>
          <a:prstGeom prst="rect">
            <a:avLst/>
          </a:prstGeom>
          <a:solidFill>
            <a:srgbClr val="E0D7F4"/>
          </a:solidFill>
          <a:ln/>
        </p:spPr>
      </p:sp>
      <p:pic>
        <p:nvPicPr>
          <p:cNvPr id="3" name="Image 0" descr="preencoded.png">    </p:cNvPr>
          <p:cNvPicPr>
            <a:picLocks noChangeAspect="1"/>
          </p:cNvPicPr>
          <p:nvPr/>
        </p:nvPicPr>
        <p:blipFill>
          <a:blip r:embed="rId1"/>
          <a:stretch>
            <a:fillRect/>
          </a:stretch>
        </p:blipFill>
        <p:spPr>
          <a:xfrm>
            <a:off x="5768280" y="356815"/>
            <a:ext cx="3322365" cy="4429869"/>
          </a:xfrm>
          <a:prstGeom prst="rect">
            <a:avLst/>
          </a:prstGeom>
        </p:spPr>
      </p:pic>
      <p:sp>
        <p:nvSpPr>
          <p:cNvPr id="4" name="Text 1"/>
          <p:cNvSpPr/>
          <p:nvPr/>
        </p:nvSpPr>
        <p:spPr>
          <a:xfrm>
            <a:off x="496119" y="357932"/>
            <a:ext cx="4722763" cy="732979"/>
          </a:xfrm>
          <a:prstGeom prst="rect">
            <a:avLst/>
          </a:prstGeom>
          <a:noFill/>
          <a:ln/>
        </p:spPr>
        <p:txBody>
          <a:bodyPr wrap="square" lIns="0" tIns="0" rIns="0" bIns="0" rtlCol="0" anchor="t">
            <a:normAutofit/>
          </a:bodyPr>
          <a:lstStyle/>
          <a:p>
            <a:pPr algn="l" indent="0" marL="0">
              <a:lnSpc>
                <a:spcPct val="104000"/>
              </a:lnSpc>
              <a:buNone/>
            </a:pPr>
            <a:r>
              <a:rPr lang="en-US" sz="2300" b="1" dirty="0">
                <a:solidFill>
                  <a:srgbClr val="F95F88"/>
                </a:solidFill>
                <a:latin typeface="Petrona Bold" pitchFamily="34" charset="0"/>
                <a:ea typeface="Petrona Bold" pitchFamily="34" charset="-122"/>
                <a:cs typeface="Petrona Bold" pitchFamily="34" charset="-120"/>
              </a:rPr>
              <a:t>Существительное в предложении</a:t>
            </a:r>
            <a:endParaRPr lang="en-US" sz="2300" dirty="0"/>
          </a:p>
        </p:txBody>
      </p:sp>
      <p:sp>
        <p:nvSpPr>
          <p:cNvPr id="5" name="Text 2"/>
          <p:cNvSpPr/>
          <p:nvPr/>
        </p:nvSpPr>
        <p:spPr>
          <a:xfrm>
            <a:off x="496119" y="1228279"/>
            <a:ext cx="4722763" cy="317153"/>
          </a:xfrm>
          <a:prstGeom prst="rect">
            <a:avLst/>
          </a:prstGeom>
          <a:noFill/>
          <a:ln/>
        </p:spPr>
        <p:txBody>
          <a:bodyPr wrap="square" lIns="0" tIns="0" rIns="0" bIns="0" rtlCol="0" anchor="t">
            <a:normAutofit/>
          </a:bodyPr>
          <a:lstStyle/>
          <a:p>
            <a:pPr algn="l" indent="0" marL="0">
              <a:lnSpc>
                <a:spcPct val="124000"/>
              </a:lnSpc>
              <a:buNone/>
            </a:pPr>
            <a:r>
              <a:rPr lang="en-US" sz="800" dirty="0">
                <a:solidFill>
                  <a:srgbClr val="272525"/>
                </a:solidFill>
                <a:latin typeface="Inter" pitchFamily="34" charset="0"/>
                <a:ea typeface="Inter" pitchFamily="34" charset="-122"/>
                <a:cs typeface="Inter" pitchFamily="34" charset="-120"/>
              </a:rPr>
              <a:t>Существительное — самый универсальный «строительный материал» предложения. Оно может занимать практически любую синтаксическую позицию.</a:t>
            </a:r>
            <a:endParaRPr lang="en-US" sz="800" dirty="0"/>
          </a:p>
        </p:txBody>
      </p:sp>
      <p:pic>
        <p:nvPicPr>
          <p:cNvPr id="6" name="Image 1" descr="preencoded.png">    </p:cNvPr>
          <p:cNvPicPr>
            <a:picLocks noChangeAspect="1"/>
          </p:cNvPicPr>
          <p:nvPr/>
        </p:nvPicPr>
        <p:blipFill>
          <a:blip r:embed="rId2"/>
          <a:stretch>
            <a:fillRect/>
          </a:stretch>
        </p:blipFill>
        <p:spPr>
          <a:xfrm>
            <a:off x="496119" y="1648420"/>
            <a:ext cx="532954" cy="639589"/>
          </a:xfrm>
          <a:prstGeom prst="rect">
            <a:avLst/>
          </a:prstGeom>
        </p:spPr>
      </p:pic>
      <p:sp>
        <p:nvSpPr>
          <p:cNvPr id="7" name="Text 3"/>
          <p:cNvSpPr/>
          <p:nvPr/>
        </p:nvSpPr>
        <p:spPr>
          <a:xfrm>
            <a:off x="1120676" y="1754981"/>
            <a:ext cx="4098206" cy="183207"/>
          </a:xfrm>
          <a:prstGeom prst="rect">
            <a:avLst/>
          </a:prstGeom>
          <a:noFill/>
          <a:ln/>
        </p:spPr>
        <p:txBody>
          <a:bodyPr wrap="none" lIns="0" tIns="0" rIns="0" bIns="0" rtlCol="0" anchor="t"/>
          <a:lstStyle/>
          <a:p>
            <a:pPr algn="l" indent="0" marL="0">
              <a:lnSpc>
                <a:spcPct val="104000"/>
              </a:lnSpc>
              <a:buNone/>
            </a:pPr>
            <a:r>
              <a:rPr lang="en-US" sz="1150" b="1" dirty="0">
                <a:solidFill>
                  <a:srgbClr val="272525"/>
                </a:solidFill>
                <a:latin typeface="Petrona Bold" pitchFamily="34" charset="0"/>
                <a:ea typeface="Petrona Bold" pitchFamily="34" charset="-122"/>
                <a:cs typeface="Petrona Bold" pitchFamily="34" charset="-120"/>
              </a:rPr>
              <a:t>Подлежащее</a:t>
            </a:r>
            <a:endParaRPr lang="en-US" sz="1150" dirty="0"/>
          </a:p>
        </p:txBody>
      </p:sp>
      <p:sp>
        <p:nvSpPr>
          <p:cNvPr id="8" name="Text 4"/>
          <p:cNvSpPr/>
          <p:nvPr/>
        </p:nvSpPr>
        <p:spPr>
          <a:xfrm>
            <a:off x="1120676" y="1993106"/>
            <a:ext cx="4098206" cy="158576"/>
          </a:xfrm>
          <a:prstGeom prst="rect">
            <a:avLst/>
          </a:prstGeom>
          <a:noFill/>
          <a:ln/>
        </p:spPr>
        <p:txBody>
          <a:bodyPr wrap="none" lIns="0" tIns="0" rIns="0" bIns="0" rtlCol="0" anchor="t"/>
          <a:lstStyle/>
          <a:p>
            <a:pPr algn="l" indent="0" marL="0">
              <a:lnSpc>
                <a:spcPct val="124000"/>
              </a:lnSpc>
              <a:buNone/>
            </a:pPr>
            <a:r>
              <a:rPr lang="en-US" sz="800" i="1" dirty="0">
                <a:solidFill>
                  <a:srgbClr val="272525"/>
                </a:solidFill>
                <a:latin typeface="Inter" pitchFamily="34" charset="0"/>
                <a:ea typeface="Inter" pitchFamily="34" charset="-122"/>
                <a:cs typeface="Inter" pitchFamily="34" charset="-120"/>
              </a:rPr>
              <a:t>Ветер</a:t>
            </a:r>
            <a:pPr algn="l" indent="0" marL="0">
              <a:lnSpc>
                <a:spcPct val="124000"/>
              </a:lnSpc>
              <a:buNone/>
            </a:pPr>
            <a:r>
              <a:rPr lang="en-US" sz="800" dirty="0">
                <a:solidFill>
                  <a:srgbClr val="272525"/>
                </a:solidFill>
                <a:latin typeface="Inter" pitchFamily="34" charset="0"/>
                <a:ea typeface="Inter" pitchFamily="34" charset="-122"/>
                <a:cs typeface="Inter" pitchFamily="34" charset="-120"/>
              </a:rPr>
              <a:t> дует над полем. Кто дует? — </a:t>
            </a:r>
            <a:pPr algn="l" indent="0" marL="0">
              <a:lnSpc>
                <a:spcPct val="124000"/>
              </a:lnSpc>
              <a:buNone/>
            </a:pPr>
            <a:r>
              <a:rPr lang="en-US" sz="800" b="1" dirty="0">
                <a:solidFill>
                  <a:srgbClr val="272525"/>
                </a:solidFill>
                <a:latin typeface="Inter Bold" pitchFamily="34" charset="0"/>
                <a:ea typeface="Inter Bold" pitchFamily="34" charset="-122"/>
                <a:cs typeface="Inter Bold" pitchFamily="34" charset="-120"/>
              </a:rPr>
              <a:t>ветер</a:t>
            </a:r>
            <a:endParaRPr lang="en-US" sz="800" dirty="0"/>
          </a:p>
        </p:txBody>
      </p:sp>
      <p:pic>
        <p:nvPicPr>
          <p:cNvPr id="9" name="Image 2" descr="preencoded.png">    </p:cNvPr>
          <p:cNvPicPr>
            <a:picLocks noChangeAspect="1"/>
          </p:cNvPicPr>
          <p:nvPr/>
        </p:nvPicPr>
        <p:blipFill>
          <a:blip r:embed="rId3"/>
          <a:stretch>
            <a:fillRect/>
          </a:stretch>
        </p:blipFill>
        <p:spPr>
          <a:xfrm>
            <a:off x="496119" y="2288009"/>
            <a:ext cx="532954" cy="639589"/>
          </a:xfrm>
          <a:prstGeom prst="rect">
            <a:avLst/>
          </a:prstGeom>
        </p:spPr>
      </p:pic>
      <p:sp>
        <p:nvSpPr>
          <p:cNvPr id="10" name="Text 5"/>
          <p:cNvSpPr/>
          <p:nvPr/>
        </p:nvSpPr>
        <p:spPr>
          <a:xfrm>
            <a:off x="1120676" y="2394570"/>
            <a:ext cx="4098206" cy="183207"/>
          </a:xfrm>
          <a:prstGeom prst="rect">
            <a:avLst/>
          </a:prstGeom>
          <a:noFill/>
          <a:ln/>
        </p:spPr>
        <p:txBody>
          <a:bodyPr wrap="none" lIns="0" tIns="0" rIns="0" bIns="0" rtlCol="0" anchor="t"/>
          <a:lstStyle/>
          <a:p>
            <a:pPr algn="l" indent="0" marL="0">
              <a:lnSpc>
                <a:spcPct val="104000"/>
              </a:lnSpc>
              <a:buNone/>
            </a:pPr>
            <a:r>
              <a:rPr lang="en-US" sz="1150" b="1" dirty="0">
                <a:solidFill>
                  <a:srgbClr val="272525"/>
                </a:solidFill>
                <a:latin typeface="Petrona Bold" pitchFamily="34" charset="0"/>
                <a:ea typeface="Petrona Bold" pitchFamily="34" charset="-122"/>
                <a:cs typeface="Petrona Bold" pitchFamily="34" charset="-120"/>
              </a:rPr>
              <a:t>Дополнение</a:t>
            </a:r>
            <a:endParaRPr lang="en-US" sz="1150" dirty="0"/>
          </a:p>
        </p:txBody>
      </p:sp>
      <p:sp>
        <p:nvSpPr>
          <p:cNvPr id="11" name="Text 6"/>
          <p:cNvSpPr/>
          <p:nvPr/>
        </p:nvSpPr>
        <p:spPr>
          <a:xfrm>
            <a:off x="1120676" y="2632695"/>
            <a:ext cx="4098206" cy="158576"/>
          </a:xfrm>
          <a:prstGeom prst="rect">
            <a:avLst/>
          </a:prstGeom>
          <a:noFill/>
          <a:ln/>
        </p:spPr>
        <p:txBody>
          <a:bodyPr wrap="none" lIns="0" tIns="0" rIns="0" bIns="0" rtlCol="0" anchor="t"/>
          <a:lstStyle/>
          <a:p>
            <a:pPr algn="l" indent="0" marL="0">
              <a:lnSpc>
                <a:spcPct val="124000"/>
              </a:lnSpc>
              <a:buNone/>
            </a:pPr>
            <a:r>
              <a:rPr lang="en-US" sz="800" dirty="0">
                <a:solidFill>
                  <a:srgbClr val="272525"/>
                </a:solidFill>
                <a:latin typeface="Inter" pitchFamily="34" charset="0"/>
                <a:ea typeface="Inter" pitchFamily="34" charset="-122"/>
                <a:cs typeface="Inter" pitchFamily="34" charset="-120"/>
              </a:rPr>
              <a:t>Читаю </a:t>
            </a:r>
            <a:pPr algn="l" indent="0" marL="0">
              <a:lnSpc>
                <a:spcPct val="124000"/>
              </a:lnSpc>
              <a:buNone/>
            </a:pPr>
            <a:r>
              <a:rPr lang="en-US" sz="800" i="1" dirty="0">
                <a:solidFill>
                  <a:srgbClr val="272525"/>
                </a:solidFill>
                <a:latin typeface="Inter" pitchFamily="34" charset="0"/>
                <a:ea typeface="Inter" pitchFamily="34" charset="-122"/>
                <a:cs typeface="Inter" pitchFamily="34" charset="-120"/>
              </a:rPr>
              <a:t>книгу</a:t>
            </a:r>
            <a:pPr algn="l" indent="0" marL="0">
              <a:lnSpc>
                <a:spcPct val="124000"/>
              </a:lnSpc>
              <a:buNone/>
            </a:pPr>
            <a:r>
              <a:rPr lang="en-US" sz="800" dirty="0">
                <a:solidFill>
                  <a:srgbClr val="272525"/>
                </a:solidFill>
                <a:latin typeface="Inter" pitchFamily="34" charset="0"/>
                <a:ea typeface="Inter" pitchFamily="34" charset="-122"/>
                <a:cs typeface="Inter" pitchFamily="34" charset="-120"/>
              </a:rPr>
              <a:t>. Что читаю? — </a:t>
            </a:r>
            <a:pPr algn="l" indent="0" marL="0">
              <a:lnSpc>
                <a:spcPct val="124000"/>
              </a:lnSpc>
              <a:buNone/>
            </a:pPr>
            <a:r>
              <a:rPr lang="en-US" sz="800" b="1" dirty="0">
                <a:solidFill>
                  <a:srgbClr val="272525"/>
                </a:solidFill>
                <a:latin typeface="Inter Bold" pitchFamily="34" charset="0"/>
                <a:ea typeface="Inter Bold" pitchFamily="34" charset="-122"/>
                <a:cs typeface="Inter Bold" pitchFamily="34" charset="-120"/>
              </a:rPr>
              <a:t>книгу</a:t>
            </a:r>
            <a:endParaRPr lang="en-US" sz="800" dirty="0"/>
          </a:p>
        </p:txBody>
      </p:sp>
      <p:pic>
        <p:nvPicPr>
          <p:cNvPr id="12" name="Image 3" descr="preencoded.png">    </p:cNvPr>
          <p:cNvPicPr>
            <a:picLocks noChangeAspect="1"/>
          </p:cNvPicPr>
          <p:nvPr/>
        </p:nvPicPr>
        <p:blipFill>
          <a:blip r:embed="rId4"/>
          <a:stretch>
            <a:fillRect/>
          </a:stretch>
        </p:blipFill>
        <p:spPr>
          <a:xfrm>
            <a:off x="496119" y="2927598"/>
            <a:ext cx="532954" cy="639589"/>
          </a:xfrm>
          <a:prstGeom prst="rect">
            <a:avLst/>
          </a:prstGeom>
        </p:spPr>
      </p:pic>
      <p:sp>
        <p:nvSpPr>
          <p:cNvPr id="13" name="Text 7"/>
          <p:cNvSpPr/>
          <p:nvPr/>
        </p:nvSpPr>
        <p:spPr>
          <a:xfrm>
            <a:off x="1120676" y="3034159"/>
            <a:ext cx="4098206" cy="183207"/>
          </a:xfrm>
          <a:prstGeom prst="rect">
            <a:avLst/>
          </a:prstGeom>
          <a:noFill/>
          <a:ln/>
        </p:spPr>
        <p:txBody>
          <a:bodyPr wrap="none" lIns="0" tIns="0" rIns="0" bIns="0" rtlCol="0" anchor="t"/>
          <a:lstStyle/>
          <a:p>
            <a:pPr algn="l" indent="0" marL="0">
              <a:lnSpc>
                <a:spcPct val="104000"/>
              </a:lnSpc>
              <a:buNone/>
            </a:pPr>
            <a:r>
              <a:rPr lang="en-US" sz="1150" b="1" dirty="0">
                <a:solidFill>
                  <a:srgbClr val="272525"/>
                </a:solidFill>
                <a:latin typeface="Petrona Bold" pitchFamily="34" charset="0"/>
                <a:ea typeface="Petrona Bold" pitchFamily="34" charset="-122"/>
                <a:cs typeface="Petrona Bold" pitchFamily="34" charset="-120"/>
              </a:rPr>
              <a:t>Обстоятельство</a:t>
            </a:r>
            <a:endParaRPr lang="en-US" sz="1150" dirty="0"/>
          </a:p>
        </p:txBody>
      </p:sp>
      <p:sp>
        <p:nvSpPr>
          <p:cNvPr id="14" name="Text 8"/>
          <p:cNvSpPr/>
          <p:nvPr/>
        </p:nvSpPr>
        <p:spPr>
          <a:xfrm>
            <a:off x="1120676" y="3272284"/>
            <a:ext cx="4098206" cy="158576"/>
          </a:xfrm>
          <a:prstGeom prst="rect">
            <a:avLst/>
          </a:prstGeom>
          <a:noFill/>
          <a:ln/>
        </p:spPr>
        <p:txBody>
          <a:bodyPr wrap="none" lIns="0" tIns="0" rIns="0" bIns="0" rtlCol="0" anchor="t"/>
          <a:lstStyle/>
          <a:p>
            <a:pPr algn="l" indent="0" marL="0">
              <a:lnSpc>
                <a:spcPct val="124000"/>
              </a:lnSpc>
              <a:buNone/>
            </a:pPr>
            <a:r>
              <a:rPr lang="en-US" sz="800" dirty="0">
                <a:solidFill>
                  <a:srgbClr val="272525"/>
                </a:solidFill>
                <a:latin typeface="Inter" pitchFamily="34" charset="0"/>
                <a:ea typeface="Inter" pitchFamily="34" charset="-122"/>
                <a:cs typeface="Inter" pitchFamily="34" charset="-120"/>
              </a:rPr>
              <a:t>Иду </a:t>
            </a:r>
            <a:pPr algn="l" indent="0" marL="0">
              <a:lnSpc>
                <a:spcPct val="124000"/>
              </a:lnSpc>
              <a:buNone/>
            </a:pPr>
            <a:r>
              <a:rPr lang="en-US" sz="800" i="1" dirty="0">
                <a:solidFill>
                  <a:srgbClr val="272525"/>
                </a:solidFill>
                <a:latin typeface="Inter" pitchFamily="34" charset="0"/>
                <a:ea typeface="Inter" pitchFamily="34" charset="-122"/>
                <a:cs typeface="Inter" pitchFamily="34" charset="-120"/>
              </a:rPr>
              <a:t>лесом</a:t>
            </a:r>
            <a:pPr algn="l" indent="0" marL="0">
              <a:lnSpc>
                <a:spcPct val="124000"/>
              </a:lnSpc>
              <a:buNone/>
            </a:pPr>
            <a:r>
              <a:rPr lang="en-US" sz="800" dirty="0">
                <a:solidFill>
                  <a:srgbClr val="272525"/>
                </a:solidFill>
                <a:latin typeface="Inter" pitchFamily="34" charset="0"/>
                <a:ea typeface="Inter" pitchFamily="34" charset="-122"/>
                <a:cs typeface="Inter" pitchFamily="34" charset="-120"/>
              </a:rPr>
              <a:t>. Каким путём? — </a:t>
            </a:r>
            <a:pPr algn="l" indent="0" marL="0">
              <a:lnSpc>
                <a:spcPct val="124000"/>
              </a:lnSpc>
              <a:buNone/>
            </a:pPr>
            <a:r>
              <a:rPr lang="en-US" sz="800" b="1" dirty="0">
                <a:solidFill>
                  <a:srgbClr val="272525"/>
                </a:solidFill>
                <a:latin typeface="Inter Bold" pitchFamily="34" charset="0"/>
                <a:ea typeface="Inter Bold" pitchFamily="34" charset="-122"/>
                <a:cs typeface="Inter Bold" pitchFamily="34" charset="-120"/>
              </a:rPr>
              <a:t>лесом</a:t>
            </a:r>
            <a:endParaRPr lang="en-US" sz="800" dirty="0"/>
          </a:p>
        </p:txBody>
      </p:sp>
      <p:pic>
        <p:nvPicPr>
          <p:cNvPr id="15" name="Image 4" descr="preencoded.png">    </p:cNvPr>
          <p:cNvPicPr>
            <a:picLocks noChangeAspect="1"/>
          </p:cNvPicPr>
          <p:nvPr/>
        </p:nvPicPr>
        <p:blipFill>
          <a:blip r:embed="rId5"/>
          <a:stretch>
            <a:fillRect/>
          </a:stretch>
        </p:blipFill>
        <p:spPr>
          <a:xfrm>
            <a:off x="496119" y="3567187"/>
            <a:ext cx="532954" cy="639589"/>
          </a:xfrm>
          <a:prstGeom prst="rect">
            <a:avLst/>
          </a:prstGeom>
        </p:spPr>
      </p:pic>
      <p:sp>
        <p:nvSpPr>
          <p:cNvPr id="16" name="Text 9"/>
          <p:cNvSpPr/>
          <p:nvPr/>
        </p:nvSpPr>
        <p:spPr>
          <a:xfrm>
            <a:off x="1120676" y="3673748"/>
            <a:ext cx="4098206" cy="183207"/>
          </a:xfrm>
          <a:prstGeom prst="rect">
            <a:avLst/>
          </a:prstGeom>
          <a:noFill/>
          <a:ln/>
        </p:spPr>
        <p:txBody>
          <a:bodyPr wrap="none" lIns="0" tIns="0" rIns="0" bIns="0" rtlCol="0" anchor="t"/>
          <a:lstStyle/>
          <a:p>
            <a:pPr algn="l" indent="0" marL="0">
              <a:lnSpc>
                <a:spcPct val="104000"/>
              </a:lnSpc>
              <a:buNone/>
            </a:pPr>
            <a:r>
              <a:rPr lang="en-US" sz="1150" b="1" dirty="0">
                <a:solidFill>
                  <a:srgbClr val="272525"/>
                </a:solidFill>
                <a:latin typeface="Petrona Bold" pitchFamily="34" charset="0"/>
                <a:ea typeface="Petrona Bold" pitchFamily="34" charset="-122"/>
                <a:cs typeface="Petrona Bold" pitchFamily="34" charset="-120"/>
              </a:rPr>
              <a:t>Сказуемое / определение</a:t>
            </a:r>
            <a:endParaRPr lang="en-US" sz="1150" dirty="0"/>
          </a:p>
        </p:txBody>
      </p:sp>
      <p:sp>
        <p:nvSpPr>
          <p:cNvPr id="17" name="Text 10"/>
          <p:cNvSpPr/>
          <p:nvPr/>
        </p:nvSpPr>
        <p:spPr>
          <a:xfrm>
            <a:off x="1120676" y="3911873"/>
            <a:ext cx="4098206" cy="158576"/>
          </a:xfrm>
          <a:prstGeom prst="rect">
            <a:avLst/>
          </a:prstGeom>
          <a:noFill/>
          <a:ln/>
        </p:spPr>
        <p:txBody>
          <a:bodyPr wrap="none" lIns="0" tIns="0" rIns="0" bIns="0" rtlCol="0" anchor="t"/>
          <a:lstStyle/>
          <a:p>
            <a:pPr algn="l" indent="0" marL="0">
              <a:lnSpc>
                <a:spcPct val="124000"/>
              </a:lnSpc>
              <a:buNone/>
            </a:pPr>
            <a:r>
              <a:rPr lang="en-US" sz="800" dirty="0">
                <a:solidFill>
                  <a:srgbClr val="272525"/>
                </a:solidFill>
                <a:latin typeface="Inter" pitchFamily="34" charset="0"/>
                <a:ea typeface="Inter" pitchFamily="34" charset="-122"/>
                <a:cs typeface="Inter" pitchFamily="34" charset="-120"/>
              </a:rPr>
              <a:t>Он </a:t>
            </a:r>
            <a:pPr algn="l" indent="0" marL="0">
              <a:lnSpc>
                <a:spcPct val="124000"/>
              </a:lnSpc>
              <a:buNone/>
            </a:pPr>
            <a:r>
              <a:rPr lang="en-US" sz="800" i="1" dirty="0">
                <a:solidFill>
                  <a:srgbClr val="272525"/>
                </a:solidFill>
                <a:latin typeface="Inter" pitchFamily="34" charset="0"/>
                <a:ea typeface="Inter" pitchFamily="34" charset="-122"/>
                <a:cs typeface="Inter" pitchFamily="34" charset="-120"/>
              </a:rPr>
              <a:t>учитель</a:t>
            </a:r>
            <a:pPr algn="l" indent="0" marL="0">
              <a:lnSpc>
                <a:spcPct val="124000"/>
              </a:lnSpc>
              <a:buNone/>
            </a:pPr>
            <a:r>
              <a:rPr lang="en-US" sz="800" dirty="0">
                <a:solidFill>
                  <a:srgbClr val="272525"/>
                </a:solidFill>
                <a:latin typeface="Inter" pitchFamily="34" charset="0"/>
                <a:ea typeface="Inter" pitchFamily="34" charset="-122"/>
                <a:cs typeface="Inter" pitchFamily="34" charset="-120"/>
              </a:rPr>
              <a:t>. Дом </a:t>
            </a:r>
            <a:pPr algn="l" indent="0" marL="0">
              <a:lnSpc>
                <a:spcPct val="124000"/>
              </a:lnSpc>
              <a:buNone/>
            </a:pPr>
            <a:r>
              <a:rPr lang="en-US" sz="800" i="1" dirty="0">
                <a:solidFill>
                  <a:srgbClr val="272525"/>
                </a:solidFill>
                <a:latin typeface="Inter" pitchFamily="34" charset="0"/>
                <a:ea typeface="Inter" pitchFamily="34" charset="-122"/>
                <a:cs typeface="Inter" pitchFamily="34" charset="-120"/>
              </a:rPr>
              <a:t>у реки</a:t>
            </a:r>
            <a:pPr algn="l" indent="0" marL="0">
              <a:lnSpc>
                <a:spcPct val="124000"/>
              </a:lnSpc>
              <a:buNone/>
            </a:pPr>
            <a:r>
              <a:rPr lang="en-US" sz="800" dirty="0">
                <a:solidFill>
                  <a:srgbClr val="272525"/>
                </a:solidFill>
                <a:latin typeface="Inter" pitchFamily="34" charset="0"/>
                <a:ea typeface="Inter" pitchFamily="34" charset="-122"/>
                <a:cs typeface="Inter" pitchFamily="34" charset="-120"/>
              </a:rPr>
              <a:t>.</a:t>
            </a:r>
            <a:endParaRPr lang="en-US" sz="800" dirty="0"/>
          </a:p>
        </p:txBody>
      </p:sp>
      <p:sp>
        <p:nvSpPr>
          <p:cNvPr id="18" name="Text 11"/>
          <p:cNvSpPr/>
          <p:nvPr/>
        </p:nvSpPr>
        <p:spPr>
          <a:xfrm>
            <a:off x="496119" y="4309765"/>
            <a:ext cx="4722763" cy="475729"/>
          </a:xfrm>
          <a:prstGeom prst="rect">
            <a:avLst/>
          </a:prstGeom>
          <a:noFill/>
          <a:ln/>
        </p:spPr>
        <p:txBody>
          <a:bodyPr wrap="square" lIns="0" tIns="0" rIns="0" bIns="0" rtlCol="0" anchor="t">
            <a:normAutofit/>
          </a:bodyPr>
          <a:lstStyle/>
          <a:p>
            <a:pPr algn="l" indent="0" marL="0">
              <a:lnSpc>
                <a:spcPct val="124000"/>
              </a:lnSpc>
              <a:buNone/>
            </a:pPr>
            <a:r>
              <a:rPr lang="en-US" sz="800" dirty="0">
                <a:solidFill>
                  <a:srgbClr val="272525"/>
                </a:solidFill>
                <a:latin typeface="Inter" pitchFamily="34" charset="0"/>
                <a:ea typeface="Inter" pitchFamily="34" charset="-122"/>
                <a:cs typeface="Inter" pitchFamily="34" charset="-120"/>
              </a:rPr>
              <a:t>Во взаимодействии с прилагательными, глаголами и местоимениями существительное позволяет передавать сложнейшие смыслы, строить образы и выражать тончайшие оттенки мысли.</a:t>
            </a:r>
            <a:endParaRPr lang="en-US" sz="8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588838"/>
            <a:ext cx="8151763" cy="426393"/>
          </a:xfrm>
          <a:prstGeom prst="rect">
            <a:avLst/>
          </a:prstGeom>
          <a:noFill/>
          <a:ln/>
        </p:spPr>
        <p:txBody>
          <a:bodyPr wrap="none" lIns="0" tIns="0" rIns="0" bIns="0" rtlCol="0" anchor="t"/>
          <a:lstStyle/>
          <a:p>
            <a:pPr algn="l" indent="0" marL="0">
              <a:lnSpc>
                <a:spcPct val="104000"/>
              </a:lnSpc>
              <a:buNone/>
            </a:pPr>
            <a:r>
              <a:rPr lang="en-US" sz="2650" b="1" dirty="0">
                <a:solidFill>
                  <a:srgbClr val="F95F88"/>
                </a:solidFill>
                <a:latin typeface="Petrona Bold" pitchFamily="34" charset="0"/>
                <a:ea typeface="Petrona Bold" pitchFamily="34" charset="-122"/>
                <a:cs typeface="Petrona Bold" pitchFamily="34" charset="-120"/>
              </a:rPr>
              <a:t>Итоги и проверка знаний</a:t>
            </a:r>
            <a:endParaRPr lang="en-US" sz="2650" dirty="0"/>
          </a:p>
        </p:txBody>
      </p:sp>
      <p:sp>
        <p:nvSpPr>
          <p:cNvPr id="3" name="Shape 1"/>
          <p:cNvSpPr/>
          <p:nvPr/>
        </p:nvSpPr>
        <p:spPr>
          <a:xfrm>
            <a:off x="406822" y="1201266"/>
            <a:ext cx="4103191" cy="2717899"/>
          </a:xfrm>
          <a:prstGeom prst="roundRect">
            <a:avLst>
              <a:gd name="adj" fmla="val 3286"/>
            </a:avLst>
          </a:prstGeom>
          <a:solidFill>
            <a:srgbClr val="6237C8"/>
          </a:solidFill>
          <a:ln/>
        </p:spPr>
      </p:sp>
      <p:sp>
        <p:nvSpPr>
          <p:cNvPr id="4" name="Text 2"/>
          <p:cNvSpPr/>
          <p:nvPr/>
        </p:nvSpPr>
        <p:spPr>
          <a:xfrm>
            <a:off x="530796" y="1325240"/>
            <a:ext cx="3855244" cy="213196"/>
          </a:xfrm>
          <a:prstGeom prst="rect">
            <a:avLst/>
          </a:prstGeom>
          <a:noFill/>
          <a:ln/>
        </p:spPr>
        <p:txBody>
          <a:bodyPr wrap="none" lIns="0" tIns="0" rIns="0" bIns="0" rtlCol="0" anchor="t"/>
          <a:lstStyle/>
          <a:p>
            <a:pPr algn="l" indent="0" marL="0">
              <a:lnSpc>
                <a:spcPct val="104000"/>
              </a:lnSpc>
              <a:buNone/>
            </a:pPr>
            <a:r>
              <a:rPr lang="en-US" sz="1300" b="1" dirty="0">
                <a:solidFill>
                  <a:srgbClr val="FFFFFF"/>
                </a:solidFill>
                <a:latin typeface="Petrona Bold" pitchFamily="34" charset="0"/>
                <a:ea typeface="Petrona Bold" pitchFamily="34" charset="-122"/>
                <a:cs typeface="Petrona Bold" pitchFamily="34" charset="-120"/>
              </a:rPr>
              <a:t>Алгоритм морфологического разбора</a:t>
            </a:r>
            <a:endParaRPr lang="en-US" sz="1300" dirty="0"/>
          </a:p>
        </p:txBody>
      </p:sp>
      <p:sp>
        <p:nvSpPr>
          <p:cNvPr id="5" name="Text 3"/>
          <p:cNvSpPr/>
          <p:nvPr/>
        </p:nvSpPr>
        <p:spPr>
          <a:xfrm>
            <a:off x="530796" y="1662410"/>
            <a:ext cx="3855244" cy="1364307"/>
          </a:xfrm>
          <a:prstGeom prst="rect">
            <a:avLst/>
          </a:prstGeom>
          <a:noFill/>
          <a:ln/>
        </p:spPr>
        <p:txBody>
          <a:bodyPr wrap="square" lIns="0" tIns="0" rIns="0" bIns="0" rtlCol="0" anchor="t">
            <a:normAutofit/>
          </a:bodyPr>
          <a:lstStyle/>
          <a:p>
            <a:pPr algn="l" marL="193040" indent="-193040">
              <a:lnSpc>
                <a:spcPct val="133000"/>
              </a:lnSpc>
              <a:buSzPct val="100000"/>
              <a:buFont typeface="+mj-lt"/>
              <a:buAutoNum type="arabicPeriod" startAt="1"/>
            </a:pPr>
            <a:r>
              <a:rPr lang="en-US" sz="950" dirty="0">
                <a:solidFill>
                  <a:srgbClr val="FFFFFF"/>
                </a:solidFill>
                <a:latin typeface="Inter" pitchFamily="34" charset="0"/>
                <a:ea typeface="Inter" pitchFamily="34" charset="-122"/>
                <a:cs typeface="Inter" pitchFamily="34" charset="-120"/>
              </a:rPr>
              <a:t>Часть речи и общее значение</a:t>
            </a:r>
            <a:endParaRPr lang="en-US" sz="950" dirty="0"/>
          </a:p>
          <a:p>
            <a:pPr algn="l" marL="193040" indent="-193040">
              <a:lnSpc>
                <a:spcPct val="133000"/>
              </a:lnSpc>
              <a:buSzPct val="100000"/>
              <a:buFont typeface="+mj-lt"/>
              <a:buAutoNum type="arabicPeriod" startAt="2"/>
            </a:pPr>
            <a:r>
              <a:rPr lang="en-US" sz="950" dirty="0">
                <a:solidFill>
                  <a:srgbClr val="FFFFFF"/>
                </a:solidFill>
                <a:latin typeface="Inter" pitchFamily="34" charset="0"/>
                <a:ea typeface="Inter" pitchFamily="34" charset="-122"/>
                <a:cs typeface="Inter" pitchFamily="34" charset="-120"/>
              </a:rPr>
              <a:t>Начальная форма (И.п., ед.ч.)</a:t>
            </a:r>
            <a:endParaRPr lang="en-US" sz="950" dirty="0"/>
          </a:p>
          <a:p>
            <a:pPr algn="l" marL="193040" indent="-193040">
              <a:lnSpc>
                <a:spcPct val="133000"/>
              </a:lnSpc>
              <a:buSzPct val="100000"/>
              <a:buFont typeface="+mj-lt"/>
              <a:buAutoNum type="arabicPeriod" startAt="3"/>
            </a:pPr>
            <a:r>
              <a:rPr lang="en-US" sz="950" dirty="0">
                <a:solidFill>
                  <a:srgbClr val="FFFFFF"/>
                </a:solidFill>
                <a:latin typeface="Inter" pitchFamily="34" charset="0"/>
                <a:ea typeface="Inter" pitchFamily="34" charset="-122"/>
                <a:cs typeface="Inter" pitchFamily="34" charset="-120"/>
              </a:rPr>
              <a:t>Постоянные признаки: собственное/нарицательное, одушевлённость, род, склонение</a:t>
            </a:r>
            <a:endParaRPr lang="en-US" sz="950" dirty="0"/>
          </a:p>
          <a:p>
            <a:pPr algn="l" marL="193040" indent="-193040">
              <a:lnSpc>
                <a:spcPct val="133000"/>
              </a:lnSpc>
              <a:buSzPct val="100000"/>
              <a:buFont typeface="+mj-lt"/>
              <a:buAutoNum type="arabicPeriod" startAt="4"/>
            </a:pPr>
            <a:r>
              <a:rPr lang="en-US" sz="950" dirty="0">
                <a:solidFill>
                  <a:srgbClr val="FFFFFF"/>
                </a:solidFill>
                <a:latin typeface="Inter" pitchFamily="34" charset="0"/>
                <a:ea typeface="Inter" pitchFamily="34" charset="-122"/>
                <a:cs typeface="Inter" pitchFamily="34" charset="-120"/>
              </a:rPr>
              <a:t>Непостоянные признаки: число, падеж</a:t>
            </a:r>
            <a:endParaRPr lang="en-US" sz="950" dirty="0"/>
          </a:p>
          <a:p>
            <a:pPr algn="l" marL="193040" indent="-193040">
              <a:lnSpc>
                <a:spcPct val="133000"/>
              </a:lnSpc>
              <a:buSzPct val="100000"/>
              <a:buFont typeface="+mj-lt"/>
              <a:buAutoNum type="arabicPeriod" startAt="5"/>
            </a:pPr>
            <a:r>
              <a:rPr lang="en-US" sz="950" dirty="0">
                <a:solidFill>
                  <a:srgbClr val="FFFFFF"/>
                </a:solidFill>
                <a:latin typeface="Inter" pitchFamily="34" charset="0"/>
                <a:ea typeface="Inter" pitchFamily="34" charset="-122"/>
                <a:cs typeface="Inter" pitchFamily="34" charset="-120"/>
              </a:rPr>
              <a:t>Синтаксическая роль в предложении</a:t>
            </a:r>
            <a:endParaRPr lang="en-US" sz="950" dirty="0"/>
          </a:p>
        </p:txBody>
      </p:sp>
      <p:sp>
        <p:nvSpPr>
          <p:cNvPr id="6" name="Text 4"/>
          <p:cNvSpPr/>
          <p:nvPr/>
        </p:nvSpPr>
        <p:spPr>
          <a:xfrm>
            <a:off x="4728046" y="1325240"/>
            <a:ext cx="3924598" cy="213196"/>
          </a:xfrm>
          <a:prstGeom prst="rect">
            <a:avLst/>
          </a:prstGeom>
          <a:noFill/>
          <a:ln/>
        </p:spPr>
        <p:txBody>
          <a:bodyPr wrap="none" lIns="0" tIns="0" rIns="0" bIns="0" rtlCol="0" anchor="t"/>
          <a:lstStyle/>
          <a:p>
            <a:pPr algn="l" indent="0" marL="0">
              <a:lnSpc>
                <a:spcPct val="104000"/>
              </a:lnSpc>
              <a:buNone/>
            </a:pPr>
            <a:r>
              <a:rPr lang="en-US" sz="1300" b="1" dirty="0">
                <a:solidFill>
                  <a:srgbClr val="F95F88"/>
                </a:solidFill>
                <a:latin typeface="Petrona Bold" pitchFamily="34" charset="0"/>
                <a:ea typeface="Petrona Bold" pitchFamily="34" charset="-122"/>
                <a:cs typeface="Petrona Bold" pitchFamily="34" charset="-120"/>
              </a:rPr>
              <a:t>Ключевые выводы</a:t>
            </a:r>
            <a:endParaRPr lang="en-US" sz="1300" dirty="0"/>
          </a:p>
        </p:txBody>
      </p:sp>
      <p:sp>
        <p:nvSpPr>
          <p:cNvPr id="7" name="Text 5"/>
          <p:cNvSpPr/>
          <p:nvPr/>
        </p:nvSpPr>
        <p:spPr>
          <a:xfrm>
            <a:off x="4728046" y="1662410"/>
            <a:ext cx="3924598" cy="595387"/>
          </a:xfrm>
          <a:prstGeom prst="rect">
            <a:avLst/>
          </a:prstGeom>
          <a:noFill/>
          <a:ln/>
        </p:spPr>
        <p:txBody>
          <a:bodyPr wrap="square" lIns="0" tIns="0" rIns="0" bIns="0" rtlCol="0" anchor="t">
            <a:normAutofit/>
          </a:bodyPr>
          <a:lstStyle/>
          <a:p>
            <a:pPr algn="l" indent="0" marL="0">
              <a:lnSpc>
                <a:spcPct val="133000"/>
              </a:lnSpc>
              <a:buNone/>
            </a:pPr>
            <a:r>
              <a:rPr lang="en-US" sz="950" dirty="0">
                <a:solidFill>
                  <a:srgbClr val="272525"/>
                </a:solidFill>
                <a:latin typeface="Inter" pitchFamily="34" charset="0"/>
                <a:ea typeface="Inter" pitchFamily="34" charset="-122"/>
                <a:cs typeface="Inter" pitchFamily="34" charset="-120"/>
              </a:rPr>
              <a:t>Имя существительное — это </a:t>
            </a:r>
            <a:pPr algn="l" indent="0" marL="0">
              <a:lnSpc>
                <a:spcPct val="133000"/>
              </a:lnSpc>
              <a:buNone/>
            </a:pPr>
            <a:r>
              <a:rPr lang="en-US" sz="950" b="1" dirty="0">
                <a:solidFill>
                  <a:srgbClr val="272525"/>
                </a:solidFill>
                <a:latin typeface="Inter Bold" pitchFamily="34" charset="0"/>
                <a:ea typeface="Inter Bold" pitchFamily="34" charset="-122"/>
                <a:cs typeface="Inter Bold" pitchFamily="34" charset="-120"/>
              </a:rPr>
              <a:t>фундамент языковой картины мира</a:t>
            </a:r>
            <a:pPr algn="l" indent="0" marL="0">
              <a:lnSpc>
                <a:spcPct val="133000"/>
              </a:lnSpc>
              <a:buNone/>
            </a:pPr>
            <a:r>
              <a:rPr lang="en-US" sz="950" dirty="0">
                <a:solidFill>
                  <a:srgbClr val="272525"/>
                </a:solidFill>
                <a:latin typeface="Inter" pitchFamily="34" charset="0"/>
                <a:ea typeface="Inter" pitchFamily="34" charset="-122"/>
                <a:cs typeface="Inter" pitchFamily="34" charset="-120"/>
              </a:rPr>
              <a:t>. Знание его категорий помогает грамотно писать, правильно строить предложения и точно выражать мысль.</a:t>
            </a:r>
            <a:endParaRPr lang="en-US" sz="950" dirty="0"/>
          </a:p>
        </p:txBody>
      </p:sp>
      <p:sp>
        <p:nvSpPr>
          <p:cNvPr id="8" name="Text 6"/>
          <p:cNvSpPr/>
          <p:nvPr/>
        </p:nvSpPr>
        <p:spPr>
          <a:xfrm>
            <a:off x="4728046" y="2381771"/>
            <a:ext cx="3924598" cy="213196"/>
          </a:xfrm>
          <a:prstGeom prst="rect">
            <a:avLst/>
          </a:prstGeom>
          <a:noFill/>
          <a:ln/>
        </p:spPr>
        <p:txBody>
          <a:bodyPr wrap="none" lIns="0" tIns="0" rIns="0" bIns="0" rtlCol="0" anchor="t"/>
          <a:lstStyle/>
          <a:p>
            <a:pPr algn="l" indent="0" marL="0">
              <a:lnSpc>
                <a:spcPct val="104000"/>
              </a:lnSpc>
              <a:buNone/>
            </a:pPr>
            <a:r>
              <a:rPr lang="en-US" sz="1300" b="1" dirty="0">
                <a:solidFill>
                  <a:srgbClr val="F95F88"/>
                </a:solidFill>
                <a:latin typeface="Petrona Bold" pitchFamily="34" charset="0"/>
                <a:ea typeface="Petrona Bold" pitchFamily="34" charset="-122"/>
                <a:cs typeface="Petrona Bold" pitchFamily="34" charset="-120"/>
              </a:rPr>
              <a:t>Домашнее задание</a:t>
            </a:r>
            <a:endParaRPr lang="en-US" sz="1300" dirty="0"/>
          </a:p>
        </p:txBody>
      </p:sp>
      <p:sp>
        <p:nvSpPr>
          <p:cNvPr id="9" name="Text 7"/>
          <p:cNvSpPr/>
          <p:nvPr/>
        </p:nvSpPr>
        <p:spPr>
          <a:xfrm>
            <a:off x="4728046" y="2718941"/>
            <a:ext cx="4381798" cy="198462"/>
          </a:xfrm>
          <a:prstGeom prst="rect">
            <a:avLst/>
          </a:prstGeom>
          <a:noFill/>
          <a:ln/>
        </p:spPr>
        <p:txBody>
          <a:bodyPr wrap="none" lIns="0" tIns="0" rIns="0" bIns="0" rtlCol="0" anchor="t"/>
          <a:lstStyle/>
          <a:p>
            <a:pPr algn="l" indent="0" marL="0">
              <a:lnSpc>
                <a:spcPct val="133000"/>
              </a:lnSpc>
              <a:buNone/>
            </a:pPr>
            <a:r>
              <a:rPr lang="en-US" sz="950" dirty="0">
                <a:solidFill>
                  <a:srgbClr val="272525"/>
                </a:solidFill>
                <a:latin typeface="Inter" pitchFamily="34" charset="0"/>
                <a:ea typeface="Inter" pitchFamily="34" charset="-122"/>
                <a:cs typeface="Inter" pitchFamily="34" charset="-120"/>
              </a:rPr>
              <a:t>Выберите одно из творческих заданий:</a:t>
            </a:r>
            <a:endParaRPr lang="en-US" sz="950" dirty="0"/>
          </a:p>
        </p:txBody>
      </p:sp>
      <p:sp>
        <p:nvSpPr>
          <p:cNvPr id="10" name="Text 8"/>
          <p:cNvSpPr/>
          <p:nvPr/>
        </p:nvSpPr>
        <p:spPr>
          <a:xfrm>
            <a:off x="4728046" y="3029024"/>
            <a:ext cx="3924598" cy="846758"/>
          </a:xfrm>
          <a:prstGeom prst="rect">
            <a:avLst/>
          </a:prstGeom>
          <a:noFill/>
          <a:ln/>
        </p:spPr>
        <p:txBody>
          <a:bodyPr wrap="square" lIns="0" tIns="0" rIns="0" bIns="0" rtlCol="0" anchor="t">
            <a:normAutofit/>
          </a:bodyPr>
          <a:lstStyle/>
          <a:p>
            <a:pPr algn="l" marL="193040" indent="-193040">
              <a:lnSpc>
                <a:spcPct val="133000"/>
              </a:lnSpc>
              <a:buSzPct val="100000"/>
              <a:buChar char="•"/>
            </a:pPr>
            <a:r>
              <a:rPr lang="en-US" sz="950" dirty="0">
                <a:solidFill>
                  <a:srgbClr val="000000"/>
                </a:solidFill>
                <a:latin typeface="Inter" pitchFamily="34" charset="0"/>
                <a:ea typeface="Inter" pitchFamily="34" charset="-122"/>
                <a:cs typeface="Inter" pitchFamily="34" charset="-120"/>
              </a:rPr>
              <a:t>📖</a:t>
            </a:r>
            <a:pPr algn="l" marL="193040" indent="-193040">
              <a:lnSpc>
                <a:spcPct val="133000"/>
              </a:lnSpc>
              <a:buSzPct val="100000"/>
              <a:buChar char="•"/>
            </a:pPr>
            <a:r>
              <a:rPr lang="en-US" sz="950" dirty="0">
                <a:solidFill>
                  <a:srgbClr val="272525"/>
                </a:solidFill>
                <a:latin typeface="Inter" pitchFamily="34" charset="0"/>
                <a:ea typeface="Inter" pitchFamily="34" charset="-122"/>
                <a:cs typeface="Inter" pitchFamily="34" charset="-120"/>
              </a:rPr>
              <a:t> Составьте </a:t>
            </a:r>
            <a:pPr algn="l" marL="193040" indent="-193040">
              <a:lnSpc>
                <a:spcPct val="133000"/>
              </a:lnSpc>
              <a:buSzPct val="100000"/>
              <a:buChar char="•"/>
            </a:pPr>
            <a:r>
              <a:rPr lang="en-US" sz="950" b="1" dirty="0">
                <a:solidFill>
                  <a:srgbClr val="272525"/>
                </a:solidFill>
                <a:latin typeface="Inter Bold" pitchFamily="34" charset="0"/>
                <a:ea typeface="Inter Bold" pitchFamily="34" charset="-122"/>
                <a:cs typeface="Inter Bold" pitchFamily="34" charset="-120"/>
              </a:rPr>
              <a:t>грамматическую сказку</a:t>
            </a:r>
            <a:pPr algn="l" marL="193040" indent="-193040">
              <a:lnSpc>
                <a:spcPct val="133000"/>
              </a:lnSpc>
              <a:buSzPct val="100000"/>
              <a:buChar char="•"/>
            </a:pPr>
            <a:r>
              <a:rPr lang="en-US" sz="950" dirty="0">
                <a:solidFill>
                  <a:srgbClr val="272525"/>
                </a:solidFill>
                <a:latin typeface="Inter" pitchFamily="34" charset="0"/>
                <a:ea typeface="Inter" pitchFamily="34" charset="-122"/>
                <a:cs typeface="Inter" pitchFamily="34" charset="-120"/>
              </a:rPr>
              <a:t> о приключениях Существительного в Стране Падежей</a:t>
            </a:r>
            <a:endParaRPr lang="en-US" sz="950" dirty="0"/>
          </a:p>
          <a:p>
            <a:pPr algn="l" marL="193040" indent="-193040">
              <a:lnSpc>
                <a:spcPct val="133000"/>
              </a:lnSpc>
              <a:buSzPct val="100000"/>
              <a:buChar char="•"/>
            </a:pPr>
            <a:r>
              <a:rPr lang="en-US" sz="950" dirty="0">
                <a:solidFill>
                  <a:srgbClr val="000000"/>
                </a:solidFill>
                <a:latin typeface="Inter" pitchFamily="34" charset="0"/>
                <a:ea typeface="Inter" pitchFamily="34" charset="-122"/>
                <a:cs typeface="Inter" pitchFamily="34" charset="-120"/>
              </a:rPr>
              <a:t>🔤</a:t>
            </a:r>
            <a:pPr algn="l" marL="193040" indent="-193040">
              <a:lnSpc>
                <a:spcPct val="133000"/>
              </a:lnSpc>
              <a:buSzPct val="100000"/>
              <a:buChar char="•"/>
            </a:pPr>
            <a:r>
              <a:rPr lang="en-US" sz="950" dirty="0">
                <a:solidFill>
                  <a:srgbClr val="272525"/>
                </a:solidFill>
                <a:latin typeface="Inter" pitchFamily="34" charset="0"/>
                <a:ea typeface="Inter" pitchFamily="34" charset="-122"/>
                <a:cs typeface="Inter" pitchFamily="34" charset="-120"/>
              </a:rPr>
              <a:t> Создайте </a:t>
            </a:r>
            <a:pPr algn="l" marL="193040" indent="-193040">
              <a:lnSpc>
                <a:spcPct val="133000"/>
              </a:lnSpc>
              <a:buSzPct val="100000"/>
              <a:buChar char="•"/>
            </a:pPr>
            <a:r>
              <a:rPr lang="en-US" sz="950" b="1" dirty="0">
                <a:solidFill>
                  <a:srgbClr val="272525"/>
                </a:solidFill>
                <a:latin typeface="Inter Bold" pitchFamily="34" charset="0"/>
                <a:ea typeface="Inter Bold" pitchFamily="34" charset="-122"/>
                <a:cs typeface="Inter Bold" pitchFamily="34" charset="-120"/>
              </a:rPr>
              <a:t>кроссворд</a:t>
            </a:r>
            <a:pPr algn="l" marL="193040" indent="-193040">
              <a:lnSpc>
                <a:spcPct val="133000"/>
              </a:lnSpc>
              <a:buSzPct val="100000"/>
              <a:buChar char="•"/>
            </a:pPr>
            <a:r>
              <a:rPr lang="en-US" sz="950" dirty="0">
                <a:solidFill>
                  <a:srgbClr val="272525"/>
                </a:solidFill>
                <a:latin typeface="Inter" pitchFamily="34" charset="0"/>
                <a:ea typeface="Inter" pitchFamily="34" charset="-122"/>
                <a:cs typeface="Inter" pitchFamily="34" charset="-120"/>
              </a:rPr>
              <a:t>, где все ответы — существительные разных родов и склонений</a:t>
            </a:r>
            <a:endParaRPr lang="en-US" sz="950" dirty="0"/>
          </a:p>
        </p:txBody>
      </p:sp>
      <p:sp>
        <p:nvSpPr>
          <p:cNvPr id="11" name="Shape 9"/>
          <p:cNvSpPr/>
          <p:nvPr/>
        </p:nvSpPr>
        <p:spPr>
          <a:xfrm>
            <a:off x="496119" y="4058692"/>
            <a:ext cx="8151763" cy="495970"/>
          </a:xfrm>
          <a:prstGeom prst="roundRect">
            <a:avLst>
              <a:gd name="adj" fmla="val 10505"/>
            </a:avLst>
          </a:prstGeom>
          <a:solidFill>
            <a:srgbClr val="E0D7F4"/>
          </a:solidFill>
          <a:ln/>
        </p:spPr>
      </p:sp>
      <p:pic>
        <p:nvPicPr>
          <p:cNvPr id="12" name="Image 0" descr="preencoded.png">    </p:cNvPr>
          <p:cNvPicPr>
            <a:picLocks noChangeAspect="1"/>
          </p:cNvPicPr>
          <p:nvPr/>
        </p:nvPicPr>
        <p:blipFill>
          <a:blip r:embed="rId1"/>
          <a:stretch>
            <a:fillRect/>
          </a:stretch>
        </p:blipFill>
        <p:spPr>
          <a:xfrm>
            <a:off x="620092" y="4238476"/>
            <a:ext cx="155004" cy="123974"/>
          </a:xfrm>
          <a:prstGeom prst="rect">
            <a:avLst/>
          </a:prstGeom>
        </p:spPr>
      </p:pic>
      <p:sp>
        <p:nvSpPr>
          <p:cNvPr id="13" name="Text 10"/>
          <p:cNvSpPr/>
          <p:nvPr/>
        </p:nvSpPr>
        <p:spPr>
          <a:xfrm>
            <a:off x="899071" y="4213622"/>
            <a:ext cx="8082037" cy="198462"/>
          </a:xfrm>
          <a:prstGeom prst="rect">
            <a:avLst/>
          </a:prstGeom>
          <a:noFill/>
          <a:ln/>
        </p:spPr>
        <p:txBody>
          <a:bodyPr wrap="none" lIns="0" tIns="0" rIns="0" bIns="0" rtlCol="0" anchor="t"/>
          <a:lstStyle/>
          <a:p>
            <a:pPr algn="l" indent="0" marL="0">
              <a:lnSpc>
                <a:spcPct val="133000"/>
              </a:lnSpc>
              <a:buNone/>
            </a:pPr>
            <a:r>
              <a:rPr lang="en-US" sz="950" dirty="0">
                <a:solidFill>
                  <a:srgbClr val="000000"/>
                </a:solidFill>
                <a:latin typeface="Inter" pitchFamily="34" charset="0"/>
                <a:ea typeface="Inter" pitchFamily="34" charset="-122"/>
                <a:cs typeface="Inter" pitchFamily="34" charset="-120"/>
              </a:rPr>
              <a:t>Существительное — это ключ к пониманию структуры мира и грамотной речи. Владея им, вы владеете языком.</a:t>
            </a:r>
            <a:endParaRPr lang="en-US" sz="9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8</Slides>
  <Notes>8</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8</vt:i4>
      </vt:variant>
    </vt:vector>
  </HeadingPairs>
  <TitlesOfParts>
    <vt:vector size="11" baseType="lpstr">
      <vt:lpstr>Arial</vt:lpstr>
      <vt:lpstr>Calibri</vt:lpstr>
      <vt:lpstr>Office Theme</vt:lpstr>
      <vt:lpstr>Slide 1</vt:lpstr>
      <vt:lpstr>Slide 2</vt:lpstr>
      <vt:lpstr>Slide 3</vt:lpstr>
      <vt:lpstr>Slide 4</vt:lpstr>
      <vt:lpstr>Slide 5</vt:lpstr>
      <vt:lpstr>Slide 6</vt:lpstr>
      <vt:lpstr>Slide 7</vt:lpstr>
      <vt:lpstr>Slide 8</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
  <cp:revision>1</cp:revision>
  <dcterms:created xsi:type="dcterms:W3CDTF">2026-07-25T16:34:50Z</dcterms:created>
  <dcterms:modified xsi:type="dcterms:W3CDTF">2026-07-25T16:34:50Z</dcterms:modified>
</cp:coreProperties>
</file>