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"/>
      <p:regular r:id="rId201314"/>
    </p:embeddedFont>
    <p:embeddedFont>
      <p:font typeface="DM Sans SemiBold"/>
      <p:regular r:id="rId201315"/>
    </p:embeddedFont>
    <p:embeddedFont>
      <p:font typeface="DM Sans Bold"/>
      <p:regular r:id="rId201316"/>
    </p:embeddedFont>
    <p:embeddedFont>
      <p:font typeface="DM Sans Black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2.png"/><Relationship Id="rId5" Type="http://schemas.openxmlformats.org/officeDocument/2006/relationships/image" Target="../media/image-9-3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380976"/>
            <a:ext cx="4722763" cy="1328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Интерфикс: История соединительной гласной в русском языке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2922538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Путешествие сквозь века — от праславянских дифтонгов до современной морфологии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0336" y="98003"/>
            <a:ext cx="3298329" cy="49474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21853"/>
            <a:ext cx="4722763" cy="816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Заключение: Динамика живого языка</a:t>
            </a:r>
            <a:endParaRPr lang="en-US" sz="2550" dirty="0"/>
          </a:p>
        </p:txBody>
      </p:sp>
      <p:sp>
        <p:nvSpPr>
          <p:cNvPr id="5" name="Text 2"/>
          <p:cNvSpPr/>
          <p:nvPr/>
        </p:nvSpPr>
        <p:spPr>
          <a:xfrm>
            <a:off x="692125" y="1554807"/>
            <a:ext cx="4983956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История языка — ключ к пониманию структуры каждого слова.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96119" y="1419299"/>
            <a:ext cx="14288" cy="471860"/>
          </a:xfrm>
          <a:prstGeom prst="roundRect">
            <a:avLst>
              <a:gd name="adj" fmla="val 49998"/>
            </a:avLst>
          </a:prstGeom>
          <a:solidFill>
            <a:srgbClr val="FFC7CD"/>
          </a:solidFill>
          <a:ln/>
        </p:spPr>
      </p:sp>
      <p:sp>
        <p:nvSpPr>
          <p:cNvPr id="7" name="Shape 4"/>
          <p:cNvSpPr/>
          <p:nvPr/>
        </p:nvSpPr>
        <p:spPr>
          <a:xfrm>
            <a:off x="496119" y="2026667"/>
            <a:ext cx="4722763" cy="2694980"/>
          </a:xfrm>
          <a:prstGeom prst="roundRect">
            <a:avLst>
              <a:gd name="adj" fmla="val 436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6510" dir="2700000">
              <a:srgbClr val="e5b2b7">
                <a:alpha val="10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00881" y="2031429"/>
            <a:ext cx="2356619" cy="1746052"/>
          </a:xfrm>
          <a:custGeom>
            <a:avLst/>
            <a:gdLst/>
            <a:ahLst/>
            <a:cxnLst/>
            <a:rect l="l" t="t" r="r" b="b"/>
            <a:pathLst>
              <a:path w="2356619" h="1746052">
                <a:moveTo>
                  <a:pt x="98019" y="0"/>
                </a:moveTo>
                <a:lnTo>
                  <a:pt x="2356619" y="0"/>
                </a:lnTo>
                <a:lnTo>
                  <a:pt x="2356619" y="1746052"/>
                </a:lnTo>
                <a:lnTo>
                  <a:pt x="0" y="1746052"/>
                </a:lnTo>
                <a:lnTo>
                  <a:pt x="0" y="98019"/>
                </a:lnTo>
                <a:arcTo hR="98019" wR="98019" stAng="10800000" swAng="5400000"/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9" name="Text 6"/>
          <p:cNvSpPr/>
          <p:nvPr/>
        </p:nvSpPr>
        <p:spPr>
          <a:xfrm>
            <a:off x="631552" y="2162101"/>
            <a:ext cx="2095277" cy="408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Интерфикс как зеркало истории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31552" y="2642592"/>
            <a:ext cx="2095277" cy="1004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Каждая соединительная гласная хранит след фонетических сдвигов — от праславянских дифтонгов до падения редуцированных.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857500" y="2031429"/>
            <a:ext cx="2356619" cy="1746052"/>
          </a:xfrm>
          <a:custGeom>
            <a:avLst/>
            <a:gdLst/>
            <a:ahLst/>
            <a:cxnLst/>
            <a:rect l="l" t="t" r="r" b="b"/>
            <a:pathLst>
              <a:path w="2356619" h="1746052">
                <a:moveTo>
                  <a:pt x="0" y="0"/>
                </a:moveTo>
                <a:lnTo>
                  <a:pt x="2258600" y="0"/>
                </a:lnTo>
                <a:arcTo hR="98019" wR="98019" stAng="16200000" swAng="5400000"/>
                <a:lnTo>
                  <a:pt x="2356619" y="1746052"/>
                </a:lnTo>
                <a:lnTo>
                  <a:pt x="0" y="1746052"/>
                </a:lnTo>
                <a:lnTo>
                  <a:pt x="0" y="0"/>
                </a:lnTo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12" name="Shape 9"/>
          <p:cNvSpPr/>
          <p:nvPr/>
        </p:nvSpPr>
        <p:spPr>
          <a:xfrm>
            <a:off x="2857500" y="2031429"/>
            <a:ext cx="14288" cy="1746052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3" name="Text 10"/>
          <p:cNvSpPr/>
          <p:nvPr/>
        </p:nvSpPr>
        <p:spPr>
          <a:xfrm>
            <a:off x="2988171" y="2162101"/>
            <a:ext cx="2095277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От хаоса — к системе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2988171" y="2438474"/>
            <a:ext cx="2095277" cy="803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Хаотичные звуковые сдвиги обрели логику в системной морфологии, где каждый элемент занял своё место.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00881" y="3777481"/>
            <a:ext cx="4713238" cy="939403"/>
          </a:xfrm>
          <a:custGeom>
            <a:avLst/>
            <a:gdLst/>
            <a:ahLst/>
            <a:cxnLst/>
            <a:rect l="l" t="t" r="r" b="b"/>
            <a:pathLst>
              <a:path w="4713238" h="939403">
                <a:moveTo>
                  <a:pt x="0" y="0"/>
                </a:moveTo>
                <a:lnTo>
                  <a:pt x="4713238" y="0"/>
                </a:lnTo>
                <a:lnTo>
                  <a:pt x="4713238" y="841384"/>
                </a:lnTo>
                <a:arcTo hR="98019" wR="98019" stAng="0" swAng="5400000"/>
                <a:lnTo>
                  <a:pt x="98019" y="939403"/>
                </a:lnTo>
                <a:arcTo hR="98019" wR="98019" stAng="5400000" swAng="5400000"/>
                <a:lnTo>
                  <a:pt x="0" y="0"/>
                </a:lnTo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16" name="Shape 13"/>
          <p:cNvSpPr/>
          <p:nvPr/>
        </p:nvSpPr>
        <p:spPr>
          <a:xfrm>
            <a:off x="500881" y="3777481"/>
            <a:ext cx="4713238" cy="14288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7" name="Text 14"/>
          <p:cNvSpPr/>
          <p:nvPr/>
        </p:nvSpPr>
        <p:spPr>
          <a:xfrm>
            <a:off x="631552" y="3908152"/>
            <a:ext cx="445189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Живое наследие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631552" y="4184526"/>
            <a:ext cx="4451896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Понимая историю, мы видим, почему язык устроен именно так — и как он продолжает меняться сегодня.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610" y="102915"/>
            <a:ext cx="3291780" cy="49376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01017"/>
            <a:ext cx="4722763" cy="1287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Праславянские корни: Рождение слоговой системы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3925119" y="1887959"/>
            <a:ext cx="308967" cy="308967"/>
          </a:xfrm>
          <a:prstGeom prst="roundRect">
            <a:avLst>
              <a:gd name="adj" fmla="val 4000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7780" dir="2700000">
              <a:srgbClr val="e5b2b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976613" y="1913706"/>
            <a:ext cx="2059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367064" y="1935138"/>
            <a:ext cx="428081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Принцип возрастающей звучности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367064" y="2229445"/>
            <a:ext cx="4280818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Слоги строились так, чтобы звучность нарастала к ядру — это задало ритмику всей морфологической системы.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925119" y="2928119"/>
            <a:ext cx="308967" cy="308967"/>
          </a:xfrm>
          <a:prstGeom prst="roundRect">
            <a:avLst>
              <a:gd name="adj" fmla="val 4000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7780" dir="2700000">
              <a:srgbClr val="e5b2b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976613" y="2953866"/>
            <a:ext cx="2059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367064" y="2975297"/>
            <a:ext cx="428081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Роль индоевропейских дифтонгов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367064" y="3269605"/>
            <a:ext cx="4280818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Дифтонги в составе корня стали исходным материалом для будущих чередований и соединительных элементов.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925119" y="3968279"/>
            <a:ext cx="308967" cy="308967"/>
          </a:xfrm>
          <a:prstGeom prst="roundRect">
            <a:avLst>
              <a:gd name="adj" fmla="val 4000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7780" dir="2700000">
              <a:srgbClr val="e5b2b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976613" y="3994026"/>
            <a:ext cx="2059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367064" y="4015457"/>
            <a:ext cx="428081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Слияние морфем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367064" y="4309765"/>
            <a:ext cx="4280818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Простые основы объединялись, порождая сложные структуры — прообраз интерфиксации в сложных словах.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156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Развитие морфологической системы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268909"/>
            <a:ext cx="51775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От сложного к стройному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474988" y="1632124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Русская морфология прошла долгий путь упрощения и унификации.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4988" y="2018407"/>
            <a:ext cx="1631305" cy="24939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711997" y="2179216"/>
            <a:ext cx="1233488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Перегруппировка склонений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711997" y="2985343"/>
            <a:ext cx="1233488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Пять архаичных типов склонения постепенно слились в три современных.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8052" y="2018407"/>
            <a:ext cx="1631379" cy="24939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85061" y="2179216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Упрощение основ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5485061" y="2763887"/>
            <a:ext cx="123356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Избыточные синонимичные формы исчезали, оставляя наиболее устойчивые варианты.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1190" y="2018407"/>
            <a:ext cx="1631379" cy="249398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258199" y="2179216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Фонетические позиции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7258199" y="2763887"/>
            <a:ext cx="1233562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Чередования гласных определялись позицией в слоге — ударной или безударной.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299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Судьба носовых гласных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308050"/>
            <a:ext cx="1880592" cy="2017142"/>
          </a:xfrm>
          <a:prstGeom prst="roundRect">
            <a:avLst>
              <a:gd name="adj" fmla="val 678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7780" dir="2700000">
              <a:srgbClr val="e5b2b7">
                <a:alpha val="10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2640" y="1454572"/>
            <a:ext cx="158755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Ѫ → [у]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2640" y="1817787"/>
            <a:ext cx="1587550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Задний носовой перешёл в чистый гласный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[у]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уже в раннедревнерусский период.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518470" y="1308050"/>
            <a:ext cx="1880592" cy="2017142"/>
          </a:xfrm>
          <a:prstGeom prst="roundRect">
            <a:avLst>
              <a:gd name="adj" fmla="val 678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7780" dir="2700000">
              <a:srgbClr val="e5b2b7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664991" y="1454572"/>
            <a:ext cx="158755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Ѧ → [я]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664991" y="1817787"/>
            <a:ext cx="1587550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Передний носовой дал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[я]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что отразилось в написании и произношении многих корней.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96119" y="3484662"/>
            <a:ext cx="3902943" cy="1006376"/>
          </a:xfrm>
          <a:prstGeom prst="roundRect">
            <a:avLst>
              <a:gd name="adj" fmla="val 12678"/>
            </a:avLst>
          </a:prstGeom>
          <a:solidFill>
            <a:srgbClr val="FFCCD1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3699718"/>
            <a:ext cx="177180" cy="14175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56816" y="3647629"/>
            <a:ext cx="330048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Смешение букв Ѫ и Ѧ в рукописях — прямое свидетельство утраты носовости в живом языке.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749701" y="1290340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Почему носовых не стало?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749701" y="1653555"/>
            <a:ext cx="390294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отличие от польского или болгарского, русский язык рано утратил носовые гласные. Их место заняли чистые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2E4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[у]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2E4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[я]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что упростило артикуляцию и сблизило фонетику с общей тенденцией к открытому слогу.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5697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Механизмы монофтонгизации</a:t>
            </a:r>
            <a:endParaRPr lang="en-US" sz="2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119" y="1555552"/>
            <a:ext cx="708794" cy="10436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775671" y="1697310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Дифтонги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4775671" y="2003822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Исходные двугласные сочетания в корнях и окончаниях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2599209"/>
            <a:ext cx="708794" cy="104365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775671" y="2740968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Закон открытости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775671" y="3047479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Закрытые слоги устранялись — язык стремился к открытому слогу</a:t>
            </a:r>
            <a:endParaRPr lang="en-US" sz="11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3642866"/>
            <a:ext cx="708794" cy="104365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775671" y="3784625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Полногласие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4775671" y="4091136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Появление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оро, оло, ере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как восточнославянский ответ на редуцированные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Напряжённые редуцированные: [ъ] и [ь]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507307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Судьба ультракратких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659187"/>
            <a:ext cx="3986733" cy="2656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Редуцированные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ъ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ь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 сильной позиции (под ударением, перед слогом с редуцированным) прояснялись до полных гласных 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FF2E4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[о]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FF2E4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[е]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В слабой — исчезали, что кардинально изменило облик слова и создало новые чередования.</a:t>
            </a:r>
            <a:endParaRPr lang="en-US" sz="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38" y="87957"/>
            <a:ext cx="3311723" cy="49675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94543"/>
            <a:ext cx="4722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Роль морфонологии в языке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3925119" y="907182"/>
            <a:ext cx="472276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Николай Трубецкой обосновал морфонологию как самостоятельную научную дисциплину, стоящую на стыке фонологии и морфологии.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359843"/>
            <a:ext cx="293489" cy="2934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925119" y="1774850"/>
            <a:ext cx="4722763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Самостоятельная дисциплина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3925119" y="2016547"/>
            <a:ext cx="472276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Морфонология изучает фонологические явления в составе морфем и на их стыках.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554337"/>
            <a:ext cx="293489" cy="2934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925119" y="2969344"/>
            <a:ext cx="4722763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Морфонологический критерий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3925119" y="3211041"/>
            <a:ext cx="472276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Позволяет определить фонемный состав морфемы независимо от позиционных условий.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748832"/>
            <a:ext cx="293489" cy="29348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925119" y="4163839"/>
            <a:ext cx="4722763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Сильные и слабые фонемы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3925119" y="4405536"/>
            <a:ext cx="4722763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Сильные позиции различают морфемы; слабые — нейтрализуют противопоставления.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985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Синтаксические трансформации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763092"/>
            <a:ext cx="5177582" cy="227282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4425" y="3382135"/>
            <a:ext cx="907586" cy="140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Беспредложные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1374425" y="3562281"/>
            <a:ext cx="907586" cy="224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Падежи без предлогов</a:t>
            </a:r>
            <a:endParaRPr lang="en-US" sz="700" dirty="0"/>
          </a:p>
        </p:txBody>
      </p:sp>
      <p:sp>
        <p:nvSpPr>
          <p:cNvPr id="6" name="Text 3"/>
          <p:cNvSpPr/>
          <p:nvPr/>
        </p:nvSpPr>
        <p:spPr>
          <a:xfrm>
            <a:off x="3922647" y="3094774"/>
            <a:ext cx="907586" cy="280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Современное согласование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3922647" y="3415172"/>
            <a:ext cx="907586" cy="336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Нормы согласования и унификация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2656016" y="2001432"/>
            <a:ext cx="907586" cy="280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Предложное управление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2656016" y="2321830"/>
            <a:ext cx="907586" cy="224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Введение предлогов и связей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6024339" y="1527200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Язык меняет правила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024339" y="1890415"/>
            <a:ext cx="2628230" cy="2395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Древнерусский синтаксис опирался на падежные формы без предлогов. Со временем предложное управление вытеснило архаичные конструкции.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Двойные падежи при сказуемом — «Он стал учителем / учитель» — унифицировались под влиянием аналогии, закрепив творительный предикативный как норму.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07194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Современная система и её истоки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45034"/>
            <a:ext cx="2307134" cy="201736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75271" y="1438052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34380" y="1841153"/>
            <a:ext cx="203061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Стабильность интерфиксов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34380" y="2293962"/>
            <a:ext cx="2030611" cy="930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Соединительные гласные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-о-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-е-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закрепились как продуктивные элементы словосложения: </a:t>
            </a:r>
            <a:pPr algn="l" indent="0" marL="0">
              <a:lnSpc>
                <a:spcPct val="125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пароход, землетрясение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11748" y="1345034"/>
            <a:ext cx="2307134" cy="20173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990901" y="1438052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3050009" y="1841153"/>
            <a:ext cx="203061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Итог перестроек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3050009" y="2100114"/>
            <a:ext cx="2030611" cy="9301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Века фонетических изменений кристаллизовались в устойчивые модели — интерфикс стал их «памятником».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470895"/>
            <a:ext cx="4722763" cy="126541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783086" y="3563913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634380" y="3967014"/>
            <a:ext cx="444624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Литературная норма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634380" y="4225975"/>
            <a:ext cx="4446240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Одни формы закрепились как нормативные, другие ушли в диалекты или стали архаизмами литературного языка.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2026-08-17T19:19:31Z</dcterms:created>
  <dcterms:modified xsi:type="dcterms:W3CDTF">2026-08-17T19:19:31Z</dcterms:modified>
</cp:coreProperties>
</file>