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9144000" cy="5143500"/>
  <p:notesSz cx="5143500" cy="9144000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image" Target="../media/image-3-5.png"/><Relationship Id="rId6" Type="http://schemas.openxmlformats.org/officeDocument/2006/relationships/image" Target="../media/image-3-6.svg"/><Relationship Id="rId7" Type="http://schemas.openxmlformats.org/officeDocument/2006/relationships/image" Target="../media/image-3-5.png"/><Relationship Id="rId8" Type="http://schemas.openxmlformats.org/officeDocument/2006/relationships/image" Target="../media/image-3-6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svg"/><Relationship Id="rId5" Type="http://schemas.openxmlformats.org/officeDocument/2006/relationships/image" Target="../media/image-8-3.png"/><Relationship Id="rId6" Type="http://schemas.openxmlformats.org/officeDocument/2006/relationships/image" Target="../media/image-8-4.svg"/><Relationship Id="rId7" Type="http://schemas.openxmlformats.org/officeDocument/2006/relationships/image" Target="../media/image-8-7.png"/><Relationship Id="rId8" Type="http://schemas.openxmlformats.org/officeDocument/2006/relationships/image" Target="../media/image-8-8.svg"/><Relationship Id="rId9" Type="http://schemas.openxmlformats.org/officeDocument/2006/relationships/slideLayout" Target="../slideLayouts/slideLayout2.xml"/><Relationship Id="rId10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54355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9570" y="0"/>
                </a:moveTo>
                <a:lnTo>
                  <a:pt x="100000" y="0"/>
                </a:lnTo>
                <a:lnTo>
                  <a:pt x="100000" y="100000"/>
                </a:lnTo>
                <a:lnTo>
                  <a:pt x="30760" y="100000"/>
                </a:lnTo>
                <a:lnTo>
                  <a:pt x="26370" y="95510"/>
                </a:lnTo>
                <a:lnTo>
                  <a:pt x="26370" y="95310"/>
                </a:lnTo>
                <a:lnTo>
                  <a:pt x="25490" y="94530"/>
                </a:lnTo>
                <a:lnTo>
                  <a:pt x="25490" y="94340"/>
                </a:lnTo>
                <a:lnTo>
                  <a:pt x="22660" y="91210"/>
                </a:lnTo>
                <a:lnTo>
                  <a:pt x="18360" y="85550"/>
                </a:lnTo>
                <a:lnTo>
                  <a:pt x="15140" y="80660"/>
                </a:lnTo>
                <a:lnTo>
                  <a:pt x="11910" y="75000"/>
                </a:lnTo>
                <a:lnTo>
                  <a:pt x="9280" y="69530"/>
                </a:lnTo>
                <a:lnTo>
                  <a:pt x="6840" y="63380"/>
                </a:lnTo>
                <a:lnTo>
                  <a:pt x="4790" y="56740"/>
                </a:lnTo>
                <a:lnTo>
                  <a:pt x="3320" y="50200"/>
                </a:lnTo>
                <a:lnTo>
                  <a:pt x="2440" y="44140"/>
                </a:lnTo>
                <a:lnTo>
                  <a:pt x="2050" y="39060"/>
                </a:lnTo>
                <a:lnTo>
                  <a:pt x="2050" y="30860"/>
                </a:lnTo>
                <a:lnTo>
                  <a:pt x="2540" y="25000"/>
                </a:lnTo>
                <a:lnTo>
                  <a:pt x="3320" y="19820"/>
                </a:lnTo>
                <a:lnTo>
                  <a:pt x="4880" y="12890"/>
                </a:lnTo>
                <a:lnTo>
                  <a:pt x="6930" y="635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8007" y="809104"/>
            <a:ext cx="2643932" cy="352529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96119" y="1229767"/>
            <a:ext cx="4722763" cy="13907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Как рождаются слова без морфем: Тайны русского языка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496119" y="2806601"/>
            <a:ext cx="4722763" cy="110705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Мы привыкли думать, что новые слова рождаются только с помощью приставок и суффиксов. Но русский язык гораздо хитрее! Существуют особые способы, при которых слова появляются или меняются </a:t>
            </a:r>
            <a:pPr algn="l" indent="0" marL="0">
              <a:lnSpc>
                <a:spcPct val="108000"/>
              </a:lnSpc>
              <a:spcAft>
                <a:spcPts val="1050"/>
              </a:spcAft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без добавления каких-либо морфем</a:t>
            </a:r>
            <a:pPr algn="l" indent="0" marL="0">
              <a:lnSpc>
                <a:spcPct val="108000"/>
              </a:lnSpc>
              <a:spcAft>
                <a:spcPts val="1050"/>
              </a:spcAft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Этот раздел — ключ к пониманию живой природы языка.</a:t>
            </a:r>
            <a:endParaRPr lang="en-US" sz="95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Сайфудинова Динора Михайловна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371079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Словообразование: Конструктор языка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2082701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Большинство слов строится по привычной схеме — берём корень, добавляем приставки и суффиксы. Но существует целый мир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неморфологического словообразования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, где слова рождаются по совершенно другим правилам.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544738"/>
            <a:ext cx="2634555" cy="1227683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34380" y="2682999"/>
            <a:ext cx="235803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🧱</a:t>
            </a:r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Обычный способ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634380" y="2989138"/>
            <a:ext cx="235803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Строим слова с помощью морфем — приставок, суффиксов, окончаний. Например: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учить → учитель</a:t>
            </a:r>
            <a:endParaRPr lang="en-US" sz="950" dirty="0"/>
          </a:p>
        </p:txBody>
      </p:sp>
      <p:sp>
        <p:nvSpPr>
          <p:cNvPr id="7" name="Shape 5"/>
          <p:cNvSpPr/>
          <p:nvPr/>
        </p:nvSpPr>
        <p:spPr>
          <a:xfrm>
            <a:off x="3254648" y="2544738"/>
            <a:ext cx="2634630" cy="1227683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92909" y="2682999"/>
            <a:ext cx="2358107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✨</a:t>
            </a:r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Необычный способ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3392909" y="2989138"/>
            <a:ext cx="2358107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Слова рождаются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без новых морфем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они переосмысляются, склеиваются или расщепляются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6013252" y="2544738"/>
            <a:ext cx="2634555" cy="1227683"/>
          </a:xfrm>
          <a:prstGeom prst="roundRect">
            <a:avLst>
              <a:gd name="adj" fmla="val 4244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51513" y="2682999"/>
            <a:ext cx="2358033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🔑</a:t>
            </a:r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Три главных пути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6151513" y="2989138"/>
            <a:ext cx="235803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Переход в другую часть речи, сращение словосочетания и изменение (распад) смысла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46" y="797719"/>
            <a:ext cx="2661047" cy="3548063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389930"/>
            <a:ext cx="4722763" cy="76780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3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Способ 1: Переход из одной части речи в другую</a:t>
            </a:r>
            <a:endParaRPr lang="en-US" sz="2300" dirty="0"/>
          </a:p>
        </p:txBody>
      </p:sp>
      <p:sp>
        <p:nvSpPr>
          <p:cNvPr id="5" name="Text 1"/>
          <p:cNvSpPr/>
          <p:nvPr/>
        </p:nvSpPr>
        <p:spPr>
          <a:xfrm>
            <a:off x="3925119" y="1285280"/>
            <a:ext cx="4722763" cy="36589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Слово не меняет свою форму, но полностью меняет свою </a:t>
            </a:r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«профессию»</a:t>
            </a:r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в языке — и вместе с ней грамматические признаки. Это называется </a:t>
            </a:r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конверсия</a:t>
            </a:r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Главный секрет: понять, кем является слово, можно только глядя на его окружение в предложении.</a:t>
            </a:r>
            <a:endParaRPr lang="en-US" sz="80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5119" y="1746870"/>
            <a:ext cx="513606" cy="69220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523780" y="1849562"/>
            <a:ext cx="412410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Прилагательное</a:t>
            </a:r>
            <a:endParaRPr lang="en-US" sz="1150" dirty="0"/>
          </a:p>
        </p:txBody>
      </p:sp>
      <p:sp>
        <p:nvSpPr>
          <p:cNvPr id="8" name="Text 3"/>
          <p:cNvSpPr/>
          <p:nvPr/>
        </p:nvSpPr>
        <p:spPr>
          <a:xfrm>
            <a:off x="4523780" y="2092449"/>
            <a:ext cx="4124102" cy="243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«больной»</a:t>
            </a:r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человек</a:t>
            </a:r>
            <a:endParaRPr lang="en-US" sz="800" dirty="0"/>
          </a:p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описывает признак</a:t>
            </a:r>
            <a:endParaRPr lang="en-US" sz="80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5119" y="2439070"/>
            <a:ext cx="513606" cy="69220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4523780" y="2541761"/>
            <a:ext cx="4124102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Существительное</a:t>
            </a:r>
            <a:endParaRPr lang="en-US" sz="1150" dirty="0"/>
          </a:p>
        </p:txBody>
      </p:sp>
      <p:sp>
        <p:nvSpPr>
          <p:cNvPr id="11" name="Text 5"/>
          <p:cNvSpPr/>
          <p:nvPr/>
        </p:nvSpPr>
        <p:spPr>
          <a:xfrm>
            <a:off x="4523780" y="2784649"/>
            <a:ext cx="4124102" cy="243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«больной»</a:t>
            </a:r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пришёл к врачу</a:t>
            </a:r>
            <a:endParaRPr lang="en-US" sz="800" dirty="0"/>
          </a:p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называет человека</a:t>
            </a:r>
            <a:endParaRPr lang="en-US" sz="80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5119" y="3226966"/>
            <a:ext cx="4722763" cy="720775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099247" y="3343945"/>
            <a:ext cx="4431655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Наречие → Предлог</a:t>
            </a:r>
            <a:endParaRPr lang="en-US" sz="1150" dirty="0"/>
          </a:p>
        </p:txBody>
      </p:sp>
      <p:sp>
        <p:nvSpPr>
          <p:cNvPr id="14" name="Text 7"/>
          <p:cNvSpPr/>
          <p:nvPr/>
        </p:nvSpPr>
        <p:spPr>
          <a:xfrm>
            <a:off x="4099247" y="3586832"/>
            <a:ext cx="4431655" cy="243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Шёл </a:t>
            </a:r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вокруг</a:t>
            </a:r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(наречие — как шёл?) → Шёл </a:t>
            </a:r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вокруг</a:t>
            </a:r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дома (предлог — связывает слова)</a:t>
            </a:r>
            <a:endParaRPr lang="en-US" sz="800" dirty="0"/>
          </a:p>
        </p:txBody>
      </p:sp>
      <p:pic>
        <p:nvPicPr>
          <p:cNvPr id="15" name="Image 5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25119" y="4032796"/>
            <a:ext cx="4722763" cy="720775"/>
          </a:xfrm>
          <a:prstGeom prst="rect">
            <a:avLst/>
          </a:prstGeom>
        </p:spPr>
      </p:pic>
      <p:sp>
        <p:nvSpPr>
          <p:cNvPr id="16" name="Text 8"/>
          <p:cNvSpPr/>
          <p:nvPr/>
        </p:nvSpPr>
        <p:spPr>
          <a:xfrm>
            <a:off x="4099247" y="4149775"/>
            <a:ext cx="4431655" cy="1919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Причастие → Существительное</a:t>
            </a:r>
            <a:endParaRPr lang="en-US" sz="1150" dirty="0"/>
          </a:p>
        </p:txBody>
      </p:sp>
      <p:sp>
        <p:nvSpPr>
          <p:cNvPr id="17" name="Text 9"/>
          <p:cNvSpPr/>
          <p:nvPr/>
        </p:nvSpPr>
        <p:spPr>
          <a:xfrm>
            <a:off x="4099247" y="4392662"/>
            <a:ext cx="4431655" cy="24392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Прохожий</a:t>
            </a:r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человек → встретил </a:t>
            </a:r>
            <a:pPr algn="l" indent="0" marL="0">
              <a:lnSpc>
                <a:spcPct val="99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прохожего</a:t>
            </a:r>
            <a:pPr algn="l" indent="0" marL="0">
              <a:lnSpc>
                <a:spcPct val="99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на улице. Слово обрело самостоятельную жизнь!</a:t>
            </a:r>
            <a:endParaRPr lang="en-US" sz="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344016"/>
            <a:ext cx="8151763" cy="44187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6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Способ 2: Лексико-синтаксический — Сращение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96119" y="1011213"/>
            <a:ext cx="8151763" cy="45027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Представьте, что целое словосочетание со временем «склеивается» в одно-единственное слово. Люди так часто произносили эти слова рядом, что они буквально срослись. Морфемный состав при этом сохраняется, но перед нами уже </a:t>
            </a:r>
            <a:pPr algn="l" indent="0" marL="0">
              <a:lnSpc>
                <a:spcPct val="106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одна лексическая единица</a:t>
            </a:r>
            <a:pPr algn="l" indent="0" marL="0">
              <a:lnSpc>
                <a:spcPct val="106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00" dirty="0"/>
          </a:p>
        </p:txBody>
      </p:sp>
      <p:sp>
        <p:nvSpPr>
          <p:cNvPr id="4" name="Shape 2"/>
          <p:cNvSpPr/>
          <p:nvPr/>
        </p:nvSpPr>
        <p:spPr>
          <a:xfrm>
            <a:off x="4564856" y="1588219"/>
            <a:ext cx="14288" cy="1680939"/>
          </a:xfrm>
          <a:prstGeom prst="roundRect">
            <a:avLst>
              <a:gd name="adj" fmla="val 347546"/>
            </a:avLst>
          </a:prstGeom>
          <a:solidFill>
            <a:srgbClr val="FFE0CC"/>
          </a:solidFill>
          <a:ln/>
        </p:spPr>
      </p:sp>
      <p:sp>
        <p:nvSpPr>
          <p:cNvPr id="5" name="Shape 3"/>
          <p:cNvSpPr/>
          <p:nvPr/>
        </p:nvSpPr>
        <p:spPr>
          <a:xfrm>
            <a:off x="4098652" y="1714054"/>
            <a:ext cx="354657" cy="14288"/>
          </a:xfrm>
          <a:prstGeom prst="roundRect">
            <a:avLst>
              <a:gd name="adj" fmla="val 347546"/>
            </a:avLst>
          </a:prstGeom>
          <a:solidFill>
            <a:srgbClr val="FFE0CC"/>
          </a:solidFill>
          <a:ln/>
        </p:spPr>
      </p:sp>
      <p:sp>
        <p:nvSpPr>
          <p:cNvPr id="6" name="Shape 4"/>
          <p:cNvSpPr/>
          <p:nvPr/>
        </p:nvSpPr>
        <p:spPr>
          <a:xfrm>
            <a:off x="4439022" y="1588219"/>
            <a:ext cx="265956" cy="265956"/>
          </a:xfrm>
          <a:prstGeom prst="roundRect">
            <a:avLst>
              <a:gd name="adj" fmla="val 1867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4470053" y="1588666"/>
            <a:ext cx="203895" cy="2650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496119" y="1625129"/>
            <a:ext cx="3484736" cy="220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ума сошедший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496119" y="1913632"/>
            <a:ext cx="3484736" cy="300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r" indent="0" marL="0">
              <a:lnSpc>
                <a:spcPct val="106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Словосочетание, которое описывало состояние человека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4690690" y="2412281"/>
            <a:ext cx="354657" cy="14288"/>
          </a:xfrm>
          <a:prstGeom prst="roundRect">
            <a:avLst>
              <a:gd name="adj" fmla="val 347546"/>
            </a:avLst>
          </a:prstGeom>
          <a:solidFill>
            <a:srgbClr val="FFE0CC"/>
          </a:solidFill>
          <a:ln/>
        </p:spPr>
      </p:sp>
      <p:sp>
        <p:nvSpPr>
          <p:cNvPr id="11" name="Shape 9"/>
          <p:cNvSpPr/>
          <p:nvPr/>
        </p:nvSpPr>
        <p:spPr>
          <a:xfrm>
            <a:off x="4439022" y="2286446"/>
            <a:ext cx="265956" cy="265956"/>
          </a:xfrm>
          <a:prstGeom prst="roundRect">
            <a:avLst>
              <a:gd name="adj" fmla="val 18671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470053" y="2286893"/>
            <a:ext cx="203895" cy="2650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5163145" y="2323356"/>
            <a:ext cx="3484736" cy="220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сумасшедший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5163145" y="2611859"/>
            <a:ext cx="3484736" cy="150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Одно слово — прилагательное с новым значением</a:t>
            </a:r>
            <a:endParaRPr lang="en-US" sz="900" dirty="0"/>
          </a:p>
        </p:txBody>
      </p:sp>
      <p:sp>
        <p:nvSpPr>
          <p:cNvPr id="15" name="Shape 13"/>
          <p:cNvSpPr/>
          <p:nvPr/>
        </p:nvSpPr>
        <p:spPr>
          <a:xfrm>
            <a:off x="496119" y="3395886"/>
            <a:ext cx="2642146" cy="853604"/>
          </a:xfrm>
          <a:prstGeom prst="roundRect">
            <a:avLst>
              <a:gd name="adj" fmla="val 5817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28576" y="3528343"/>
            <a:ext cx="2377232" cy="220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вечно зелёный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28576" y="3816846"/>
            <a:ext cx="2377232" cy="300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</a:t>
            </a:r>
            <a:pPr algn="l" indent="0" marL="0">
              <a:lnSpc>
                <a:spcPct val="106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вечнозелёный</a:t>
            </a:r>
            <a:endParaRPr lang="en-US" sz="900" dirty="0"/>
          </a:p>
          <a:p>
            <a:pPr algn="l" indent="0" marL="0">
              <a:lnSpc>
                <a:spcPct val="106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растение, не теряющее листву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3250927" y="3395886"/>
            <a:ext cx="2642146" cy="853604"/>
          </a:xfrm>
          <a:prstGeom prst="roundRect">
            <a:avLst>
              <a:gd name="adj" fmla="val 5817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3383384" y="3528343"/>
            <a:ext cx="2377232" cy="220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за благо рассудится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3383384" y="3816846"/>
            <a:ext cx="2377232" cy="300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</a:t>
            </a:r>
            <a:pPr algn="l" indent="0" marL="0">
              <a:lnSpc>
                <a:spcPct val="106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заблагорассудится</a:t>
            </a:r>
            <a:endParaRPr lang="en-US" sz="900" dirty="0"/>
          </a:p>
          <a:p>
            <a:pPr algn="l" indent="0" marL="0">
              <a:lnSpc>
                <a:spcPct val="106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«если покажется нужным»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6005736" y="3395886"/>
            <a:ext cx="2642146" cy="853604"/>
          </a:xfrm>
          <a:prstGeom prst="roundRect">
            <a:avLst>
              <a:gd name="adj" fmla="val 5817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138193" y="3528343"/>
            <a:ext cx="2377232" cy="22093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сего дня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38193" y="3816846"/>
            <a:ext cx="2377232" cy="3001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→ </a:t>
            </a:r>
            <a:pPr algn="l" indent="0" marL="0">
              <a:lnSpc>
                <a:spcPct val="106000"/>
              </a:lnSpc>
              <a:buNone/>
            </a:pPr>
            <a:r>
              <a:rPr lang="en-US" sz="9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сегодня</a:t>
            </a:r>
            <a:endParaRPr lang="en-US" sz="900" dirty="0"/>
          </a:p>
          <a:p>
            <a:pPr algn="l" indent="0" marL="0">
              <a:lnSpc>
                <a:spcPct val="106000"/>
              </a:lnSpc>
              <a:buNone/>
            </a:pPr>
            <a:r>
              <a:rPr lang="en-US" sz="9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наречие времени, знакомое всем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496119" y="4376217"/>
            <a:ext cx="8151763" cy="423193"/>
          </a:xfrm>
          <a:prstGeom prst="roundRect">
            <a:avLst>
              <a:gd name="adj" fmla="val 11734"/>
            </a:avLst>
          </a:prstGeom>
          <a:solidFill>
            <a:srgbClr val="FFE0CC"/>
          </a:solidFill>
          <a:ln/>
        </p:spPr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4288" y="4525268"/>
            <a:ext cx="147786" cy="118170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880244" y="4518422"/>
            <a:ext cx="8106668" cy="1500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9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Сращение — это как языковой клей: фраза «прилипает» к себе и живёт дальше как одно слово.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313" y="798761"/>
            <a:ext cx="2659484" cy="3545979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357783"/>
            <a:ext cx="4722763" cy="117358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3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Способ 3: Лексико-семантический — Распад значений</a:t>
            </a:r>
            <a:endParaRPr lang="en-US" sz="2350" dirty="0"/>
          </a:p>
        </p:txBody>
      </p:sp>
      <p:sp>
        <p:nvSpPr>
          <p:cNvPr id="5" name="Text 1"/>
          <p:cNvSpPr/>
          <p:nvPr/>
        </p:nvSpPr>
        <p:spPr>
          <a:xfrm>
            <a:off x="3925119" y="1663824"/>
            <a:ext cx="4722763" cy="50184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Бывает наоборот: одно слово со временем </a:t>
            </a:r>
            <a:pPr algn="l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расщепляется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на два или больше совершенно разных слова — </a:t>
            </a:r>
            <a:pPr algn="l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омонимы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Когда-то между значениями была связь, но постепенно она стёрлась, и теперь мы воспринимаем их как разные слова с одинаковым звучанием.</a:t>
            </a:r>
            <a:endParaRPr lang="en-US" sz="80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2265015"/>
            <a:ext cx="261640" cy="261640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3925119" y="2637011"/>
            <a:ext cx="4722763" cy="195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Титан — три разных слова!</a:t>
            </a:r>
            <a:endParaRPr lang="en-US" sz="1150" dirty="0"/>
          </a:p>
        </p:txBody>
      </p:sp>
      <p:sp>
        <p:nvSpPr>
          <p:cNvPr id="8" name="Text 3"/>
          <p:cNvSpPr/>
          <p:nvPr/>
        </p:nvSpPr>
        <p:spPr>
          <a:xfrm>
            <a:off x="3925119" y="2885554"/>
            <a:ext cx="4722763" cy="376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🏛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Титан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мифический гигант из греческих легенд</a:t>
            </a:r>
            <a:endParaRPr lang="en-US" sz="8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⚙️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Титан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прочный металл в таблице Менделеева</a:t>
            </a:r>
            <a:endParaRPr lang="en-US" sz="8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🔥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Титан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водонагревательный бак в ванной</a:t>
            </a:r>
            <a:endParaRPr lang="en-US" sz="80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925119" y="3438525"/>
            <a:ext cx="261640" cy="261640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3925119" y="3810521"/>
            <a:ext cx="4722763" cy="1955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1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Губка — тоже два смысла!</a:t>
            </a:r>
            <a:endParaRPr lang="en-US" sz="1150" dirty="0"/>
          </a:p>
        </p:txBody>
      </p:sp>
      <p:sp>
        <p:nvSpPr>
          <p:cNvPr id="11" name="Text 5"/>
          <p:cNvSpPr/>
          <p:nvPr/>
        </p:nvSpPr>
        <p:spPr>
          <a:xfrm>
            <a:off x="3925119" y="4059064"/>
            <a:ext cx="4722763" cy="25092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🌊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Губка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морское животное, живёт на дне океана</a:t>
            </a:r>
            <a:endParaRPr lang="en-US" sz="800" dirty="0"/>
          </a:p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🧽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pPr algn="l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Губка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предмет для мытья посуды или тела</a:t>
            </a:r>
            <a:endParaRPr lang="en-US" sz="800" dirty="0"/>
          </a:p>
        </p:txBody>
      </p:sp>
      <p:sp>
        <p:nvSpPr>
          <p:cNvPr id="12" name="Text 6"/>
          <p:cNvSpPr/>
          <p:nvPr/>
        </p:nvSpPr>
        <p:spPr>
          <a:xfrm>
            <a:off x="3925119" y="4409331"/>
            <a:ext cx="4722763" cy="37638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Связь между значениями исчезла настолько, что слова теперь считаются </a:t>
            </a:r>
            <a:pPr algn="l" indent="0" marL="0">
              <a:lnSpc>
                <a:spcPct val="100000"/>
              </a:lnSpc>
              <a:buNone/>
            </a:pPr>
            <a:r>
              <a:rPr lang="en-US" sz="80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отдельными словарными единицами</a:t>
            </a:r>
            <a:pPr algn="l" indent="0" marL="0">
              <a:lnSpc>
                <a:spcPct val="100000"/>
              </a:lnSpc>
              <a:buNone/>
            </a:pPr>
            <a:r>
              <a:rPr lang="en-US" sz="8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 Это и есть лексико-семантическое словообразование.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922958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Практика: Детектив в предложении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634579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Самый лучший способ запомнить — найти примеры самостоятельно. Давайте разберём предложение вместе, как настоящие языковые детективы!</a:t>
            </a:r>
            <a:endParaRPr lang="en-US" sz="950" dirty="0"/>
          </a:p>
        </p:txBody>
      </p:sp>
      <p:sp>
        <p:nvSpPr>
          <p:cNvPr id="4" name="Text 2"/>
          <p:cNvSpPr/>
          <p:nvPr/>
        </p:nvSpPr>
        <p:spPr>
          <a:xfrm>
            <a:off x="682154" y="2236143"/>
            <a:ext cx="8422928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«На заснеженной улице редко увидишь 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CC52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прохожего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.»</a:t>
            </a:r>
            <a:endParaRPr lang="en-US" sz="950" dirty="0"/>
          </a:p>
        </p:txBody>
      </p:sp>
      <p:sp>
        <p:nvSpPr>
          <p:cNvPr id="5" name="Shape 3"/>
          <p:cNvSpPr/>
          <p:nvPr/>
        </p:nvSpPr>
        <p:spPr>
          <a:xfrm>
            <a:off x="496119" y="2096616"/>
            <a:ext cx="14288" cy="440308"/>
          </a:xfrm>
          <a:prstGeom prst="roundRect">
            <a:avLst>
              <a:gd name="adj" fmla="val 59998"/>
            </a:avLst>
          </a:prstGeom>
          <a:solidFill>
            <a:srgbClr val="FF954F"/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2676451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528675" y="2676897"/>
            <a:ext cx="213940" cy="27816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650" dirty="0"/>
          </a:p>
        </p:txBody>
      </p:sp>
      <p:sp>
        <p:nvSpPr>
          <p:cNvPr id="8" name="Text 6"/>
          <p:cNvSpPr/>
          <p:nvPr/>
        </p:nvSpPr>
        <p:spPr>
          <a:xfrm>
            <a:off x="899145" y="2715146"/>
            <a:ext cx="2210842" cy="46345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Находим подозреваемое слово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899145" y="3253011"/>
            <a:ext cx="2210842" cy="96753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«Прохожий»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похоже на причастие от глагола «проходить». Но в предложении оно отвечает на вопрос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«кого?»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 называет человека. Значит, это уже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существительное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!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3264991" y="2676451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297548" y="2676897"/>
            <a:ext cx="213940" cy="27816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650" dirty="0"/>
          </a:p>
        </p:txBody>
      </p:sp>
      <p:sp>
        <p:nvSpPr>
          <p:cNvPr id="12" name="Text 10"/>
          <p:cNvSpPr/>
          <p:nvPr/>
        </p:nvSpPr>
        <p:spPr>
          <a:xfrm>
            <a:off x="3668018" y="2715146"/>
            <a:ext cx="2210916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Определяем способ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3668018" y="3021285"/>
            <a:ext cx="2210916" cy="80627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Никаких новых суффиксов не добавлялось. Слово просто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перешло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из одной части речи в другую — это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конверсия (переход)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.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033939" y="2676451"/>
            <a:ext cx="279053" cy="279053"/>
          </a:xfrm>
          <a:prstGeom prst="roundRect">
            <a:avLst>
              <a:gd name="adj" fmla="val 18670"/>
            </a:avLst>
          </a:prstGeom>
          <a:solidFill>
            <a:srgbClr val="FFFFF4"/>
          </a:solidFill>
          <a:ln w="14288">
            <a:solidFill>
              <a:srgbClr val="FFE0CC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6066495" y="2676897"/>
            <a:ext cx="213940" cy="27816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6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3</a:t>
            </a:r>
            <a:endParaRPr lang="en-US" sz="1650" dirty="0"/>
          </a:p>
        </p:txBody>
      </p:sp>
      <p:sp>
        <p:nvSpPr>
          <p:cNvPr id="16" name="Text 14"/>
          <p:cNvSpPr/>
          <p:nvPr/>
        </p:nvSpPr>
        <p:spPr>
          <a:xfrm>
            <a:off x="6436965" y="2715146"/>
            <a:ext cx="2210916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Ищем ещё примеры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436965" y="3021285"/>
            <a:ext cx="2210916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«Заснеженной» — какая часть речи? А «редко»? Попробуй найти их роль в этом же предложении самостоятельно!</a:t>
            </a:r>
            <a:endParaRPr lang="en-US" sz="9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873398"/>
            <a:ext cx="8151763" cy="463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Сравнительная таблица: Что запомнить?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96119" y="1585020"/>
            <a:ext cx="815176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Три способа неморфологического словообразования — три совершенно разные «судьбы» слов. Главное правило одно: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морфемный состав слова при этом не меняется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!</a:t>
            </a:r>
            <a:endParaRPr lang="en-US" sz="950" dirty="0"/>
          </a:p>
        </p:txBody>
      </p:sp>
      <p:sp>
        <p:nvSpPr>
          <p:cNvPr id="4" name="Shape 2"/>
          <p:cNvSpPr/>
          <p:nvPr/>
        </p:nvSpPr>
        <p:spPr>
          <a:xfrm>
            <a:off x="496119" y="2047056"/>
            <a:ext cx="8151763" cy="1624757"/>
          </a:xfrm>
          <a:prstGeom prst="roundRect">
            <a:avLst>
              <a:gd name="adj" fmla="val 3207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496119" y="2373809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496119" y="2698179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496119" y="3183806"/>
            <a:ext cx="8151763" cy="7753"/>
          </a:xfrm>
          <a:prstGeom prst="rect">
            <a:avLst/>
          </a:prstGeom>
          <a:solidFill>
            <a:srgbClr val="000000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501030" y="2051819"/>
            <a:ext cx="1791221" cy="321990"/>
          </a:xfrm>
          <a:prstGeom prst="rect">
            <a:avLst/>
          </a:prstGeom>
          <a:solidFill>
            <a:srgbClr val="532418"/>
          </a:solidFill>
          <a:ln/>
        </p:spPr>
      </p:sp>
      <p:sp>
        <p:nvSpPr>
          <p:cNvPr id="9" name="Text 7"/>
          <p:cNvSpPr/>
          <p:nvPr/>
        </p:nvSpPr>
        <p:spPr>
          <a:xfrm>
            <a:off x="625004" y="2130996"/>
            <a:ext cx="2000473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Способ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292251" y="2051819"/>
            <a:ext cx="2035522" cy="321990"/>
          </a:xfrm>
          <a:prstGeom prst="rect">
            <a:avLst/>
          </a:prstGeom>
          <a:solidFill>
            <a:srgbClr val="532418"/>
          </a:solidFill>
          <a:ln/>
        </p:spPr>
      </p:sp>
      <p:sp>
        <p:nvSpPr>
          <p:cNvPr id="11" name="Text 9"/>
          <p:cNvSpPr/>
          <p:nvPr/>
        </p:nvSpPr>
        <p:spPr>
          <a:xfrm>
            <a:off x="2416225" y="2130996"/>
            <a:ext cx="2244775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Суть</a:t>
            </a:r>
            <a:endParaRPr lang="en-US" sz="950" dirty="0"/>
          </a:p>
        </p:txBody>
      </p:sp>
      <p:sp>
        <p:nvSpPr>
          <p:cNvPr id="12" name="Shape 10"/>
          <p:cNvSpPr/>
          <p:nvPr/>
        </p:nvSpPr>
        <p:spPr>
          <a:xfrm>
            <a:off x="4327773" y="2051819"/>
            <a:ext cx="2442642" cy="321990"/>
          </a:xfrm>
          <a:prstGeom prst="rect">
            <a:avLst/>
          </a:prstGeom>
          <a:solidFill>
            <a:srgbClr val="532418"/>
          </a:solidFill>
          <a:ln/>
        </p:spPr>
      </p:sp>
      <p:sp>
        <p:nvSpPr>
          <p:cNvPr id="13" name="Text 11"/>
          <p:cNvSpPr/>
          <p:nvPr/>
        </p:nvSpPr>
        <p:spPr>
          <a:xfrm>
            <a:off x="4451747" y="2130996"/>
            <a:ext cx="2651894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Пример</a:t>
            </a:r>
            <a:endParaRPr lang="en-US" sz="950" dirty="0"/>
          </a:p>
        </p:txBody>
      </p:sp>
      <p:sp>
        <p:nvSpPr>
          <p:cNvPr id="14" name="Shape 12"/>
          <p:cNvSpPr/>
          <p:nvPr/>
        </p:nvSpPr>
        <p:spPr>
          <a:xfrm>
            <a:off x="6770415" y="2051819"/>
            <a:ext cx="1872704" cy="321990"/>
          </a:xfrm>
          <a:prstGeom prst="rect">
            <a:avLst/>
          </a:prstGeom>
          <a:solidFill>
            <a:srgbClr val="532418"/>
          </a:solidFill>
          <a:ln/>
        </p:spPr>
      </p:sp>
      <p:sp>
        <p:nvSpPr>
          <p:cNvPr id="15" name="Text 13"/>
          <p:cNvSpPr/>
          <p:nvPr/>
        </p:nvSpPr>
        <p:spPr>
          <a:xfrm>
            <a:off x="6894388" y="2130996"/>
            <a:ext cx="2081957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FFFFF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Что меняется</a:t>
            </a:r>
            <a:endParaRPr lang="en-US" sz="950" dirty="0"/>
          </a:p>
        </p:txBody>
      </p:sp>
      <p:sp>
        <p:nvSpPr>
          <p:cNvPr id="16" name="Text 14"/>
          <p:cNvSpPr/>
          <p:nvPr/>
        </p:nvSpPr>
        <p:spPr>
          <a:xfrm>
            <a:off x="625004" y="2455366"/>
            <a:ext cx="2000473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Переход (конверсия)</a:t>
            </a:r>
            <a:endParaRPr lang="en-US" sz="950" dirty="0"/>
          </a:p>
        </p:txBody>
      </p:sp>
      <p:sp>
        <p:nvSpPr>
          <p:cNvPr id="17" name="Text 15"/>
          <p:cNvSpPr/>
          <p:nvPr/>
        </p:nvSpPr>
        <p:spPr>
          <a:xfrm>
            <a:off x="2416225" y="2455366"/>
            <a:ext cx="2244775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Слово меняет часть речи</a:t>
            </a:r>
            <a:endParaRPr lang="en-US" sz="950" dirty="0"/>
          </a:p>
        </p:txBody>
      </p:sp>
      <p:sp>
        <p:nvSpPr>
          <p:cNvPr id="18" name="Text 16"/>
          <p:cNvSpPr/>
          <p:nvPr/>
        </p:nvSpPr>
        <p:spPr>
          <a:xfrm>
            <a:off x="4451747" y="2455366"/>
            <a:ext cx="2651894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столовая комната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столовая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6894388" y="2455366"/>
            <a:ext cx="2081957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Грамматическая роль</a:t>
            </a:r>
            <a:endParaRPr lang="en-US" sz="950" dirty="0"/>
          </a:p>
        </p:txBody>
      </p:sp>
      <p:sp>
        <p:nvSpPr>
          <p:cNvPr id="20" name="Text 18"/>
          <p:cNvSpPr/>
          <p:nvPr/>
        </p:nvSpPr>
        <p:spPr>
          <a:xfrm>
            <a:off x="625004" y="2779737"/>
            <a:ext cx="2000473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Сращение</a:t>
            </a:r>
            <a:endParaRPr lang="en-US" sz="950" dirty="0"/>
          </a:p>
        </p:txBody>
      </p:sp>
      <p:sp>
        <p:nvSpPr>
          <p:cNvPr id="21" name="Text 19"/>
          <p:cNvSpPr/>
          <p:nvPr/>
        </p:nvSpPr>
        <p:spPr>
          <a:xfrm>
            <a:off x="2416225" y="2779737"/>
            <a:ext cx="1787575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Фраза склеивается в одно слово</a:t>
            </a:r>
            <a:endParaRPr lang="en-US" sz="950" dirty="0"/>
          </a:p>
        </p:txBody>
      </p:sp>
      <p:sp>
        <p:nvSpPr>
          <p:cNvPr id="22" name="Text 20"/>
          <p:cNvSpPr/>
          <p:nvPr/>
        </p:nvSpPr>
        <p:spPr>
          <a:xfrm>
            <a:off x="4451747" y="2779737"/>
            <a:ext cx="2651894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сего дня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сегодня</a:t>
            </a:r>
            <a:endParaRPr lang="en-US" sz="950" dirty="0"/>
          </a:p>
        </p:txBody>
      </p:sp>
      <p:sp>
        <p:nvSpPr>
          <p:cNvPr id="23" name="Text 21"/>
          <p:cNvSpPr/>
          <p:nvPr/>
        </p:nvSpPr>
        <p:spPr>
          <a:xfrm>
            <a:off x="6894388" y="2779737"/>
            <a:ext cx="2081957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Количество слов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625004" y="3265363"/>
            <a:ext cx="1543273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Лексико-семантический</a:t>
            </a:r>
            <a:endParaRPr lang="en-US" sz="950" dirty="0"/>
          </a:p>
        </p:txBody>
      </p:sp>
      <p:sp>
        <p:nvSpPr>
          <p:cNvPr id="25" name="Text 23"/>
          <p:cNvSpPr/>
          <p:nvPr/>
        </p:nvSpPr>
        <p:spPr>
          <a:xfrm>
            <a:off x="2416225" y="3265363"/>
            <a:ext cx="1787575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Слово распадается на омонимы</a:t>
            </a:r>
            <a:endParaRPr lang="en-US" sz="950" dirty="0"/>
          </a:p>
        </p:txBody>
      </p:sp>
      <p:sp>
        <p:nvSpPr>
          <p:cNvPr id="26" name="Text 24"/>
          <p:cNvSpPr/>
          <p:nvPr/>
        </p:nvSpPr>
        <p:spPr>
          <a:xfrm>
            <a:off x="4451747" y="3265363"/>
            <a:ext cx="2651894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Титан (бог) →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Титан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(металл)</a:t>
            </a:r>
            <a:endParaRPr lang="en-US" sz="950" dirty="0"/>
          </a:p>
        </p:txBody>
      </p:sp>
      <p:sp>
        <p:nvSpPr>
          <p:cNvPr id="27" name="Text 25"/>
          <p:cNvSpPr/>
          <p:nvPr/>
        </p:nvSpPr>
        <p:spPr>
          <a:xfrm>
            <a:off x="6894388" y="3265363"/>
            <a:ext cx="2081957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Значение слова</a:t>
            </a:r>
            <a:endParaRPr lang="en-US" sz="950" dirty="0"/>
          </a:p>
        </p:txBody>
      </p:sp>
      <p:sp>
        <p:nvSpPr>
          <p:cNvPr id="28" name="Shape 26"/>
          <p:cNvSpPr/>
          <p:nvPr/>
        </p:nvSpPr>
        <p:spPr>
          <a:xfrm>
            <a:off x="496119" y="3811339"/>
            <a:ext cx="8151763" cy="458763"/>
          </a:xfrm>
          <a:prstGeom prst="roundRect">
            <a:avLst>
              <a:gd name="adj" fmla="val 11357"/>
            </a:avLst>
          </a:prstGeom>
          <a:solidFill>
            <a:srgbClr val="FFE0CC"/>
          </a:solidFill>
          <a:ln/>
        </p:spPr>
      </p:sp>
      <p:pic>
        <p:nvPicPr>
          <p:cNvPr id="2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092" y="3972074"/>
            <a:ext cx="155004" cy="123974"/>
          </a:xfrm>
          <a:prstGeom prst="rect">
            <a:avLst/>
          </a:prstGeom>
        </p:spPr>
      </p:pic>
      <p:sp>
        <p:nvSpPr>
          <p:cNvPr id="30" name="Text 27"/>
          <p:cNvSpPr/>
          <p:nvPr/>
        </p:nvSpPr>
        <p:spPr>
          <a:xfrm>
            <a:off x="899071" y="3966270"/>
            <a:ext cx="8082037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Запомни: во всех трёх случаях внешний вид слова может не меняться — меняется его смысл или роль в языке!</a:t>
            </a:r>
            <a:endParaRPr lang="en-US" sz="9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3600450" cy="514350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0" y="0"/>
                </a:moveTo>
                <a:lnTo>
                  <a:pt x="90530" y="100"/>
                </a:lnTo>
                <a:lnTo>
                  <a:pt x="93070" y="6350"/>
                </a:lnTo>
                <a:lnTo>
                  <a:pt x="94920" y="12210"/>
                </a:lnTo>
                <a:lnTo>
                  <a:pt x="96680" y="19820"/>
                </a:lnTo>
                <a:lnTo>
                  <a:pt x="97560" y="25880"/>
                </a:lnTo>
                <a:lnTo>
                  <a:pt x="97950" y="30960"/>
                </a:lnTo>
                <a:lnTo>
                  <a:pt x="97950" y="39060"/>
                </a:lnTo>
                <a:lnTo>
                  <a:pt x="97270" y="46480"/>
                </a:lnTo>
                <a:lnTo>
                  <a:pt x="96190" y="52640"/>
                </a:lnTo>
                <a:lnTo>
                  <a:pt x="94730" y="58500"/>
                </a:lnTo>
                <a:lnTo>
                  <a:pt x="92480" y="65230"/>
                </a:lnTo>
                <a:lnTo>
                  <a:pt x="89550" y="72070"/>
                </a:lnTo>
                <a:lnTo>
                  <a:pt x="86820" y="77340"/>
                </a:lnTo>
                <a:lnTo>
                  <a:pt x="83500" y="82810"/>
                </a:lnTo>
                <a:lnTo>
                  <a:pt x="79200" y="88870"/>
                </a:lnTo>
                <a:lnTo>
                  <a:pt x="75880" y="92770"/>
                </a:lnTo>
                <a:lnTo>
                  <a:pt x="75880" y="92970"/>
                </a:lnTo>
                <a:lnTo>
                  <a:pt x="74510" y="94340"/>
                </a:lnTo>
                <a:lnTo>
                  <a:pt x="74510" y="94530"/>
                </a:lnTo>
                <a:lnTo>
                  <a:pt x="69240" y="100000"/>
                </a:lnTo>
                <a:lnTo>
                  <a:pt x="0" y="100000"/>
                </a:lnTo>
                <a:close/>
              </a:path>
            </a:pathLst>
          </a:cu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061" y="809104"/>
            <a:ext cx="2643932" cy="3525292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3925119" y="424681"/>
            <a:ext cx="4722763" cy="92719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28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Финал: Язык — это живой океан</a:t>
            </a:r>
            <a:endParaRPr lang="en-US" sz="2800" dirty="0"/>
          </a:p>
        </p:txBody>
      </p:sp>
      <p:sp>
        <p:nvSpPr>
          <p:cNvPr id="5" name="Text 1"/>
          <p:cNvSpPr/>
          <p:nvPr/>
        </p:nvSpPr>
        <p:spPr>
          <a:xfrm>
            <a:off x="3925119" y="1537915"/>
            <a:ext cx="4722763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Слова — не застывшие камни. Они живут, дышат, меняют роли и смыслы. </a:t>
            </a:r>
            <a:pPr algn="l" indent="0" marL="0">
              <a:lnSpc>
                <a:spcPct val="108000"/>
              </a:lnSpc>
              <a:buNone/>
            </a:pPr>
            <a:r>
              <a:rPr lang="en-US" sz="950" b="1" dirty="0">
                <a:solidFill>
                  <a:srgbClr val="67534F"/>
                </a:solidFill>
                <a:latin typeface="Montserrat Bold" pitchFamily="34" charset="0"/>
                <a:ea typeface="Montserrat Bold" pitchFamily="34" charset="-122"/>
                <a:cs typeface="Montserrat Bold" pitchFamily="34" charset="-120"/>
              </a:rPr>
              <a:t>Неморфологическое словообразование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— это доказательство того, что язык постоянно развивается изнутри, без видимых изменений.</a:t>
            </a:r>
            <a:endParaRPr lang="en-US" sz="950" dirty="0"/>
          </a:p>
        </p:txBody>
      </p:sp>
      <p:pic>
        <p:nvPicPr>
          <p:cNvPr id="6" name="Image 2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25119" y="2322463"/>
            <a:ext cx="2299395" cy="905173"/>
          </a:xfrm>
          <a:prstGeom prst="rect">
            <a:avLst/>
          </a:prstGeom>
        </p:spPr>
      </p:pic>
      <p:sp>
        <p:nvSpPr>
          <p:cNvPr id="7" name="Text 2"/>
          <p:cNvSpPr/>
          <p:nvPr/>
        </p:nvSpPr>
        <p:spPr>
          <a:xfrm>
            <a:off x="4063380" y="2460724"/>
            <a:ext cx="202287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Переход</a:t>
            </a:r>
            <a:endParaRPr lang="en-US" sz="1400" dirty="0"/>
          </a:p>
        </p:txBody>
      </p:sp>
      <p:sp>
        <p:nvSpPr>
          <p:cNvPr id="8" name="Text 3"/>
          <p:cNvSpPr/>
          <p:nvPr/>
        </p:nvSpPr>
        <p:spPr>
          <a:xfrm>
            <a:off x="4063380" y="2766864"/>
            <a:ext cx="2022872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Слово меняет «профессию», не меняя облика</a:t>
            </a:r>
            <a:endParaRPr lang="en-US" sz="950" dirty="0"/>
          </a:p>
        </p:txBody>
      </p:sp>
      <p:pic>
        <p:nvPicPr>
          <p:cNvPr id="9" name="Image 3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348487" y="2322463"/>
            <a:ext cx="2299395" cy="905173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6486748" y="2460724"/>
            <a:ext cx="2022872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Сращение</a:t>
            </a:r>
            <a:endParaRPr lang="en-US" sz="1400" dirty="0"/>
          </a:p>
        </p:txBody>
      </p:sp>
      <p:sp>
        <p:nvSpPr>
          <p:cNvPr id="11" name="Text 5"/>
          <p:cNvSpPr/>
          <p:nvPr/>
        </p:nvSpPr>
        <p:spPr>
          <a:xfrm>
            <a:off x="6486748" y="2766864"/>
            <a:ext cx="2022872" cy="32251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Фраза «склеивается» и живёт как одно слово</a:t>
            </a:r>
            <a:endParaRPr lang="en-US" sz="950" dirty="0"/>
          </a:p>
        </p:txBody>
      </p:sp>
      <p:pic>
        <p:nvPicPr>
          <p:cNvPr id="12" name="Image 4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25119" y="3351609"/>
            <a:ext cx="4722763" cy="743917"/>
          </a:xfrm>
          <a:prstGeom prst="rect">
            <a:avLst/>
          </a:prstGeom>
        </p:spPr>
      </p:pic>
      <p:sp>
        <p:nvSpPr>
          <p:cNvPr id="13" name="Text 6"/>
          <p:cNvSpPr/>
          <p:nvPr/>
        </p:nvSpPr>
        <p:spPr>
          <a:xfrm>
            <a:off x="4063380" y="3489871"/>
            <a:ext cx="4446240" cy="23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40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Распад смысла</a:t>
            </a:r>
            <a:endParaRPr lang="en-US" sz="1400" dirty="0"/>
          </a:p>
        </p:txBody>
      </p:sp>
      <p:sp>
        <p:nvSpPr>
          <p:cNvPr id="14" name="Text 7"/>
          <p:cNvSpPr/>
          <p:nvPr/>
        </p:nvSpPr>
        <p:spPr>
          <a:xfrm>
            <a:off x="4063380" y="3796010"/>
            <a:ext cx="4446240" cy="1612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Одно слово расщепляется на несколько значений</a:t>
            </a:r>
            <a:endParaRPr lang="en-US" sz="950" dirty="0"/>
          </a:p>
        </p:txBody>
      </p:sp>
      <p:sp>
        <p:nvSpPr>
          <p:cNvPr id="15" name="Text 8"/>
          <p:cNvSpPr/>
          <p:nvPr/>
        </p:nvSpPr>
        <p:spPr>
          <a:xfrm>
            <a:off x="3925119" y="4235053"/>
            <a:ext cx="4722763" cy="4837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Теперь вы видите, как обычные фразы превращаются в новые понятия прямо у нас на глазах. Следите за языком вокруг себя — и вы будете замечать эти превращения каждый день! </a:t>
            </a:r>
            <a:pPr algn="l" indent="0" marL="0">
              <a:lnSpc>
                <a:spcPct val="108000"/>
              </a:lnSpc>
              <a:buNone/>
            </a:pPr>
            <a:r>
              <a:rPr lang="en-US" sz="95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🌊</a:t>
            </a:r>
            <a:endParaRPr lang="en-US" sz="9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2026-07-24T19:22:41Z</dcterms:created>
  <dcterms:modified xsi:type="dcterms:W3CDTF">2026-07-24T19:22:41Z</dcterms:modified>
</cp:coreProperties>
</file>