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embeddedFontLst>
    <p:embeddedFont>
      <p:font typeface="DM Sans Thin"/>
      <p:regular r:id="rId201314"/>
    </p:embeddedFont>
    <p:embeddedFont>
      <p:font typeface="DM Sans ExtraLight"/>
      <p:regular r:id="rId201315"/>
    </p:embeddedFont>
    <p:embeddedFont>
      <p:font typeface="DM Sans Light"/>
      <p:regular r:id="rId201316"/>
    </p:embeddedFont>
    <p:embeddedFont>
      <p:font typeface="DM Sans"/>
      <p:regular r:id="rId201317"/>
    </p:embeddedFont>
    <p:embeddedFont>
      <p:font typeface="DM Sans Medium"/>
      <p:regular r:id="rId201318"/>
    </p:embeddedFont>
    <p:embeddedFont>
      <p:font typeface="DM Sans SemiBold"/>
      <p:regular r:id="rId201319"/>
    </p:embeddedFont>
    <p:embeddedFont>
      <p:font typeface="DM Sans Bold"/>
      <p:regular r:id="rId201320"/>
    </p:embeddedFont>
    <p:embeddedFont>
      <p:font typeface="DM Sans ExtraBold"/>
      <p:regular r:id="rId201321"/>
    </p:embeddedFont>
    <p:embeddedFont>
      <p:font typeface="DM Sans Black"/>
      <p:regular r:id="rId201322"/>
    </p:embeddedFont>
    <p:embeddedFont>
      <p:font typeface="Inter Medium"/>
      <p:regular r:id="rId201323"/>
    </p:embeddedFont>
    <p:embeddedFont>
      <p:font typeface="Inter Light"/>
      <p:regular r:id="rId201324"/>
    </p:embeddedFont>
    <p:embeddedFont>
      <p:font typeface="Inter Thin"/>
      <p:regular r:id="rId201325"/>
    </p:embeddedFont>
    <p:embeddedFont>
      <p:font typeface="Inter ExtraLight"/>
      <p:regular r:id="rId201326"/>
    </p:embeddedFont>
    <p:embeddedFont>
      <p:font typeface="Inter SemiBold"/>
      <p:regular r:id="rId201327"/>
    </p:embeddedFont>
    <p:embeddedFont>
      <p:font typeface="Inter Bold"/>
      <p:regular r:id="rId201328"/>
    </p:embeddedFont>
    <p:embeddedFont>
      <p:font typeface="Inter ExtraBold"/>
      <p:regular r:id="rId201329"/>
    </p:embeddedFont>
    <p:embeddedFont>
      <p:font typeface="Inter"/>
      <p:regular r:id="rId201330"/>
    </p:embeddedFont>
    <p:embeddedFont>
      <p:font typeface="Inter Black"/>
      <p:regular r:id="rId20133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Relationship Id="rId201327" Target="fonts/201327.fntdata" Type="http://schemas.openxmlformats.org/officeDocument/2006/relationships/font"/><Relationship Id="rId201328" Target="fonts/201328.fntdata" Type="http://schemas.openxmlformats.org/officeDocument/2006/relationships/font"/><Relationship Id="rId201329" Target="fonts/201329.fntdata" Type="http://schemas.openxmlformats.org/officeDocument/2006/relationships/font"/><Relationship Id="rId201330" Target="fonts/201330.fntdata" Type="http://schemas.openxmlformats.org/officeDocument/2006/relationships/font"/><Relationship Id="rId201331" Target="fonts/201331.fntdata" Type="http://schemas.openxmlformats.org/officeDocument/2006/relationships/font"/><Relationship Id="rId201332" Target="fonts/201332.fntdata" Type="http://schemas.openxmlformats.org/officeDocument/2006/relationships/font"/><Relationship Id="rId201333" Target="fonts/201333.fntdata" Type="http://schemas.openxmlformats.org/officeDocument/2006/relationships/font"/><Relationship Id="rId201334" Target="fonts/201334.fntdata" Type="http://schemas.openxmlformats.org/officeDocument/2006/relationships/font"/><Relationship Id="rId201335" Target="fonts/20133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9F8F5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svg"/><Relationship Id="rId3" Type="http://schemas.openxmlformats.org/officeDocument/2006/relationships/image" Target="../media/image-4-1.png"/><Relationship Id="rId4" Type="http://schemas.openxmlformats.org/officeDocument/2006/relationships/image" Target="../media/image-4-2.svg"/><Relationship Id="rId5" Type="http://schemas.openxmlformats.org/officeDocument/2006/relationships/image" Target="../media/image-4-5.png"/><Relationship Id="rId6" Type="http://schemas.openxmlformats.org/officeDocument/2006/relationships/image" Target="../media/image-4-6.svg"/><Relationship Id="rId7" Type="http://schemas.openxmlformats.org/officeDocument/2006/relationships/image" Target="../media/image-4-7.pn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svg"/><Relationship Id="rId3" Type="http://schemas.openxmlformats.org/officeDocument/2006/relationships/image" Target="../media/image-7-1.png"/><Relationship Id="rId4" Type="http://schemas.openxmlformats.org/officeDocument/2006/relationships/image" Target="../media/image-7-2.svg"/><Relationship Id="rId5" Type="http://schemas.openxmlformats.org/officeDocument/2006/relationships/image" Target="../media/image-7-1.png"/><Relationship Id="rId6" Type="http://schemas.openxmlformats.org/officeDocument/2006/relationships/image" Target="../media/image-7-2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svg"/><Relationship Id="rId3" Type="http://schemas.openxmlformats.org/officeDocument/2006/relationships/image" Target="../media/image-8-3.png"/><Relationship Id="rId4" Type="http://schemas.openxmlformats.org/officeDocument/2006/relationships/image" Target="../media/image-8-4.svg"/><Relationship Id="rId5" Type="http://schemas.openxmlformats.org/officeDocument/2006/relationships/image" Target="../media/image-8-5.png"/><Relationship Id="rId6" Type="http://schemas.openxmlformats.org/officeDocument/2006/relationships/image" Target="../media/image-8-6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DEBE3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987" y="92943"/>
            <a:ext cx="3305026" cy="495753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1624459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Категория состояния: язык эмоций и атмосферы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3925119" y="2585591"/>
            <a:ext cx="4722763" cy="9333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050"/>
              </a:spcAft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Особая часть речи, которая не называет предметы и не описывает действия — она фиксирует мгновение: ощущение, настроение, атмосферу. Откройте для себя один из самых выразительных инструментов русского языка.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Сайфудинова Динора Михайловна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01303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Что это такое?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06822" y="1474887"/>
            <a:ext cx="4103191" cy="2767236"/>
          </a:xfrm>
          <a:prstGeom prst="roundRect">
            <a:avLst>
              <a:gd name="adj" fmla="val 672"/>
            </a:avLst>
          </a:prstGeom>
          <a:solidFill>
            <a:srgbClr val="28282F"/>
          </a:solidFill>
          <a:ln/>
        </p:spPr>
      </p:sp>
      <p:sp>
        <p:nvSpPr>
          <p:cNvPr id="4" name="Text 2"/>
          <p:cNvSpPr/>
          <p:nvPr/>
        </p:nvSpPr>
        <p:spPr>
          <a:xfrm>
            <a:off x="530796" y="1598861"/>
            <a:ext cx="385524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Определение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30796" y="1916683"/>
            <a:ext cx="3855244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Категория состояния — это особая часть речи, которая выражает состояние человека или окружающей среды. В отличие от существительных или прилагательных, она не называет предмет и не описывает признак — она фиксирует текущее ощущение или ситуацию в момент речи.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4728046" y="1598861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Примеры в контексте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728046" y="1916683"/>
            <a:ext cx="3924598" cy="11658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больно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мне больно смотреть на это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грустно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ей было грустно одной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душно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в комнате душно и жарко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можно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здесь можно отдохнуть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тихо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вокруг стало совсем тихо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4728046" y="3222054"/>
            <a:ext cx="3924598" cy="880542"/>
          </a:xfrm>
          <a:prstGeom prst="roundRect">
            <a:avLst>
              <a:gd name="adj" fmla="val 2113"/>
            </a:avLst>
          </a:prstGeom>
          <a:solidFill>
            <a:srgbClr val="E3E3E8"/>
          </a:solidFill>
          <a:ln/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52020" y="3411364"/>
            <a:ext cx="155004" cy="123974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5130998" y="3364632"/>
            <a:ext cx="3397672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Эти слова всегда отвечают на вопрос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«каково?»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или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«как?»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и выступают главным членом безличного предложения.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DEBE3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541" y="68312"/>
            <a:ext cx="3337917" cy="500687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365299"/>
            <a:ext cx="4722763" cy="2846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Основные лексические группы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3925119" y="750243"/>
            <a:ext cx="4722763" cy="956816"/>
          </a:xfrm>
          <a:prstGeom prst="roundRect">
            <a:avLst>
              <a:gd name="adj" fmla="val 1428"/>
            </a:avLst>
          </a:prstGeom>
          <a:solidFill>
            <a:srgbClr val="EDEBE3"/>
          </a:solidFill>
          <a:ln/>
        </p:spPr>
      </p:sp>
      <p:sp>
        <p:nvSpPr>
          <p:cNvPr id="6" name="Text 3"/>
          <p:cNvSpPr/>
          <p:nvPr/>
        </p:nvSpPr>
        <p:spPr>
          <a:xfrm>
            <a:off x="4016201" y="841325"/>
            <a:ext cx="4540597" cy="1422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Физическое самочувствие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4016201" y="1023714"/>
            <a:ext cx="4540597" cy="1263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7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Описывают телесные ощущения человека без указания на его активные действия.</a:t>
            </a:r>
            <a:endParaRPr lang="en-US" sz="700" dirty="0"/>
          </a:p>
        </p:txBody>
      </p:sp>
      <p:sp>
        <p:nvSpPr>
          <p:cNvPr id="8" name="Text 5"/>
          <p:cNvSpPr/>
          <p:nvPr/>
        </p:nvSpPr>
        <p:spPr>
          <a:xfrm>
            <a:off x="4016201" y="1190179"/>
            <a:ext cx="4540597" cy="4257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42240" indent="-142240">
              <a:lnSpc>
                <a:spcPct val="116000"/>
              </a:lnSpc>
              <a:buSzPct val="100000"/>
              <a:buChar char="•"/>
            </a:pPr>
            <a:r>
              <a:rPr lang="en-US" sz="7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меня знобит</a:t>
            </a:r>
            <a:endParaRPr lang="en-US" sz="700" dirty="0"/>
          </a:p>
          <a:p>
            <a:pPr algn="l" marL="142240" indent="-142240">
              <a:lnSpc>
                <a:spcPct val="116000"/>
              </a:lnSpc>
              <a:buSzPct val="100000"/>
              <a:buChar char="•"/>
            </a:pPr>
            <a:r>
              <a:rPr lang="en-US" sz="7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ему плохо</a:t>
            </a:r>
            <a:endParaRPr lang="en-US" sz="700" dirty="0"/>
          </a:p>
          <a:p>
            <a:pPr algn="l" marL="142240" indent="-142240">
              <a:lnSpc>
                <a:spcPct val="116000"/>
              </a:lnSpc>
              <a:buSzPct val="100000"/>
              <a:buChar char="•"/>
            </a:pPr>
            <a:r>
              <a:rPr lang="en-US" sz="7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мне нехорошо</a:t>
            </a:r>
            <a:endParaRPr lang="en-US" sz="700" dirty="0"/>
          </a:p>
        </p:txBody>
      </p:sp>
      <p:sp>
        <p:nvSpPr>
          <p:cNvPr id="9" name="Shape 6"/>
          <p:cNvSpPr/>
          <p:nvPr/>
        </p:nvSpPr>
        <p:spPr>
          <a:xfrm>
            <a:off x="3925119" y="1773957"/>
            <a:ext cx="4722763" cy="956816"/>
          </a:xfrm>
          <a:prstGeom prst="roundRect">
            <a:avLst>
              <a:gd name="adj" fmla="val 1428"/>
            </a:avLst>
          </a:prstGeom>
          <a:solidFill>
            <a:srgbClr val="EDEBE3"/>
          </a:solidFill>
          <a:ln/>
        </p:spPr>
      </p:sp>
      <p:sp>
        <p:nvSpPr>
          <p:cNvPr id="10" name="Text 7"/>
          <p:cNvSpPr/>
          <p:nvPr/>
        </p:nvSpPr>
        <p:spPr>
          <a:xfrm>
            <a:off x="4016201" y="1865040"/>
            <a:ext cx="4540597" cy="1422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Душевные переживания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4016201" y="2047429"/>
            <a:ext cx="4540597" cy="1263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7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Передают внутреннее эмоциональное состояние субъекта.</a:t>
            </a:r>
            <a:endParaRPr lang="en-US" sz="700" dirty="0"/>
          </a:p>
        </p:txBody>
      </p:sp>
      <p:sp>
        <p:nvSpPr>
          <p:cNvPr id="12" name="Text 9"/>
          <p:cNvSpPr/>
          <p:nvPr/>
        </p:nvSpPr>
        <p:spPr>
          <a:xfrm>
            <a:off x="4016201" y="2213893"/>
            <a:ext cx="4540597" cy="4257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42240" indent="-142240">
              <a:lnSpc>
                <a:spcPct val="116000"/>
              </a:lnSpc>
              <a:buSzPct val="100000"/>
              <a:buChar char="•"/>
            </a:pPr>
            <a:r>
              <a:rPr lang="en-US" sz="7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мне стыдно</a:t>
            </a:r>
            <a:endParaRPr lang="en-US" sz="700" dirty="0"/>
          </a:p>
          <a:p>
            <a:pPr algn="l" marL="142240" indent="-142240">
              <a:lnSpc>
                <a:spcPct val="116000"/>
              </a:lnSpc>
              <a:buSzPct val="100000"/>
              <a:buChar char="•"/>
            </a:pPr>
            <a:r>
              <a:rPr lang="en-US" sz="7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ей весело</a:t>
            </a:r>
            <a:endParaRPr lang="en-US" sz="700" dirty="0"/>
          </a:p>
          <a:p>
            <a:pPr algn="l" marL="142240" indent="-142240">
              <a:lnSpc>
                <a:spcPct val="116000"/>
              </a:lnSpc>
              <a:buSzPct val="100000"/>
              <a:buChar char="•"/>
            </a:pPr>
            <a:r>
              <a:rPr lang="en-US" sz="7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ему тоскливо</a:t>
            </a:r>
            <a:endParaRPr lang="en-US" sz="700" dirty="0"/>
          </a:p>
        </p:txBody>
      </p:sp>
      <p:sp>
        <p:nvSpPr>
          <p:cNvPr id="13" name="Shape 10"/>
          <p:cNvSpPr/>
          <p:nvPr/>
        </p:nvSpPr>
        <p:spPr>
          <a:xfrm>
            <a:off x="3925119" y="2797671"/>
            <a:ext cx="4722763" cy="956816"/>
          </a:xfrm>
          <a:prstGeom prst="roundRect">
            <a:avLst>
              <a:gd name="adj" fmla="val 1428"/>
            </a:avLst>
          </a:prstGeom>
          <a:solidFill>
            <a:srgbClr val="EDEBE3"/>
          </a:solidFill>
          <a:ln/>
        </p:spPr>
      </p:sp>
      <p:sp>
        <p:nvSpPr>
          <p:cNvPr id="14" name="Text 11"/>
          <p:cNvSpPr/>
          <p:nvPr/>
        </p:nvSpPr>
        <p:spPr>
          <a:xfrm>
            <a:off x="4016201" y="2888754"/>
            <a:ext cx="4540597" cy="1422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Состояние природы</a:t>
            </a:r>
            <a:endParaRPr lang="en-US" sz="850" dirty="0"/>
          </a:p>
        </p:txBody>
      </p:sp>
      <p:sp>
        <p:nvSpPr>
          <p:cNvPr id="15" name="Text 12"/>
          <p:cNvSpPr/>
          <p:nvPr/>
        </p:nvSpPr>
        <p:spPr>
          <a:xfrm>
            <a:off x="4016201" y="3071143"/>
            <a:ext cx="4540597" cy="1263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7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Характеризуют атмосферу, погоду и окружающую среду.</a:t>
            </a:r>
            <a:endParaRPr lang="en-US" sz="700" dirty="0"/>
          </a:p>
        </p:txBody>
      </p:sp>
      <p:sp>
        <p:nvSpPr>
          <p:cNvPr id="16" name="Text 13"/>
          <p:cNvSpPr/>
          <p:nvPr/>
        </p:nvSpPr>
        <p:spPr>
          <a:xfrm>
            <a:off x="4016201" y="3237607"/>
            <a:ext cx="4540597" cy="4257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42240" indent="-142240">
              <a:lnSpc>
                <a:spcPct val="116000"/>
              </a:lnSpc>
              <a:buSzPct val="100000"/>
              <a:buChar char="•"/>
            </a:pPr>
            <a:r>
              <a:rPr lang="en-US" sz="7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 улице ветрено</a:t>
            </a:r>
            <a:endParaRPr lang="en-US" sz="700" dirty="0"/>
          </a:p>
          <a:p>
            <a:pPr algn="l" marL="142240" indent="-142240">
              <a:lnSpc>
                <a:spcPct val="116000"/>
              </a:lnSpc>
              <a:buSzPct val="100000"/>
              <a:buChar char="•"/>
            </a:pPr>
            <a:r>
              <a:rPr lang="en-US" sz="7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 лесу темно</a:t>
            </a:r>
            <a:endParaRPr lang="en-US" sz="700" dirty="0"/>
          </a:p>
          <a:p>
            <a:pPr algn="l" marL="142240" indent="-142240">
              <a:lnSpc>
                <a:spcPct val="116000"/>
              </a:lnSpc>
              <a:buSzPct val="100000"/>
              <a:buChar char="•"/>
            </a:pPr>
            <a:r>
              <a:rPr lang="en-US" sz="7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после дождя сыро</a:t>
            </a:r>
            <a:endParaRPr lang="en-US" sz="700" dirty="0"/>
          </a:p>
        </p:txBody>
      </p:sp>
      <p:sp>
        <p:nvSpPr>
          <p:cNvPr id="17" name="Shape 14"/>
          <p:cNvSpPr/>
          <p:nvPr/>
        </p:nvSpPr>
        <p:spPr>
          <a:xfrm>
            <a:off x="3925119" y="3821385"/>
            <a:ext cx="4722763" cy="956816"/>
          </a:xfrm>
          <a:prstGeom prst="roundRect">
            <a:avLst>
              <a:gd name="adj" fmla="val 1428"/>
            </a:avLst>
          </a:prstGeom>
          <a:solidFill>
            <a:srgbClr val="EDEBE3"/>
          </a:solidFill>
          <a:ln/>
        </p:spPr>
      </p:sp>
      <p:sp>
        <p:nvSpPr>
          <p:cNvPr id="18" name="Text 15"/>
          <p:cNvSpPr/>
          <p:nvPr/>
        </p:nvSpPr>
        <p:spPr>
          <a:xfrm>
            <a:off x="4016201" y="3912468"/>
            <a:ext cx="4540597" cy="1422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Модальные значения</a:t>
            </a:r>
            <a:endParaRPr lang="en-US" sz="850" dirty="0"/>
          </a:p>
        </p:txBody>
      </p:sp>
      <p:sp>
        <p:nvSpPr>
          <p:cNvPr id="19" name="Text 16"/>
          <p:cNvSpPr/>
          <p:nvPr/>
        </p:nvSpPr>
        <p:spPr>
          <a:xfrm>
            <a:off x="4016201" y="4094857"/>
            <a:ext cx="4540597" cy="1263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7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Выражают готовность, возможность, необходимость или запрет.</a:t>
            </a:r>
            <a:endParaRPr lang="en-US" sz="700" dirty="0"/>
          </a:p>
        </p:txBody>
      </p:sp>
      <p:sp>
        <p:nvSpPr>
          <p:cNvPr id="20" name="Text 17"/>
          <p:cNvSpPr/>
          <p:nvPr/>
        </p:nvSpPr>
        <p:spPr>
          <a:xfrm>
            <a:off x="4016201" y="4261321"/>
            <a:ext cx="4540597" cy="4257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42240" indent="-142240">
              <a:lnSpc>
                <a:spcPct val="116000"/>
              </a:lnSpc>
              <a:buSzPct val="100000"/>
              <a:buChar char="•"/>
            </a:pPr>
            <a:r>
              <a:rPr lang="en-US" sz="7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надо торопиться</a:t>
            </a:r>
            <a:endParaRPr lang="en-US" sz="700" dirty="0"/>
          </a:p>
          <a:p>
            <a:pPr algn="l" marL="142240" indent="-142240">
              <a:lnSpc>
                <a:spcPct val="116000"/>
              </a:lnSpc>
              <a:buSzPct val="100000"/>
              <a:buChar char="•"/>
            </a:pPr>
            <a:r>
              <a:rPr lang="en-US" sz="7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необходимо знать</a:t>
            </a:r>
            <a:endParaRPr lang="en-US" sz="700" dirty="0"/>
          </a:p>
          <a:p>
            <a:pPr algn="l" marL="142240" indent="-142240">
              <a:lnSpc>
                <a:spcPct val="116000"/>
              </a:lnSpc>
              <a:buSzPct val="100000"/>
              <a:buChar char="•"/>
            </a:pPr>
            <a:r>
              <a:rPr lang="en-US" sz="7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нельзя опаздывать</a:t>
            </a:r>
            <a:endParaRPr lang="en-US" sz="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42677"/>
            <a:ext cx="8151763" cy="2664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Грамматическая природа</a:t>
            </a:r>
            <a:endParaRPr lang="en-US" sz="16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762967"/>
            <a:ext cx="3971851" cy="72680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29022" y="857771"/>
            <a:ext cx="3744144" cy="1332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Неизменяемость</a:t>
            </a:r>
            <a:endParaRPr lang="en-US" sz="800" dirty="0"/>
          </a:p>
        </p:txBody>
      </p:sp>
      <p:sp>
        <p:nvSpPr>
          <p:cNvPr id="5" name="Text 2"/>
          <p:cNvSpPr/>
          <p:nvPr/>
        </p:nvSpPr>
        <p:spPr>
          <a:xfrm>
            <a:off x="629022" y="1049610"/>
            <a:ext cx="3744144" cy="3453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6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Слова категории состояния не склоняются по падежам и не спрягаются по лицам и числам. Они застывают в одной форме — это принципиально отличает их от прилагательных и глаголов.</a:t>
            </a:r>
            <a:endParaRPr lang="en-US" sz="6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119" y="1548333"/>
            <a:ext cx="3971851" cy="72680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29022" y="1643137"/>
            <a:ext cx="3744144" cy="1332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Роль в предложении</a:t>
            </a:r>
            <a:endParaRPr lang="en-US" sz="800" dirty="0"/>
          </a:p>
        </p:txBody>
      </p:sp>
      <p:sp>
        <p:nvSpPr>
          <p:cNvPr id="8" name="Text 4"/>
          <p:cNvSpPr/>
          <p:nvPr/>
        </p:nvSpPr>
        <p:spPr>
          <a:xfrm>
            <a:off x="629022" y="1834976"/>
            <a:ext cx="3744144" cy="3453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6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 синтаксисе категория состояния всегда выступает </a:t>
            </a:r>
            <a:pPr algn="l" indent="0" marL="0">
              <a:lnSpc>
                <a:spcPct val="112000"/>
              </a:lnSpc>
              <a:buNone/>
            </a:pPr>
            <a:r>
              <a:rPr lang="en-US" sz="6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сказуемым в безличном предложении</a:t>
            </a:r>
            <a:pPr algn="l" indent="0" marL="0">
              <a:lnSpc>
                <a:spcPct val="112000"/>
              </a:lnSpc>
              <a:buNone/>
            </a:pPr>
            <a:r>
              <a:rPr lang="en-US" sz="6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там, где нет подлежащего, а действие или ощущение воспринимается как нечто безличное, независимое от воли субъекта.</a:t>
            </a:r>
            <a:endParaRPr lang="en-US" sz="6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6119" y="2333699"/>
            <a:ext cx="3971851" cy="105072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29022" y="2428503"/>
            <a:ext cx="3744144" cy="1332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Формы времени</a:t>
            </a:r>
            <a:endParaRPr lang="en-US" sz="800" dirty="0"/>
          </a:p>
        </p:txBody>
      </p:sp>
      <p:sp>
        <p:nvSpPr>
          <p:cNvPr id="11" name="Text 6"/>
          <p:cNvSpPr/>
          <p:nvPr/>
        </p:nvSpPr>
        <p:spPr>
          <a:xfrm>
            <a:off x="629022" y="2620342"/>
            <a:ext cx="3744144" cy="23023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6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Категория состояния может выражать три временных плана с помощью глагола-связки «быть»:</a:t>
            </a:r>
            <a:endParaRPr lang="en-US" sz="650" dirty="0"/>
          </a:p>
        </p:txBody>
      </p:sp>
      <p:sp>
        <p:nvSpPr>
          <p:cNvPr id="12" name="Text 7"/>
          <p:cNvSpPr/>
          <p:nvPr/>
        </p:nvSpPr>
        <p:spPr>
          <a:xfrm>
            <a:off x="629022" y="2903339"/>
            <a:ext cx="3744144" cy="3862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Прошедшее:</a:t>
            </a:r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было тихо</a:t>
            </a:r>
            <a:endParaRPr lang="en-US" sz="650" dirty="0"/>
          </a:p>
          <a:p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Настоящее:</a:t>
            </a:r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тихо (связка нулевая)</a:t>
            </a:r>
            <a:endParaRPr lang="en-US" sz="650" dirty="0"/>
          </a:p>
          <a:p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Будущее:</a:t>
            </a:r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будет тихо / стало тихо</a:t>
            </a:r>
            <a:endParaRPr lang="en-US" sz="6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80793" y="762967"/>
            <a:ext cx="3971851" cy="397185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25624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Тонкая грань: отличия от других частей речи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461195"/>
            <a:ext cx="8608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Категория состояния легко путается с наречиями и краткими прилагательными. Вот как их разграничить: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799183"/>
            <a:ext cx="1150069" cy="71072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96119" y="2664916"/>
            <a:ext cx="261386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Категория состояния vs Наречие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496119" y="2933179"/>
            <a:ext cx="2613868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Наречие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«быстро»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отвечает на вопрос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как?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и относится к глаголу: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он бежит быстро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Но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«мне быстро»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это уже состояние или оценка возможности, предложение безличное, глагола нет.</a:t>
            </a:r>
            <a:endParaRPr lang="en-US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4991" y="1799183"/>
            <a:ext cx="1150069" cy="71072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264991" y="2664916"/>
            <a:ext cx="2613943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Категория состояния vs Краткое прилагательное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264991" y="3127028"/>
            <a:ext cx="2613943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Море спокойно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краткое прилагательное, описывает признак предмета (есть подлежащее «море»).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На душе спокойно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категория состояния, нет подлежащего, передаёт внутреннее ощущение.</a:t>
            </a:r>
            <a:endParaRPr lang="en-US" sz="9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3939" y="1799183"/>
            <a:ext cx="1150069" cy="710729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33939" y="2664916"/>
            <a:ext cx="261394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Тест на безличность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033939" y="2933179"/>
            <a:ext cx="2613943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Задайте три вопроса: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Есть ли подлежащее? Можно ли заменить слово наречием без потери смысла? Передаёт ли слово состояние?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Если подлежащего нет и смысл — состояние, перед вами категория состояния.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EDEBE3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4085" y="88627"/>
            <a:ext cx="3310830" cy="496624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362248"/>
            <a:ext cx="4722763" cy="7389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Как категории состояния меняют смысл</a:t>
            </a:r>
            <a:endParaRPr lang="en-US" sz="2300" dirty="0"/>
          </a:p>
        </p:txBody>
      </p:sp>
      <p:sp>
        <p:nvSpPr>
          <p:cNvPr id="5" name="Shape 2"/>
          <p:cNvSpPr/>
          <p:nvPr/>
        </p:nvSpPr>
        <p:spPr>
          <a:xfrm>
            <a:off x="410989" y="1270174"/>
            <a:ext cx="2387426" cy="3511004"/>
          </a:xfrm>
          <a:prstGeom prst="roundRect">
            <a:avLst>
              <a:gd name="adj" fmla="val 743"/>
            </a:avLst>
          </a:prstGeom>
          <a:solidFill>
            <a:srgbClr val="28282F"/>
          </a:solidFill>
          <a:ln/>
        </p:spPr>
      </p:sp>
      <p:sp>
        <p:nvSpPr>
          <p:cNvPr id="6" name="Text 3"/>
          <p:cNvSpPr/>
          <p:nvPr/>
        </p:nvSpPr>
        <p:spPr>
          <a:xfrm>
            <a:off x="529158" y="1382837"/>
            <a:ext cx="2151087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В литературе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529158" y="1680195"/>
            <a:ext cx="2151087" cy="16622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А.С. Пушкин и И.А. Бунин мастерски использовали категорию состояния для создания настроения. Одна фраза — </a:t>
            </a:r>
            <a:pPr algn="l" indent="0" marL="0">
              <a:lnSpc>
                <a:spcPct val="130000"/>
              </a:lnSpc>
              <a:buNone/>
            </a:pPr>
            <a:r>
              <a:rPr lang="en-US" sz="900" i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«Было грустно, тихо, одиноко»</a:t>
            </a:r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способна мгновенно передать атмосферу сцены, не прибегая к развёрнутым описаниям. Это инструмент концентрированной эмоции.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3006477" y="1382837"/>
            <a:ext cx="2217167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В описании живописи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3006477" y="1680195"/>
            <a:ext cx="2217167" cy="14775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Когда мы описываем пейзажи И.И. Шишкина, категория состояния незаменима: </a:t>
            </a:r>
            <a:pPr algn="l" indent="0" marL="0">
              <a:lnSpc>
                <a:spcPct val="130000"/>
              </a:lnSpc>
              <a:buNone/>
            </a:pPr>
            <a:r>
              <a:rPr lang="en-US" sz="90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«В лесу сумрачно и сыро», «На полотне тихо и величественно»</a:t>
            </a:r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Такие слова помогают зрителю почувствовать картину, а не просто перечислить её детали.</a:t>
            </a:r>
            <a:endParaRPr lang="en-US" sz="900" dirty="0"/>
          </a:p>
        </p:txBody>
      </p:sp>
      <p:sp>
        <p:nvSpPr>
          <p:cNvPr id="10" name="Shape 7"/>
          <p:cNvSpPr/>
          <p:nvPr/>
        </p:nvSpPr>
        <p:spPr>
          <a:xfrm>
            <a:off x="3006477" y="3284488"/>
            <a:ext cx="2217167" cy="1369963"/>
          </a:xfrm>
          <a:prstGeom prst="roundRect">
            <a:avLst>
              <a:gd name="adj" fmla="val 1295"/>
            </a:avLst>
          </a:prstGeom>
          <a:solidFill>
            <a:srgbClr val="E3E3E8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646" y="3462114"/>
            <a:ext cx="147786" cy="11817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390602" y="3415382"/>
            <a:ext cx="1714872" cy="11081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Слова состояния превращают описание в переживание — именно поэтому они так часто встречаются в художественных текстах.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31887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Практика: определите состояние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567458"/>
            <a:ext cx="8608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Рассмотрим три примера и определим тип состояния, который выражает категория состояния в каждом предложении.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1905446"/>
            <a:ext cx="2634555" cy="230609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720379" y="1989460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1</a:t>
            </a:r>
            <a:endParaRPr lang="en-US" sz="1450" dirty="0"/>
          </a:p>
        </p:txBody>
      </p:sp>
      <p:sp>
        <p:nvSpPr>
          <p:cNvPr id="6" name="Text 3"/>
          <p:cNvSpPr/>
          <p:nvPr/>
        </p:nvSpPr>
        <p:spPr>
          <a:xfrm>
            <a:off x="634380" y="2415778"/>
            <a:ext cx="235803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Эмоциональное состояние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634380" y="2684041"/>
            <a:ext cx="2358033" cy="13892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«Мне скучно, я зеваю»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слово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«скучно»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передаёт субъективное душевное переживание говорящего. Подлежащего нет, но есть местоимение в дательном падеже («мне»), указывающее на носителя состояния.</a:t>
            </a:r>
            <a:endParaRPr lang="en-US" sz="9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4648" y="1905446"/>
            <a:ext cx="2634630" cy="230609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478908" y="1989460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2</a:t>
            </a:r>
            <a:endParaRPr lang="en-US" sz="1450" dirty="0"/>
          </a:p>
        </p:txBody>
      </p:sp>
      <p:sp>
        <p:nvSpPr>
          <p:cNvPr id="10" name="Text 6"/>
          <p:cNvSpPr/>
          <p:nvPr/>
        </p:nvSpPr>
        <p:spPr>
          <a:xfrm>
            <a:off x="3392909" y="2415778"/>
            <a:ext cx="235810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Состояние окружающей среды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3392909" y="2684041"/>
            <a:ext cx="2358107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«В классе душно»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слово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«душно»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описывает физические условия пространства, а не человека. Это пример объективного состояния среды, характерного для категории состояния.</a:t>
            </a:r>
            <a:endParaRPr lang="en-US" sz="95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13252" y="1905446"/>
            <a:ext cx="2634555" cy="2306092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237512" y="1989460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3</a:t>
            </a:r>
            <a:endParaRPr lang="en-US" sz="1450" dirty="0"/>
          </a:p>
        </p:txBody>
      </p:sp>
      <p:sp>
        <p:nvSpPr>
          <p:cNvPr id="14" name="Text 9"/>
          <p:cNvSpPr/>
          <p:nvPr/>
        </p:nvSpPr>
        <p:spPr>
          <a:xfrm>
            <a:off x="6151513" y="2415778"/>
            <a:ext cx="235803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Модальное значение</a:t>
            </a:r>
            <a:endParaRPr lang="en-US" sz="1200" dirty="0"/>
          </a:p>
        </p:txBody>
      </p:sp>
      <p:sp>
        <p:nvSpPr>
          <p:cNvPr id="15" name="Text 10"/>
          <p:cNvSpPr/>
          <p:nvPr/>
        </p:nvSpPr>
        <p:spPr>
          <a:xfrm>
            <a:off x="6151513" y="2684041"/>
            <a:ext cx="2358033" cy="13892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«Читать было неохота»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слово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«неохота»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выражает нежелание, то есть модальное значение. Связка «было» переносит ситуацию в прошедшее время, подчёркивая грамматическую гибкость категории состояния.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43930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Итог: почему это важно?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96119" y="1479500"/>
            <a:ext cx="2634555" cy="2203028"/>
          </a:xfrm>
          <a:prstGeom prst="roundRect">
            <a:avLst>
              <a:gd name="adj" fmla="val 845"/>
            </a:avLst>
          </a:prstGeom>
          <a:solidFill>
            <a:srgbClr val="EDEBE3"/>
          </a:solidFill>
          <a:ln/>
        </p:spPr>
      </p:sp>
      <p:sp>
        <p:nvSpPr>
          <p:cNvPr id="4" name="Shape 2"/>
          <p:cNvSpPr/>
          <p:nvPr/>
        </p:nvSpPr>
        <p:spPr>
          <a:xfrm>
            <a:off x="620092" y="1603474"/>
            <a:ext cx="372070" cy="372070"/>
          </a:xfrm>
          <a:prstGeom prst="ellipse">
            <a:avLst/>
          </a:prstGeom>
          <a:solidFill>
            <a:srgbClr val="28282F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22412" y="1705719"/>
            <a:ext cx="167432" cy="16743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20092" y="2099518"/>
            <a:ext cx="238660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Точность и выразительность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620092" y="2367781"/>
            <a:ext cx="2386608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Категория состояния делает речь эмоционально точной. Одно слово способно передать целую гамму ощущений — от физического дискомфорта до тончайших душевных переживаний.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3254648" y="1479500"/>
            <a:ext cx="2634630" cy="2203028"/>
          </a:xfrm>
          <a:prstGeom prst="roundRect">
            <a:avLst>
              <a:gd name="adj" fmla="val 845"/>
            </a:avLst>
          </a:prstGeom>
          <a:solidFill>
            <a:srgbClr val="EDEBE3"/>
          </a:solidFill>
          <a:ln/>
        </p:spPr>
      </p:sp>
      <p:sp>
        <p:nvSpPr>
          <p:cNvPr id="9" name="Shape 6"/>
          <p:cNvSpPr/>
          <p:nvPr/>
        </p:nvSpPr>
        <p:spPr>
          <a:xfrm>
            <a:off x="3378622" y="1603474"/>
            <a:ext cx="372070" cy="372070"/>
          </a:xfrm>
          <a:prstGeom prst="ellipse">
            <a:avLst/>
          </a:prstGeom>
          <a:solidFill>
            <a:srgbClr val="28282F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80941" y="1705719"/>
            <a:ext cx="167432" cy="16743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3378622" y="2099518"/>
            <a:ext cx="238668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Ключ к анализу</a:t>
            </a:r>
            <a:endParaRPr lang="en-US" sz="1200" dirty="0"/>
          </a:p>
        </p:txBody>
      </p:sp>
      <p:sp>
        <p:nvSpPr>
          <p:cNvPr id="12" name="Text 8"/>
          <p:cNvSpPr/>
          <p:nvPr/>
        </p:nvSpPr>
        <p:spPr>
          <a:xfrm>
            <a:off x="3378622" y="2367781"/>
            <a:ext cx="2386682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Понимание этой части речи открывает путь к грамотному синтаксическому разбору безличных конструкций — одной из самых распространённых структур в русском языке.</a:t>
            </a:r>
            <a:endParaRPr lang="en-US" sz="950" dirty="0"/>
          </a:p>
        </p:txBody>
      </p:sp>
      <p:sp>
        <p:nvSpPr>
          <p:cNvPr id="13" name="Shape 9"/>
          <p:cNvSpPr/>
          <p:nvPr/>
        </p:nvSpPr>
        <p:spPr>
          <a:xfrm>
            <a:off x="6013252" y="1479500"/>
            <a:ext cx="2634555" cy="2203028"/>
          </a:xfrm>
          <a:prstGeom prst="roundRect">
            <a:avLst>
              <a:gd name="adj" fmla="val 845"/>
            </a:avLst>
          </a:prstGeom>
          <a:solidFill>
            <a:srgbClr val="EDEBE3"/>
          </a:solidFill>
          <a:ln/>
        </p:spPr>
      </p:sp>
      <p:sp>
        <p:nvSpPr>
          <p:cNvPr id="14" name="Shape 10"/>
          <p:cNvSpPr/>
          <p:nvPr/>
        </p:nvSpPr>
        <p:spPr>
          <a:xfrm>
            <a:off x="6137225" y="1603474"/>
            <a:ext cx="372070" cy="372070"/>
          </a:xfrm>
          <a:prstGeom prst="ellipse">
            <a:avLst/>
          </a:prstGeom>
          <a:solidFill>
            <a:srgbClr val="28282F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39545" y="1705719"/>
            <a:ext cx="167432" cy="167432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6137225" y="2099518"/>
            <a:ext cx="238660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Инструмент повествования</a:t>
            </a:r>
            <a:endParaRPr lang="en-US" sz="1200" dirty="0"/>
          </a:p>
        </p:txBody>
      </p:sp>
      <p:sp>
        <p:nvSpPr>
          <p:cNvPr id="17" name="Text 12"/>
          <p:cNvSpPr/>
          <p:nvPr/>
        </p:nvSpPr>
        <p:spPr>
          <a:xfrm>
            <a:off x="6137225" y="2367781"/>
            <a:ext cx="2386608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Используйте слова категории состояния в сочинениях, описаниях и эссе, чтобы мгновенно передавать атмосферу — так, как это делали великие русские писатели.</a:t>
            </a:r>
            <a:endParaRPr lang="en-US" sz="950" dirty="0"/>
          </a:p>
        </p:txBody>
      </p:sp>
      <p:sp>
        <p:nvSpPr>
          <p:cNvPr id="18" name="Text 13"/>
          <p:cNvSpPr/>
          <p:nvPr/>
        </p:nvSpPr>
        <p:spPr>
          <a:xfrm>
            <a:off x="682154" y="3961581"/>
            <a:ext cx="8422928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«Было темно, тихо и холодно» — три слова, и читатель уже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там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Вот сила категории состояния.</a:t>
            </a:r>
            <a:endParaRPr lang="en-US" sz="950" dirty="0"/>
          </a:p>
        </p:txBody>
      </p:sp>
      <p:sp>
        <p:nvSpPr>
          <p:cNvPr id="19" name="Shape 14"/>
          <p:cNvSpPr/>
          <p:nvPr/>
        </p:nvSpPr>
        <p:spPr>
          <a:xfrm>
            <a:off x="496119" y="3822055"/>
            <a:ext cx="14288" cy="477515"/>
          </a:xfrm>
          <a:prstGeom prst="roundRect">
            <a:avLst>
              <a:gd name="adj" fmla="val 59998"/>
            </a:avLst>
          </a:prstGeom>
          <a:solidFill>
            <a:srgbClr val="28282F"/>
          </a:solidFill>
          <a:ln/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2026-07-25T17:50:13Z</dcterms:created>
  <dcterms:modified xsi:type="dcterms:W3CDTF">2026-07-25T17:50:13Z</dcterms:modified>
</cp:coreProperties>
</file>