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embeddedFontLst>
    <p:embeddedFont>
      <p:font typeface="Marcellus"/>
      <p:regular r:id="rId201314"/>
    </p:embeddedFont>
    <p:embeddedFont>
      <p:font typeface="Montserrat Thin"/>
      <p:regular r:id="rId201315"/>
    </p:embeddedFont>
    <p:embeddedFont>
      <p:font typeface="Montserrat"/>
      <p:regular r:id="rId201316"/>
    </p:embeddedFont>
    <p:embeddedFont>
      <p:font typeface="Montserrat SemiBold"/>
      <p:regular r:id="rId201317"/>
    </p:embeddedFont>
    <p:embeddedFont>
      <p:font typeface="Montserrat Bold"/>
      <p:regular r:id="rId201318"/>
    </p:embeddedFont>
    <p:embeddedFont>
      <p:font typeface="Montserrat Black"/>
      <p:regular r:id="rId201319"/>
    </p:embeddedFont>
    <p:embeddedFont>
      <p:font typeface="Montserrat Light"/>
      <p:regular r:id="rId201320"/>
    </p:embeddedFont>
    <p:embeddedFont>
      <p:font typeface="Montserrat ExtraLight"/>
      <p:regular r:id="rId201321"/>
    </p:embeddedFont>
    <p:embeddedFont>
      <p:font typeface="Montserrat Medium"/>
      <p:regular r:id="rId201322"/>
    </p:embeddedFont>
    <p:embeddedFont>
      <p:font typeface="Montserrat ExtraBold"/>
      <p:regular r:id="rId2013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2.png"/><Relationship Id="rId5" Type="http://schemas.openxmlformats.org/officeDocument/2006/relationships/image" Target="../media/image-2-3.svg"/><Relationship Id="rId6" Type="http://schemas.openxmlformats.org/officeDocument/2006/relationships/image" Target="../media/image-2-6.pn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6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0530" y="100"/>
                </a:lnTo>
                <a:lnTo>
                  <a:pt x="93070" y="6350"/>
                </a:lnTo>
                <a:lnTo>
                  <a:pt x="94920" y="12210"/>
                </a:lnTo>
                <a:lnTo>
                  <a:pt x="96680" y="19820"/>
                </a:lnTo>
                <a:lnTo>
                  <a:pt x="97560" y="25880"/>
                </a:lnTo>
                <a:lnTo>
                  <a:pt x="97950" y="30960"/>
                </a:lnTo>
                <a:lnTo>
                  <a:pt x="97950" y="39060"/>
                </a:lnTo>
                <a:lnTo>
                  <a:pt x="97270" y="46480"/>
                </a:lnTo>
                <a:lnTo>
                  <a:pt x="96190" y="52640"/>
                </a:lnTo>
                <a:lnTo>
                  <a:pt x="94730" y="58500"/>
                </a:lnTo>
                <a:lnTo>
                  <a:pt x="92480" y="65230"/>
                </a:lnTo>
                <a:lnTo>
                  <a:pt x="89550" y="72070"/>
                </a:lnTo>
                <a:lnTo>
                  <a:pt x="86820" y="77340"/>
                </a:lnTo>
                <a:lnTo>
                  <a:pt x="83500" y="82810"/>
                </a:lnTo>
                <a:lnTo>
                  <a:pt x="79200" y="88870"/>
                </a:lnTo>
                <a:lnTo>
                  <a:pt x="75880" y="92770"/>
                </a:lnTo>
                <a:lnTo>
                  <a:pt x="75880" y="92970"/>
                </a:lnTo>
                <a:lnTo>
                  <a:pt x="74510" y="94340"/>
                </a:lnTo>
                <a:lnTo>
                  <a:pt x="74510" y="94530"/>
                </a:lnTo>
                <a:lnTo>
                  <a:pt x="69240" y="100000"/>
                </a:lnTo>
                <a:lnTo>
                  <a:pt x="0" y="10000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42" y="599405"/>
            <a:ext cx="2629793" cy="394468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925119" y="1314599"/>
            <a:ext cx="4722763" cy="15894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Мастерская слова: Как образуются новые слова</a:t>
            </a:r>
            <a:endParaRPr lang="en-US" sz="3200" dirty="0"/>
          </a:p>
        </p:txBody>
      </p:sp>
      <p:sp>
        <p:nvSpPr>
          <p:cNvPr id="5" name="Text 1"/>
          <p:cNvSpPr/>
          <p:nvPr/>
        </p:nvSpPr>
        <p:spPr>
          <a:xfrm>
            <a:off x="3925119" y="3116684"/>
            <a:ext cx="4722763" cy="7122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spcAft>
                <a:spcPts val="1250"/>
              </a:spcAft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Погружаемся в удивительный мир словообразования — туда, где рождаются новые слова и смыслы.</a:t>
            </a:r>
            <a:endParaRPr lang="en-US" sz="110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Сайфудинова Динора Михайловна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257598"/>
            <a:ext cx="2628230" cy="262823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474988" y="753368"/>
            <a:ext cx="5177582" cy="1059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Словообразование vs Морфемика</a:t>
            </a:r>
            <a:endParaRPr lang="en-US" sz="32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74988" y="1972494"/>
            <a:ext cx="2517874" cy="173020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711997" y="2133302"/>
            <a:ext cx="2120057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Морфемный разбор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3711997" y="2539975"/>
            <a:ext cx="2120057" cy="7369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Находим, из каких </a:t>
            </a:r>
            <a:pPr algn="l" indent="0" marL="0">
              <a:lnSpc>
                <a:spcPct val="108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частей состоит</a:t>
            </a:r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слово — корень, суффикс, приставка, окончание.</a:t>
            </a:r>
            <a:endParaRPr lang="en-US" sz="11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34621" y="1972494"/>
            <a:ext cx="2517949" cy="173020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371630" y="2133302"/>
            <a:ext cx="2120131" cy="5298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Словообразовательный разбор</a:t>
            </a:r>
            <a:endParaRPr lang="en-US" sz="1600" dirty="0"/>
          </a:p>
        </p:txBody>
      </p:sp>
      <p:sp>
        <p:nvSpPr>
          <p:cNvPr id="9" name="Text 4"/>
          <p:cNvSpPr/>
          <p:nvPr/>
        </p:nvSpPr>
        <p:spPr>
          <a:xfrm>
            <a:off x="6371630" y="2804889"/>
            <a:ext cx="2120131" cy="7369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Ищем </a:t>
            </a:r>
            <a:pPr algn="l" indent="0" marL="0">
              <a:lnSpc>
                <a:spcPct val="108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«родителя» слова</a:t>
            </a:r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то слово, от которого оно произошло и почему именно так называется.</a:t>
            </a:r>
            <a:endParaRPr lang="en-US" sz="1100" dirty="0"/>
          </a:p>
        </p:txBody>
      </p:sp>
      <p:sp>
        <p:nvSpPr>
          <p:cNvPr id="10" name="Shape 5"/>
          <p:cNvSpPr/>
          <p:nvPr/>
        </p:nvSpPr>
        <p:spPr>
          <a:xfrm>
            <a:off x="3474988" y="3862164"/>
            <a:ext cx="5177582" cy="510183"/>
          </a:xfrm>
          <a:prstGeom prst="roundRect">
            <a:avLst>
              <a:gd name="adj" fmla="val 11671"/>
            </a:avLst>
          </a:prstGeom>
          <a:solidFill>
            <a:srgbClr val="FFE0CC"/>
          </a:solidFill>
          <a:ln/>
        </p:spPr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6747" y="4058171"/>
            <a:ext cx="177180" cy="141759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3935685" y="4025131"/>
            <a:ext cx="5032325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Главный вопрос: </a:t>
            </a:r>
            <a:pPr algn="l" indent="0" marL="0">
              <a:lnSpc>
                <a:spcPct val="108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«Почему это слово так называется?»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24458"/>
            <a:ext cx="8151763" cy="529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Алгоритм успеха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96119" y="1837804"/>
            <a:ext cx="8608963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Три шага, которые помогут безошибочно выполнить словообразовательный разбор.</a:t>
            </a:r>
            <a:endParaRPr lang="en-US" sz="11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2181523"/>
            <a:ext cx="2717229" cy="56703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37877" y="2890317"/>
            <a:ext cx="2433712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Найди «родителя»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637877" y="3240286"/>
            <a:ext cx="2433712" cy="7369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Найди ближайшее однокоренное слово с более простым значением — это производящее слово.</a:t>
            </a:r>
            <a:endParaRPr lang="en-US" sz="11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3348" y="2181523"/>
            <a:ext cx="2717229" cy="56703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355107" y="2890317"/>
            <a:ext cx="2433712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Сравни состав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3355107" y="3240286"/>
            <a:ext cx="2433712" cy="5527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Что есть в новом слове, чего нет в производящем? Именно это и создало новое значение.</a:t>
            </a:r>
            <a:endParaRPr lang="en-US" sz="11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0578" y="2181523"/>
            <a:ext cx="2717229" cy="56703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72336" y="2890317"/>
            <a:ext cx="2433712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Выдели морфему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6072336" y="3240286"/>
            <a:ext cx="2433712" cy="5527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Обозначь суффикс, приставку или другую морфему, которая «создала» новое слово.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355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57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30760" y="100000"/>
                </a:lnTo>
                <a:lnTo>
                  <a:pt x="26370" y="95510"/>
                </a:lnTo>
                <a:lnTo>
                  <a:pt x="26370" y="95310"/>
                </a:lnTo>
                <a:lnTo>
                  <a:pt x="25490" y="94530"/>
                </a:lnTo>
                <a:lnTo>
                  <a:pt x="25490" y="94340"/>
                </a:lnTo>
                <a:lnTo>
                  <a:pt x="22660" y="91210"/>
                </a:lnTo>
                <a:lnTo>
                  <a:pt x="18360" y="85550"/>
                </a:lnTo>
                <a:lnTo>
                  <a:pt x="15140" y="80660"/>
                </a:lnTo>
                <a:lnTo>
                  <a:pt x="11910" y="75000"/>
                </a:lnTo>
                <a:lnTo>
                  <a:pt x="9280" y="69530"/>
                </a:lnTo>
                <a:lnTo>
                  <a:pt x="6840" y="63380"/>
                </a:lnTo>
                <a:lnTo>
                  <a:pt x="4790" y="56740"/>
                </a:lnTo>
                <a:lnTo>
                  <a:pt x="3320" y="50200"/>
                </a:lnTo>
                <a:lnTo>
                  <a:pt x="2440" y="44140"/>
                </a:lnTo>
                <a:lnTo>
                  <a:pt x="2050" y="39060"/>
                </a:lnTo>
                <a:lnTo>
                  <a:pt x="2050" y="30860"/>
                </a:lnTo>
                <a:lnTo>
                  <a:pt x="2540" y="25000"/>
                </a:lnTo>
                <a:lnTo>
                  <a:pt x="3320" y="19820"/>
                </a:lnTo>
                <a:lnTo>
                  <a:pt x="4880" y="12890"/>
                </a:lnTo>
                <a:lnTo>
                  <a:pt x="6930" y="635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3290" y="599405"/>
            <a:ext cx="2629793" cy="394468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96119" y="742057"/>
            <a:ext cx="4722763" cy="1059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Главные способы образования</a:t>
            </a:r>
            <a:endParaRPr lang="en-US" sz="3200" dirty="0"/>
          </a:p>
        </p:txBody>
      </p:sp>
      <p:sp>
        <p:nvSpPr>
          <p:cNvPr id="5" name="Shape 1"/>
          <p:cNvSpPr/>
          <p:nvPr/>
        </p:nvSpPr>
        <p:spPr>
          <a:xfrm>
            <a:off x="496119" y="2014314"/>
            <a:ext cx="2290465" cy="1214810"/>
          </a:xfrm>
          <a:prstGeom prst="roundRect">
            <a:avLst>
              <a:gd name="adj" fmla="val 4901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652165" y="2170361"/>
            <a:ext cx="1978372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Суффиксальный</a:t>
            </a:r>
            <a:endParaRPr lang="en-US" sz="1600" dirty="0"/>
          </a:p>
        </p:txBody>
      </p:sp>
      <p:sp>
        <p:nvSpPr>
          <p:cNvPr id="7" name="Text 3"/>
          <p:cNvSpPr/>
          <p:nvPr/>
        </p:nvSpPr>
        <p:spPr>
          <a:xfrm>
            <a:off x="652165" y="2520330"/>
            <a:ext cx="1978372" cy="5527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Прибавляем суффикс к основе слова.</a:t>
            </a:r>
            <a:endParaRPr lang="en-US" sz="110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лес + -ник- = лесник</a:t>
            </a:r>
            <a:endParaRPr lang="en-US" sz="1100" dirty="0"/>
          </a:p>
        </p:txBody>
      </p:sp>
      <p:sp>
        <p:nvSpPr>
          <p:cNvPr id="8" name="Shape 4"/>
          <p:cNvSpPr/>
          <p:nvPr/>
        </p:nvSpPr>
        <p:spPr>
          <a:xfrm>
            <a:off x="2928342" y="2014314"/>
            <a:ext cx="2290539" cy="1214810"/>
          </a:xfrm>
          <a:prstGeom prst="roundRect">
            <a:avLst>
              <a:gd name="adj" fmla="val 4901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3084388" y="2170361"/>
            <a:ext cx="1978447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Приставочный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3084388" y="2520330"/>
            <a:ext cx="1978447" cy="5527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Прибавляем приставку к готовому слову.</a:t>
            </a:r>
            <a:endParaRPr lang="en-US" sz="110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при- + ехать = приехать</a:t>
            </a:r>
            <a:endParaRPr lang="en-US" sz="1100" dirty="0"/>
          </a:p>
        </p:txBody>
      </p:sp>
      <p:sp>
        <p:nvSpPr>
          <p:cNvPr id="11" name="Shape 7"/>
          <p:cNvSpPr/>
          <p:nvPr/>
        </p:nvSpPr>
        <p:spPr>
          <a:xfrm>
            <a:off x="496119" y="3370883"/>
            <a:ext cx="4722763" cy="1030560"/>
          </a:xfrm>
          <a:prstGeom prst="roundRect">
            <a:avLst>
              <a:gd name="adj" fmla="val 5778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652165" y="3526929"/>
            <a:ext cx="4410670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Приставочно-суффиксальный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652165" y="3876898"/>
            <a:ext cx="4410670" cy="3684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Приставка и суффикс добавляются </a:t>
            </a:r>
            <a:pPr algn="l" indent="0" marL="0">
              <a:lnSpc>
                <a:spcPct val="108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одновременно</a:t>
            </a:r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10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за- + мор + -ск- = заморский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345183"/>
            <a:ext cx="8151763" cy="529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Скрытые механизмы</a:t>
            </a:r>
            <a:endParaRPr lang="en-US" sz="32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2158529"/>
            <a:ext cx="571798" cy="57179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45096" y="2158529"/>
            <a:ext cx="1850157" cy="5298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Бессуффиксный способ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1245096" y="2773412"/>
            <a:ext cx="1850157" cy="9212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Слово «укорачивается» — отбрасывается суффикс или окончание.</a:t>
            </a:r>
            <a:endParaRPr lang="en-US" sz="110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бежать → бег, широкий → ширь</a:t>
            </a:r>
            <a:endParaRPr lang="en-US" sz="11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2433" y="2158529"/>
            <a:ext cx="571798" cy="57179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021410" y="2158529"/>
            <a:ext cx="1850157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Сложение основ</a:t>
            </a:r>
            <a:endParaRPr lang="en-US" sz="1600" dirty="0"/>
          </a:p>
        </p:txBody>
      </p:sp>
      <p:sp>
        <p:nvSpPr>
          <p:cNvPr id="8" name="Text 4"/>
          <p:cNvSpPr/>
          <p:nvPr/>
        </p:nvSpPr>
        <p:spPr>
          <a:xfrm>
            <a:off x="4021410" y="2508498"/>
            <a:ext cx="1850157" cy="12897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Объединяем два слова в одно, иногда с соединительной гласной.</a:t>
            </a:r>
            <a:endParaRPr lang="en-US" sz="110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лес + степь = лесостепь, стенная газета = стенгазета</a:t>
            </a:r>
            <a:endParaRPr lang="en-US" sz="11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8747" y="2158529"/>
            <a:ext cx="571798" cy="57179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797725" y="2158529"/>
            <a:ext cx="1850157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Аббревиация</a:t>
            </a:r>
            <a:endParaRPr lang="en-US" sz="1600" dirty="0"/>
          </a:p>
        </p:txBody>
      </p:sp>
      <p:sp>
        <p:nvSpPr>
          <p:cNvPr id="11" name="Text 6"/>
          <p:cNvSpPr/>
          <p:nvPr/>
        </p:nvSpPr>
        <p:spPr>
          <a:xfrm>
            <a:off x="6797725" y="2508498"/>
            <a:ext cx="1850157" cy="9212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Оставляем только начальные буквы или слоги.</a:t>
            </a:r>
            <a:endParaRPr lang="en-US" sz="110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высшее учебное заведение = вуз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74613"/>
            <a:ext cx="3902943" cy="1059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Цепочки слов: Родословная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96119" y="2276029"/>
            <a:ext cx="3902943" cy="9212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Слова не живут поодиночке — каждое новое слово имеет своего «родителя». Построение словообразовательной цепочки помогает безошибочно выделить морфемы и понять путь слова от корня к сложной форме.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496119" y="3356744"/>
            <a:ext cx="3902943" cy="694432"/>
          </a:xfrm>
          <a:prstGeom prst="roundRect">
            <a:avLst>
              <a:gd name="adj" fmla="val 8574"/>
            </a:avLst>
          </a:prstGeom>
          <a:solidFill>
            <a:srgbClr val="FFE0CC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7877" y="3552751"/>
            <a:ext cx="177180" cy="14175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56816" y="3519711"/>
            <a:ext cx="3300487" cy="3684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Чем длиннее цепочка — тем богаче история слова.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6691610" y="1092324"/>
            <a:ext cx="19050" cy="2850059"/>
          </a:xfrm>
          <a:prstGeom prst="roundRect">
            <a:avLst>
              <a:gd name="adj" fmla="val 312558"/>
            </a:avLst>
          </a:prstGeom>
          <a:solidFill>
            <a:srgbClr val="FFE0CC"/>
          </a:solidFill>
          <a:ln/>
        </p:spPr>
      </p:sp>
      <p:sp>
        <p:nvSpPr>
          <p:cNvPr id="8" name="Shape 5"/>
          <p:cNvSpPr/>
          <p:nvPr/>
        </p:nvSpPr>
        <p:spPr>
          <a:xfrm>
            <a:off x="6436668" y="1242268"/>
            <a:ext cx="283518" cy="19050"/>
          </a:xfrm>
          <a:prstGeom prst="roundRect">
            <a:avLst>
              <a:gd name="adj" fmla="val 312558"/>
            </a:avLst>
          </a:prstGeom>
          <a:solidFill>
            <a:srgbClr val="FFE0CC"/>
          </a:solidFill>
          <a:ln/>
        </p:spPr>
      </p:sp>
      <p:sp>
        <p:nvSpPr>
          <p:cNvPr id="9" name="Shape 6"/>
          <p:cNvSpPr/>
          <p:nvPr/>
        </p:nvSpPr>
        <p:spPr>
          <a:xfrm>
            <a:off x="6648004" y="1198662"/>
            <a:ext cx="106263" cy="106263"/>
          </a:xfrm>
          <a:prstGeom prst="ellipse">
            <a:avLst/>
          </a:prstGeom>
          <a:solidFill>
            <a:srgbClr val="FF954F"/>
          </a:solidFill>
          <a:ln/>
        </p:spPr>
      </p:sp>
      <p:sp>
        <p:nvSpPr>
          <p:cNvPr id="10" name="Text 7"/>
          <p:cNvSpPr/>
          <p:nvPr/>
        </p:nvSpPr>
        <p:spPr>
          <a:xfrm>
            <a:off x="4749701" y="1136600"/>
            <a:ext cx="1384399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интерес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4749701" y="1543273"/>
            <a:ext cx="1384399" cy="3684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Исходное слово — корень цепочки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6682085" y="2092821"/>
            <a:ext cx="283518" cy="19050"/>
          </a:xfrm>
          <a:prstGeom prst="roundRect">
            <a:avLst>
              <a:gd name="adj" fmla="val 312558"/>
            </a:avLst>
          </a:prstGeom>
          <a:solidFill>
            <a:srgbClr val="FFE0CC"/>
          </a:solidFill>
          <a:ln/>
        </p:spPr>
      </p:sp>
      <p:sp>
        <p:nvSpPr>
          <p:cNvPr id="13" name="Shape 10"/>
          <p:cNvSpPr/>
          <p:nvPr/>
        </p:nvSpPr>
        <p:spPr>
          <a:xfrm>
            <a:off x="6648004" y="2049214"/>
            <a:ext cx="106263" cy="106263"/>
          </a:xfrm>
          <a:prstGeom prst="ellipse">
            <a:avLst/>
          </a:prstGeom>
          <a:solidFill>
            <a:srgbClr val="FF954F"/>
          </a:solidFill>
          <a:ln/>
        </p:spPr>
      </p:sp>
      <p:sp>
        <p:nvSpPr>
          <p:cNvPr id="14" name="Text 11"/>
          <p:cNvSpPr/>
          <p:nvPr/>
        </p:nvSpPr>
        <p:spPr>
          <a:xfrm>
            <a:off x="7268170" y="1987153"/>
            <a:ext cx="1384474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интересный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7268170" y="2393826"/>
            <a:ext cx="1384474" cy="3684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+ суффикс </a:t>
            </a:r>
            <a:pPr algn="l" indent="0" marL="0">
              <a:lnSpc>
                <a:spcPct val="108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-н-</a:t>
            </a:r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→ прилагательное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6436668" y="2823716"/>
            <a:ext cx="283518" cy="19050"/>
          </a:xfrm>
          <a:prstGeom prst="roundRect">
            <a:avLst>
              <a:gd name="adj" fmla="val 312558"/>
            </a:avLst>
          </a:prstGeom>
          <a:solidFill>
            <a:srgbClr val="FFE0CC"/>
          </a:solidFill>
          <a:ln/>
        </p:spPr>
      </p:sp>
      <p:sp>
        <p:nvSpPr>
          <p:cNvPr id="17" name="Shape 14"/>
          <p:cNvSpPr/>
          <p:nvPr/>
        </p:nvSpPr>
        <p:spPr>
          <a:xfrm>
            <a:off x="6648004" y="2780109"/>
            <a:ext cx="106263" cy="106263"/>
          </a:xfrm>
          <a:prstGeom prst="ellipse">
            <a:avLst/>
          </a:prstGeom>
          <a:solidFill>
            <a:srgbClr val="FF954F"/>
          </a:solidFill>
          <a:ln/>
        </p:spPr>
      </p:sp>
      <p:sp>
        <p:nvSpPr>
          <p:cNvPr id="18" name="Text 15"/>
          <p:cNvSpPr/>
          <p:nvPr/>
        </p:nvSpPr>
        <p:spPr>
          <a:xfrm>
            <a:off x="4749701" y="2718048"/>
            <a:ext cx="1384399" cy="5298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преинтересный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4749701" y="3389635"/>
            <a:ext cx="1384399" cy="5527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+ приставка </a:t>
            </a:r>
            <a:pPr algn="r" indent="0" marL="0">
              <a:lnSpc>
                <a:spcPct val="108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пре-</a:t>
            </a:r>
            <a:pPr algn="r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→ усиление признака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3550" y="0"/>
            <a:ext cx="3600450" cy="5143649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57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30760" y="100000"/>
                </a:lnTo>
                <a:lnTo>
                  <a:pt x="26370" y="95510"/>
                </a:lnTo>
                <a:lnTo>
                  <a:pt x="26370" y="95310"/>
                </a:lnTo>
                <a:lnTo>
                  <a:pt x="25490" y="94530"/>
                </a:lnTo>
                <a:lnTo>
                  <a:pt x="25490" y="94340"/>
                </a:lnTo>
                <a:lnTo>
                  <a:pt x="22660" y="91210"/>
                </a:lnTo>
                <a:lnTo>
                  <a:pt x="18360" y="85550"/>
                </a:lnTo>
                <a:lnTo>
                  <a:pt x="15140" y="80660"/>
                </a:lnTo>
                <a:lnTo>
                  <a:pt x="11910" y="75000"/>
                </a:lnTo>
                <a:lnTo>
                  <a:pt x="9280" y="69530"/>
                </a:lnTo>
                <a:lnTo>
                  <a:pt x="6840" y="63380"/>
                </a:lnTo>
                <a:lnTo>
                  <a:pt x="4790" y="56740"/>
                </a:lnTo>
                <a:lnTo>
                  <a:pt x="3320" y="50200"/>
                </a:lnTo>
                <a:lnTo>
                  <a:pt x="2440" y="44140"/>
                </a:lnTo>
                <a:lnTo>
                  <a:pt x="2050" y="39060"/>
                </a:lnTo>
                <a:lnTo>
                  <a:pt x="2050" y="30860"/>
                </a:lnTo>
                <a:lnTo>
                  <a:pt x="2540" y="25000"/>
                </a:lnTo>
                <a:lnTo>
                  <a:pt x="3320" y="19820"/>
                </a:lnTo>
                <a:lnTo>
                  <a:pt x="4880" y="12890"/>
                </a:lnTo>
                <a:lnTo>
                  <a:pt x="6930" y="635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8007" y="588838"/>
            <a:ext cx="2643932" cy="396597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96119" y="389855"/>
            <a:ext cx="4722763" cy="9271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rtl="1" algn="r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Практика: Разбор в деталях</a:t>
            </a:r>
            <a:endParaRPr lang="en-US" sz="2800" dirty="0"/>
          </a:p>
        </p:txBody>
      </p:sp>
      <p:sp>
        <p:nvSpPr>
          <p:cNvPr id="5" name="Shape 1"/>
          <p:cNvSpPr/>
          <p:nvPr/>
        </p:nvSpPr>
        <p:spPr>
          <a:xfrm>
            <a:off x="4082579" y="1479798"/>
            <a:ext cx="1136303" cy="188565"/>
          </a:xfrm>
          <a:prstGeom prst="roundRect">
            <a:avLst>
              <a:gd name="adj" fmla="val 22104"/>
            </a:avLst>
          </a:prstGeom>
          <a:solidFill>
            <a:srgbClr val="FFE0CC"/>
          </a:solidFill>
          <a:ln/>
        </p:spPr>
      </p:sp>
      <p:sp>
        <p:nvSpPr>
          <p:cNvPr id="6" name="Text 2"/>
          <p:cNvSpPr/>
          <p:nvPr/>
        </p:nvSpPr>
        <p:spPr>
          <a:xfrm>
            <a:off x="3699793" y="1517005"/>
            <a:ext cx="1444675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r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ПРИМЕР РАЗБОРА</a:t>
            </a:r>
            <a:endParaRPr lang="en-US" sz="750" dirty="0"/>
          </a:p>
        </p:txBody>
      </p:sp>
      <p:sp>
        <p:nvSpPr>
          <p:cNvPr id="7" name="Shape 3"/>
          <p:cNvSpPr/>
          <p:nvPr/>
        </p:nvSpPr>
        <p:spPr>
          <a:xfrm>
            <a:off x="496119" y="1790402"/>
            <a:ext cx="4722763" cy="2963391"/>
          </a:xfrm>
          <a:prstGeom prst="roundRect">
            <a:avLst>
              <a:gd name="adj" fmla="val 1758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8" name="Shape 4"/>
          <p:cNvSpPr/>
          <p:nvPr/>
        </p:nvSpPr>
        <p:spPr>
          <a:xfrm>
            <a:off x="510406" y="1804690"/>
            <a:ext cx="4694188" cy="695920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9" name="Text 5"/>
          <p:cNvSpPr/>
          <p:nvPr/>
        </p:nvSpPr>
        <p:spPr>
          <a:xfrm>
            <a:off x="634380" y="1928664"/>
            <a:ext cx="4446240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r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Слово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634380" y="2225501"/>
            <a:ext cx="4446240" cy="1511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r" indent="0" marL="0">
              <a:lnSpc>
                <a:spcPct val="102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пришкольный</a:t>
            </a:r>
            <a:endParaRPr lang="en-US" sz="950" dirty="0"/>
          </a:p>
        </p:txBody>
      </p:sp>
      <p:sp>
        <p:nvSpPr>
          <p:cNvPr id="11" name="Shape 7"/>
          <p:cNvSpPr/>
          <p:nvPr/>
        </p:nvSpPr>
        <p:spPr>
          <a:xfrm>
            <a:off x="510406" y="2500610"/>
            <a:ext cx="4694188" cy="695920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12" name="Shape 8"/>
          <p:cNvSpPr/>
          <p:nvPr/>
        </p:nvSpPr>
        <p:spPr>
          <a:xfrm>
            <a:off x="510406" y="2500610"/>
            <a:ext cx="4694188" cy="14288"/>
          </a:xfrm>
          <a:prstGeom prst="roundRect">
            <a:avLst>
              <a:gd name="adj" fmla="val 364638"/>
            </a:avLst>
          </a:prstGeom>
          <a:solidFill>
            <a:srgbClr val="FFE0CC"/>
          </a:solidFill>
          <a:ln/>
        </p:spPr>
      </p:sp>
      <p:sp>
        <p:nvSpPr>
          <p:cNvPr id="13" name="Text 9"/>
          <p:cNvSpPr/>
          <p:nvPr/>
        </p:nvSpPr>
        <p:spPr>
          <a:xfrm>
            <a:off x="634380" y="2624584"/>
            <a:ext cx="4446240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r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Значение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634380" y="2921422"/>
            <a:ext cx="4446240" cy="1511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r" indent="0" marL="0">
              <a:lnSpc>
                <a:spcPct val="102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«тот, который находится </a:t>
            </a:r>
            <a:pPr rtl="1" algn="r" indent="0" marL="0">
              <a:lnSpc>
                <a:spcPct val="102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 школе</a:t>
            </a:r>
            <a:pPr rtl="1" algn="r" indent="0" marL="0">
              <a:lnSpc>
                <a:spcPct val="102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»</a:t>
            </a:r>
            <a:endParaRPr lang="en-US" sz="950" dirty="0"/>
          </a:p>
        </p:txBody>
      </p:sp>
      <p:sp>
        <p:nvSpPr>
          <p:cNvPr id="15" name="Shape 11"/>
          <p:cNvSpPr/>
          <p:nvPr/>
        </p:nvSpPr>
        <p:spPr>
          <a:xfrm>
            <a:off x="510406" y="3196530"/>
            <a:ext cx="4694188" cy="695920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16" name="Shape 12"/>
          <p:cNvSpPr/>
          <p:nvPr/>
        </p:nvSpPr>
        <p:spPr>
          <a:xfrm>
            <a:off x="510406" y="3196530"/>
            <a:ext cx="4694188" cy="14288"/>
          </a:xfrm>
          <a:prstGeom prst="roundRect">
            <a:avLst>
              <a:gd name="adj" fmla="val 364638"/>
            </a:avLst>
          </a:prstGeom>
          <a:solidFill>
            <a:srgbClr val="FFE0CC"/>
          </a:solidFill>
          <a:ln/>
        </p:spPr>
      </p:sp>
      <p:sp>
        <p:nvSpPr>
          <p:cNvPr id="17" name="Text 13"/>
          <p:cNvSpPr/>
          <p:nvPr/>
        </p:nvSpPr>
        <p:spPr>
          <a:xfrm>
            <a:off x="634380" y="3320504"/>
            <a:ext cx="4446240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r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Производящее</a:t>
            </a:r>
            <a:endParaRPr lang="en-US" sz="1400" dirty="0"/>
          </a:p>
        </p:txBody>
      </p:sp>
      <p:sp>
        <p:nvSpPr>
          <p:cNvPr id="18" name="Text 14"/>
          <p:cNvSpPr/>
          <p:nvPr/>
        </p:nvSpPr>
        <p:spPr>
          <a:xfrm>
            <a:off x="634380" y="3617342"/>
            <a:ext cx="4446240" cy="1511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r" indent="0" marL="0">
              <a:lnSpc>
                <a:spcPct val="102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школа</a:t>
            </a:r>
            <a:pPr rtl="1" algn="r" indent="0" marL="0">
              <a:lnSpc>
                <a:spcPct val="102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ближайший «родитель»</a:t>
            </a:r>
            <a:endParaRPr lang="en-US" sz="950" dirty="0"/>
          </a:p>
        </p:txBody>
      </p:sp>
      <p:sp>
        <p:nvSpPr>
          <p:cNvPr id="19" name="Shape 15"/>
          <p:cNvSpPr/>
          <p:nvPr/>
        </p:nvSpPr>
        <p:spPr>
          <a:xfrm>
            <a:off x="510406" y="3892451"/>
            <a:ext cx="4694188" cy="847055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20" name="Shape 16"/>
          <p:cNvSpPr/>
          <p:nvPr/>
        </p:nvSpPr>
        <p:spPr>
          <a:xfrm>
            <a:off x="510406" y="3892451"/>
            <a:ext cx="4694188" cy="14288"/>
          </a:xfrm>
          <a:prstGeom prst="roundRect">
            <a:avLst>
              <a:gd name="adj" fmla="val 364638"/>
            </a:avLst>
          </a:prstGeom>
          <a:solidFill>
            <a:srgbClr val="FFE0CC"/>
          </a:solidFill>
          <a:ln/>
        </p:spPr>
      </p:sp>
      <p:sp>
        <p:nvSpPr>
          <p:cNvPr id="21" name="Text 17"/>
          <p:cNvSpPr/>
          <p:nvPr/>
        </p:nvSpPr>
        <p:spPr>
          <a:xfrm>
            <a:off x="634380" y="4016425"/>
            <a:ext cx="4446240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r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Способ</a:t>
            </a:r>
            <a:endParaRPr lang="en-US" sz="1400" dirty="0"/>
          </a:p>
        </p:txBody>
      </p:sp>
      <p:sp>
        <p:nvSpPr>
          <p:cNvPr id="22" name="Text 18"/>
          <p:cNvSpPr/>
          <p:nvPr/>
        </p:nvSpPr>
        <p:spPr>
          <a:xfrm>
            <a:off x="634380" y="4313262"/>
            <a:ext cx="4446240" cy="3022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rtl="1" algn="r" indent="0" marL="0">
              <a:lnSpc>
                <a:spcPct val="102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Приставочно-суффиксальный:</a:t>
            </a:r>
            <a:endParaRPr lang="en-US" sz="950" dirty="0"/>
          </a:p>
          <a:p>
            <a:pPr rtl="1" algn="r" indent="0" marL="0">
              <a:lnSpc>
                <a:spcPct val="102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при- + школ + -н-ый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0530" y="100"/>
                </a:lnTo>
                <a:lnTo>
                  <a:pt x="93070" y="6350"/>
                </a:lnTo>
                <a:lnTo>
                  <a:pt x="94920" y="12210"/>
                </a:lnTo>
                <a:lnTo>
                  <a:pt x="96680" y="19820"/>
                </a:lnTo>
                <a:lnTo>
                  <a:pt x="97560" y="25880"/>
                </a:lnTo>
                <a:lnTo>
                  <a:pt x="97950" y="30960"/>
                </a:lnTo>
                <a:lnTo>
                  <a:pt x="97950" y="39060"/>
                </a:lnTo>
                <a:lnTo>
                  <a:pt x="97270" y="46480"/>
                </a:lnTo>
                <a:lnTo>
                  <a:pt x="96190" y="52640"/>
                </a:lnTo>
                <a:lnTo>
                  <a:pt x="94730" y="58500"/>
                </a:lnTo>
                <a:lnTo>
                  <a:pt x="92480" y="65230"/>
                </a:lnTo>
                <a:lnTo>
                  <a:pt x="89550" y="72070"/>
                </a:lnTo>
                <a:lnTo>
                  <a:pt x="86820" y="77340"/>
                </a:lnTo>
                <a:lnTo>
                  <a:pt x="83500" y="82810"/>
                </a:lnTo>
                <a:lnTo>
                  <a:pt x="79200" y="88870"/>
                </a:lnTo>
                <a:lnTo>
                  <a:pt x="75880" y="92770"/>
                </a:lnTo>
                <a:lnTo>
                  <a:pt x="75880" y="92970"/>
                </a:lnTo>
                <a:lnTo>
                  <a:pt x="74510" y="94340"/>
                </a:lnTo>
                <a:lnTo>
                  <a:pt x="74510" y="94530"/>
                </a:lnTo>
                <a:lnTo>
                  <a:pt x="69240" y="100000"/>
                </a:lnTo>
                <a:lnTo>
                  <a:pt x="0" y="10000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42" y="599405"/>
            <a:ext cx="2629793" cy="394468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925119" y="560263"/>
            <a:ext cx="4722763" cy="529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Ваш черёд!</a:t>
            </a:r>
            <a:endParaRPr lang="en-US" sz="3200" dirty="0"/>
          </a:p>
        </p:txBody>
      </p:sp>
      <p:sp>
        <p:nvSpPr>
          <p:cNvPr id="5" name="Text 1"/>
          <p:cNvSpPr/>
          <p:nvPr/>
        </p:nvSpPr>
        <p:spPr>
          <a:xfrm>
            <a:off x="3925119" y="1302693"/>
            <a:ext cx="4722763" cy="5527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Словообразование — это ключ к </a:t>
            </a:r>
            <a:pPr algn="l" indent="0" marL="0">
              <a:lnSpc>
                <a:spcPct val="108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грамотности и богатству речи</a:t>
            </a:r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Практикуйтесь ежедневно, и вы научитесь видеть «скелет» каждого слова.</a:t>
            </a:r>
            <a:endParaRPr lang="en-US" sz="1100" dirty="0"/>
          </a:p>
        </p:txBody>
      </p:sp>
      <p:sp>
        <p:nvSpPr>
          <p:cNvPr id="6" name="Text 2"/>
          <p:cNvSpPr/>
          <p:nvPr/>
        </p:nvSpPr>
        <p:spPr>
          <a:xfrm>
            <a:off x="3925119" y="2068041"/>
            <a:ext cx="4722763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Попробуйте разобрать самостоятельно:</a:t>
            </a:r>
            <a:endParaRPr lang="en-US" sz="1600" dirty="0"/>
          </a:p>
        </p:txBody>
      </p:sp>
      <p:sp>
        <p:nvSpPr>
          <p:cNvPr id="7" name="Shape 3"/>
          <p:cNvSpPr/>
          <p:nvPr/>
        </p:nvSpPr>
        <p:spPr>
          <a:xfrm>
            <a:off x="3925119" y="2545556"/>
            <a:ext cx="2290465" cy="1040085"/>
          </a:xfrm>
          <a:prstGeom prst="roundRect">
            <a:avLst>
              <a:gd name="adj" fmla="val 5725"/>
            </a:avLst>
          </a:prstGeom>
          <a:solidFill>
            <a:srgbClr val="FFFFF4">
              <a:alpha val="95000"/>
            </a:srgbClr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4085927" y="2706365"/>
            <a:ext cx="1968847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подснежник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4085927" y="3056334"/>
            <a:ext cx="1968847" cy="3684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Что под снегом? Какой способ образования?</a:t>
            </a:r>
            <a:endParaRPr lang="en-US" sz="1100" dirty="0"/>
          </a:p>
        </p:txBody>
      </p:sp>
      <p:sp>
        <p:nvSpPr>
          <p:cNvPr id="10" name="Shape 6"/>
          <p:cNvSpPr/>
          <p:nvPr/>
        </p:nvSpPr>
        <p:spPr>
          <a:xfrm>
            <a:off x="6357342" y="2545556"/>
            <a:ext cx="2290539" cy="1040085"/>
          </a:xfrm>
          <a:prstGeom prst="roundRect">
            <a:avLst>
              <a:gd name="adj" fmla="val 5725"/>
            </a:avLst>
          </a:prstGeom>
          <a:solidFill>
            <a:srgbClr val="FFFFF4">
              <a:alpha val="95000"/>
            </a:srgbClr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6518151" y="2706365"/>
            <a:ext cx="1968922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подоконник</a:t>
            </a:r>
            <a:endParaRPr lang="en-US" sz="1600" dirty="0"/>
          </a:p>
        </p:txBody>
      </p:sp>
      <p:sp>
        <p:nvSpPr>
          <p:cNvPr id="12" name="Text 8"/>
          <p:cNvSpPr/>
          <p:nvPr/>
        </p:nvSpPr>
        <p:spPr>
          <a:xfrm>
            <a:off x="6518151" y="3056334"/>
            <a:ext cx="1968922" cy="3684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Где находится? Найди производящее слово.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3925119" y="3727400"/>
            <a:ext cx="4722763" cy="855836"/>
          </a:xfrm>
          <a:prstGeom prst="roundRect">
            <a:avLst>
              <a:gd name="adj" fmla="val 6957"/>
            </a:avLst>
          </a:prstGeom>
          <a:solidFill>
            <a:srgbClr val="FFFFF4">
              <a:alpha val="95000"/>
            </a:srgbClr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4085927" y="3888209"/>
            <a:ext cx="4401145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сверхзвуковой</a:t>
            </a:r>
            <a:endParaRPr lang="en-US" sz="1600" dirty="0"/>
          </a:p>
        </p:txBody>
      </p:sp>
      <p:sp>
        <p:nvSpPr>
          <p:cNvPr id="15" name="Text 11"/>
          <p:cNvSpPr/>
          <p:nvPr/>
        </p:nvSpPr>
        <p:spPr>
          <a:xfrm>
            <a:off x="4085927" y="4238179"/>
            <a:ext cx="4401145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Что означает приставка? Какой способ?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2026-07-24T19:39:45Z</dcterms:created>
  <dcterms:modified xsi:type="dcterms:W3CDTF">2026-07-24T19:39:45Z</dcterms:modified>
</cp:coreProperties>
</file>