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Мастерская слова: как рождаются новые понятия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день мы используем тысячи слов, не задумываясь о том, как они появились. Словообразование — это живой процесс, который делает русский язык одним из самых богатых и гибких в мире.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4778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Словообразование: раздел языкознания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921371"/>
            <a:ext cx="4103191" cy="1874341"/>
          </a:xfrm>
          <a:prstGeom prst="roundRect">
            <a:avLst>
              <a:gd name="adj" fmla="val 993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204534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изучает?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363167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изучает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закономерности появления новых слов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так называемых дериватов. Это наука о том, по каким правилам из уже существующих слов рождаются новые.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204534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Зачем это нужно?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363167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выполняет три ключевые задачи: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673251"/>
            <a:ext cx="3924598" cy="10790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Создание новых смыслов и понятий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Эмоциональная окраска речи — ласка, ирония, уменьшение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Сжатие синтаксических конструкций: «человек, который читает» → «читатель»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020" y="91529"/>
            <a:ext cx="3306961" cy="49604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7056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Основные понятия: кирпичики языка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20329"/>
            <a:ext cx="2301255" cy="2050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73411" y="1411858"/>
            <a:ext cx="146521" cy="1831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32445" y="1808708"/>
            <a:ext cx="202860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Производящая основа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32445" y="2071539"/>
            <a:ext cx="2028602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Исходное слово или основа,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которой мы образуем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новое слово. Например: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это производящая основа для слова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столик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7552" y="1320329"/>
            <a:ext cx="2301329" cy="20506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94919" y="1411858"/>
            <a:ext cx="146521" cy="1831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3053879" y="1808708"/>
            <a:ext cx="202867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Производная основа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3053879" y="2071539"/>
            <a:ext cx="2028676" cy="1163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Результат словообразовательного процесса —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то, что мы получили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Например: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столик, умненький, подоконник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всё это производные слова.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491136"/>
            <a:ext cx="4722763" cy="127523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784202" y="3582665"/>
            <a:ext cx="146521" cy="1831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632445" y="3979515"/>
            <a:ext cx="445011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Непроизводное слово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632445" y="4242346"/>
            <a:ext cx="445011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Корень в чистом виде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база, которая не раскладывается на более мелкие значимые части. Например: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стол, лес, вода, дом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699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Морфемные способы: суффиксы и приставки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9256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Самые распространённые способы образования слов — морфемные. Они работают путём присоединения аффиксов к производящей основе.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329011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2329011"/>
            <a:ext cx="18838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Суффиксальный способ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2597274"/>
            <a:ext cx="1883866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 основе добавляется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суффикс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который изменяет значение или часть речи.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 → стол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(уменьшение),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умный → умн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енький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(ласковость),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учить → учит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(профессия).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329011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2329011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Приставочный способ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2597274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 слову спереди присоединяется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приставка (префикс)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писать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смелый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смелый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ехать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ехать,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ехать,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вы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ехать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329011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2329011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Приставочно-суффиксальный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2791123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Одновременное добавление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 приставки, и суффикса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Эта двойная работа создаёт слово сразу. Классический 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 + окно + ник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подоконник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3930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Секретные техники: бессуффиксный способ и сложение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05062"/>
            <a:ext cx="4103191" cy="2494508"/>
          </a:xfrm>
          <a:prstGeom prst="roundRect">
            <a:avLst>
              <a:gd name="adj" fmla="val 746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929036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Нулевая суффиксация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46858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Суффикс есть, но он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невидим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он нулевой. Слово сокращается, теряя окончание глагола, и превращается в существительное: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953866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бегать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бег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входить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вход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синий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синь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3747641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мощный инструмент создания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кратких и ёмких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слов.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92903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Сложение основ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246858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Два или более слова объединяются в одно — рождаются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слова-гибриды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755404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 + ходить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пароход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лес + степь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лесостепь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 + летать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самолёт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земля + трясти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землетрясение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728046" y="3791024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Соединительные гласные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играют роль «скрепки» между частями.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91291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Аббревиация и сращения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96119" y="1486495"/>
            <a:ext cx="4722763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620092" y="1610469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Аббревиатуры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20092" y="1878732"/>
            <a:ext cx="44748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создаются путём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сокращения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до первых букв или слогов словосочетания. Виды: буквенные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МГУ, ФСБ, ТАСС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), слоговые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вуз, колхоз, исполком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), смешанные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МЧС, Роскосмос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 Со временем аббревиатуры воспринимаются как обычные слова.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2920529"/>
            <a:ext cx="4722763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620092" y="3044503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Сращения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20092" y="3312765"/>
            <a:ext cx="44748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Целое словосочетание «склеивается» в одно неделимое слово.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сего дня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сегодня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тот час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тотчас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сей час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сейчас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Сращения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сохраняют исходный порядок слов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теряют пробел между ними навсегда.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1638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Неморфологические способы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5195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может изменить свою «жизнь» без добавления каких-либо аффиксов — только за счёт контекста и употребления.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89944"/>
            <a:ext cx="4013895" cy="15370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428205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Переход частей речи (конверсия)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696468"/>
            <a:ext cx="368022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Прилагательное или причастие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переходит в существительное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когда начинает употребляться самостоятельно.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гостиная комната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просто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гостиная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столовая, ванная, мороженое, больной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Слово меняет роль, не меняя форму.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3987" y="2289944"/>
            <a:ext cx="4013895" cy="15370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29398" y="2428205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Лексико-семантический путь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829398" y="2696468"/>
            <a:ext cx="368022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Многозначное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распадается на омонимы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слова, одинаковые по звучанию, но совершенно разные по смыслу. 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титан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как мифологический великан и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титан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как редкий металл;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титан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как большой кипятильник. Три разных слова — одна форма!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11" y="74116"/>
            <a:ext cx="3330178" cy="49952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61504"/>
            <a:ext cx="4722763" cy="308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Заключение: богатство русского языка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4073351" y="877044"/>
            <a:ext cx="4574530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Словообразование — это бесконечный и живой процесс обогащения лексики, который не останавливается ни на секунду.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3925119" y="788491"/>
            <a:ext cx="14288" cy="461218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119" y="1338263"/>
            <a:ext cx="4722763" cy="20731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726270" y="2744081"/>
            <a:ext cx="827861" cy="12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Изучи основу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4726270" y="2908402"/>
            <a:ext cx="827861" cy="275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6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Найди производящее слово</a:t>
            </a:r>
            <a:endParaRPr lang="en-US" sz="600" dirty="0"/>
          </a:p>
        </p:txBody>
      </p:sp>
      <p:sp>
        <p:nvSpPr>
          <p:cNvPr id="10" name="Text 6"/>
          <p:cNvSpPr/>
          <p:nvPr/>
        </p:nvSpPr>
        <p:spPr>
          <a:xfrm>
            <a:off x="7050648" y="2676206"/>
            <a:ext cx="827861" cy="255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Открой новый смысл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7050648" y="2968459"/>
            <a:ext cx="827861" cy="183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6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Полученный дериват</a:t>
            </a:r>
            <a:endParaRPr lang="en-US" sz="600" dirty="0"/>
          </a:p>
        </p:txBody>
      </p:sp>
      <p:sp>
        <p:nvSpPr>
          <p:cNvPr id="12" name="Text 8"/>
          <p:cNvSpPr/>
          <p:nvPr/>
        </p:nvSpPr>
        <p:spPr>
          <a:xfrm>
            <a:off x="5895282" y="1555666"/>
            <a:ext cx="827861" cy="255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Определи способ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5895282" y="1847919"/>
            <a:ext cx="827861" cy="275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6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Морфемный или неморфологический</a:t>
            </a:r>
            <a:endParaRPr lang="en-US" sz="600" dirty="0"/>
          </a:p>
        </p:txBody>
      </p:sp>
      <p:sp>
        <p:nvSpPr>
          <p:cNvPr id="14" name="Text 10"/>
          <p:cNvSpPr/>
          <p:nvPr/>
        </p:nvSpPr>
        <p:spPr>
          <a:xfrm>
            <a:off x="3925119" y="3499991"/>
            <a:ext cx="4722763" cy="568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вы знаете все ключевые механизмы: суффиксы и приставки, нулевую суффиксацию, сложение основ, аббревиацию, сращения и переход частей речи. </a:t>
            </a:r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Пробуйте создавать свои авторские слова</a:t>
            </a:r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чувствуйте музыку языка и следите за тем, как привычные основы превращаются в совершенно новые смыслы!</a:t>
            </a:r>
            <a:endParaRPr lang="en-US" sz="750" dirty="0"/>
          </a:p>
        </p:txBody>
      </p:sp>
      <p:sp>
        <p:nvSpPr>
          <p:cNvPr id="15" name="Shape 11"/>
          <p:cNvSpPr/>
          <p:nvPr/>
        </p:nvSpPr>
        <p:spPr>
          <a:xfrm>
            <a:off x="3925119" y="4156770"/>
            <a:ext cx="4722763" cy="625153"/>
          </a:xfrm>
          <a:prstGeom prst="roundRect">
            <a:avLst>
              <a:gd name="adj" fmla="val 2372"/>
            </a:avLst>
          </a:prstGeom>
          <a:solidFill>
            <a:srgbClr val="E3E3E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940" y="4289078"/>
            <a:ext cx="123527" cy="9882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246290" y="4260205"/>
            <a:ext cx="4302770" cy="426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 — один из наиболее словообразовательно богатых языков мира. Владея этими инструментами, вы сможете понять и объяснить почти любое незнакомое слово.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2026-07-24T19:26:19Z</dcterms:created>
  <dcterms:modified xsi:type="dcterms:W3CDTF">2026-07-24T19:26:19Z</dcterms:modified>
</cp:coreProperties>
</file>