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Gelasio"/>
      <p:regular r:id="rId201314"/>
    </p:embeddedFont>
    <p:embeddedFont>
      <p:font typeface="Gelasio SemiBold"/>
      <p:regular r:id="rId201315"/>
    </p:embeddedFont>
    <p:embeddedFont>
      <p:font typeface="Gelasio Bold"/>
      <p:regular r:id="rId201316"/>
    </p:embeddedFont>
    <p:embeddedFont>
      <p:font typeface="Gelasio Medium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2.png"/><Relationship Id="rId5" Type="http://schemas.openxmlformats.org/officeDocument/2006/relationships/image" Target="../media/image-6-3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425997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Местоимение: Замена имени в русском языке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2387129"/>
            <a:ext cx="4722763" cy="13303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Местоимения — одна из самых употребительных частей речи в русском языке. Они не называют предметы, признаки или количества, а лишь указывают на них, заменяя имена существительные, прилагательные и числительные. Без местоимений наша речь стала бы громоздкой и неестественной.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62583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Что такое местоимение?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836167"/>
            <a:ext cx="4103191" cy="1409179"/>
          </a:xfrm>
          <a:prstGeom prst="roundRect">
            <a:avLst>
              <a:gd name="adj" fmla="val 1320"/>
            </a:avLst>
          </a:prstGeom>
          <a:solidFill>
            <a:srgbClr val="D3C5B6"/>
          </a:solidFill>
          <a:ln/>
        </p:spPr>
      </p:sp>
      <p:sp>
        <p:nvSpPr>
          <p:cNvPr id="4" name="Text 2"/>
          <p:cNvSpPr/>
          <p:nvPr/>
        </p:nvSpPr>
        <p:spPr>
          <a:xfrm>
            <a:off x="530796" y="1960141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Определение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2277963"/>
            <a:ext cx="385524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Местоимение — самостоятельная часть речи, которая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указывает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на предмет, признак или количество, не называя их конкретно. Само слово буквально означает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«вместо имени»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от лат.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pronomen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4728046" y="1960141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Роль в языке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728046" y="2277963"/>
            <a:ext cx="3924598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Помогает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избегать повторов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в тексте и речи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Связывает предложения в единое смысловое целое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Делает высказывание лаконичным и точным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Указывает на участников диалога, предметы и их признаки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96119" y="3384872"/>
            <a:ext cx="8151763" cy="495970"/>
          </a:xfrm>
          <a:prstGeom prst="roundRect">
            <a:avLst>
              <a:gd name="adj" fmla="val 3752"/>
            </a:avLst>
          </a:prstGeom>
          <a:solidFill>
            <a:srgbClr val="ECE6DF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3564657"/>
            <a:ext cx="155004" cy="12397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99071" y="3539803"/>
            <a:ext cx="80820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«Маша пришла. Она принесла книгу»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местоимение «она» заменяет повтор имени «Маша».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471041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Личные и Возвратное местоимения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3925119" y="1432173"/>
            <a:ext cx="4722763" cy="1458888"/>
          </a:xfrm>
          <a:prstGeom prst="roundRect">
            <a:avLst>
              <a:gd name="adj" fmla="val 1275"/>
            </a:avLst>
          </a:prstGeom>
          <a:solidFill>
            <a:srgbClr val="EEE8DD"/>
          </a:solidFill>
          <a:ln/>
        </p:spPr>
      </p:sp>
      <p:sp>
        <p:nvSpPr>
          <p:cNvPr id="6" name="Text 3"/>
          <p:cNvSpPr/>
          <p:nvPr/>
        </p:nvSpPr>
        <p:spPr>
          <a:xfrm>
            <a:off x="4049092" y="1556147"/>
            <a:ext cx="447481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Личные местоимения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4049092" y="1824410"/>
            <a:ext cx="4474815" cy="9426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Я, ты, он, она, оно, мы, вы, они</a:t>
            </a:r>
            <a:endParaRPr lang="en-US" sz="950" dirty="0"/>
          </a:p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Указывают на участников речи (1-е и 2-е лицо) или на лица и предметы, о которых идёт речь (3-е лицо). Изменяются по падежам и числам.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Пример: Я читаю. Ты слушаешь. Они учатся.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3925119" y="3015035"/>
            <a:ext cx="4722763" cy="1657350"/>
          </a:xfrm>
          <a:prstGeom prst="roundRect">
            <a:avLst>
              <a:gd name="adj" fmla="val 1123"/>
            </a:avLst>
          </a:prstGeom>
          <a:solidFill>
            <a:srgbClr val="EEE8DD"/>
          </a:solidFill>
          <a:ln/>
        </p:spPr>
      </p:sp>
      <p:sp>
        <p:nvSpPr>
          <p:cNvPr id="9" name="Text 6"/>
          <p:cNvSpPr/>
          <p:nvPr/>
        </p:nvSpPr>
        <p:spPr>
          <a:xfrm>
            <a:off x="4049092" y="3139008"/>
            <a:ext cx="447481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Возвратное местоимение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049092" y="3407271"/>
            <a:ext cx="4474815" cy="11411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Себя</a:t>
            </a:r>
            <a:endParaRPr lang="en-US" sz="950" dirty="0"/>
          </a:p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Указывает на направленность действия на самого субъекта. Не имеет формы именительного падежа, рода и числа. Используется со всеми лицами и числами.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Пример: Он думает о себе. Она винит себя.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33425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Притяжательные и Указательные местоимения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368996"/>
            <a:ext cx="2318965" cy="143321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957215"/>
            <a:ext cx="399834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Притяжательные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96119" y="3225478"/>
            <a:ext cx="399834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Отвечают на вопрос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чей? чья? чьё? чьи?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496119" y="3498354"/>
            <a:ext cx="3998342" cy="6387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мой, твой, наш, ваш, свой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согласуются с существительным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его, её, их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неизменяемые формы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496119" y="4211538"/>
            <a:ext cx="399834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Пример: Это моя книга. Их решение верно.</a:t>
            </a:r>
            <a:endParaRPr lang="en-US" sz="9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9465" y="1368996"/>
            <a:ext cx="2319040" cy="143321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649465" y="2957215"/>
            <a:ext cx="39984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Указательные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4649465" y="3225478"/>
            <a:ext cx="3998416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Выделяют конкретный предмет, признак или количество из множества: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этот, тот, такой, таков, столько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950" dirty="0"/>
          </a:p>
        </p:txBody>
      </p:sp>
      <p:sp>
        <p:nvSpPr>
          <p:cNvPr id="11" name="Text 7"/>
          <p:cNvSpPr/>
          <p:nvPr/>
        </p:nvSpPr>
        <p:spPr>
          <a:xfrm>
            <a:off x="4649465" y="3696816"/>
            <a:ext cx="3998416" cy="4403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Указывают на близость (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этот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) или удалённость (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тот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)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Согласуются по роду, числу и падежу</a:t>
            </a:r>
            <a:endParaRPr lang="en-US" sz="950" dirty="0"/>
          </a:p>
        </p:txBody>
      </p:sp>
      <p:sp>
        <p:nvSpPr>
          <p:cNvPr id="12" name="Text 8"/>
          <p:cNvSpPr/>
          <p:nvPr/>
        </p:nvSpPr>
        <p:spPr>
          <a:xfrm>
            <a:off x="4649465" y="4211538"/>
            <a:ext cx="399841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Пример: Этот ответ правильный. Столько времени прошло!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83506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Вопросительные и Относительные местоимения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19076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Эти две группы образованы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одними и теми же словами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однако выполняют разные синтаксические функции в предложении.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1757065"/>
            <a:ext cx="4103191" cy="1768971"/>
          </a:xfrm>
          <a:prstGeom prst="roundRect">
            <a:avLst>
              <a:gd name="adj" fmla="val 1052"/>
            </a:avLst>
          </a:prstGeom>
          <a:solidFill>
            <a:srgbClr val="D3C5B6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1881039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Вопросительные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198861"/>
            <a:ext cx="3855244" cy="10170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Кто? Что? Какой? Чей? Который? Сколько?</a:t>
            </a:r>
            <a:endParaRPr lang="en-US" sz="950" dirty="0"/>
          </a:p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Используются в вопросительных предложениях и служат для получения информации о предмете, признаке или количестве.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Пример: Кто пришёл? Сколько книг на полке?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1881039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Относительные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2198861"/>
            <a:ext cx="3924598" cy="12155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Те же слова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но в роли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союзных слов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в придаточных частях сложноподчинённых предложений.</a:t>
            </a:r>
            <a:endParaRPr lang="en-US" sz="950" dirty="0"/>
          </a:p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Соединяют главную и придаточную части, сохраняя своё грамматическое значение.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Пример: Я знаю, кто пришёл. Скажи, сколько их.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96119" y="3665562"/>
            <a:ext cx="8151763" cy="694432"/>
          </a:xfrm>
          <a:prstGeom prst="roundRect">
            <a:avLst>
              <a:gd name="adj" fmla="val 2679"/>
            </a:avLst>
          </a:prstGeom>
          <a:solidFill>
            <a:srgbClr val="ECE6DF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3845347"/>
            <a:ext cx="155004" cy="12397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99071" y="3820492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Ключ к различению: если местоимение стоит в вопросительном предложении — оно вопросительное; если связывает части сложного — оно относительное.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43272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Неопределённые и Отрицательные местоимения</a:t>
            </a:r>
            <a:endParaRPr lang="en-US" sz="24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304404"/>
            <a:ext cx="4722763" cy="16859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91530" y="1442665"/>
            <a:ext cx="43890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Неопределённые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691530" y="1710928"/>
            <a:ext cx="4389090" cy="11411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Указывают на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неизвестных или неточно определённых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лиц, предметов и признаков. Образуются с помощью приставки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не-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и суффиксов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-то, -либо, -нибудь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а также приставки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кое-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950" dirty="0"/>
          </a:p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некто, нечто, какой-то, кто-либо, кое-кто, что-нибудь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Пример: Кто-то постучал в дверь. Кое-что осталось невыясненным.</a:t>
            </a:r>
            <a:endParaRPr lang="en-US" sz="9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3114303"/>
            <a:ext cx="4722763" cy="168592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91530" y="3252564"/>
            <a:ext cx="43890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Отрицательные</a:t>
            </a:r>
            <a:endParaRPr lang="en-US" sz="1200" dirty="0"/>
          </a:p>
        </p:txBody>
      </p:sp>
      <p:sp>
        <p:nvSpPr>
          <p:cNvPr id="10" name="Text 5"/>
          <p:cNvSpPr/>
          <p:nvPr/>
        </p:nvSpPr>
        <p:spPr>
          <a:xfrm>
            <a:off x="691530" y="3520827"/>
            <a:ext cx="4389090" cy="11411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Выражают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отсутствие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лица, предмета или признака. Образуются с помощью приставок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ни-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и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не-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Пишутся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слитно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(если нет предлога) или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раздельно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(если есть предлог).</a:t>
            </a:r>
            <a:endParaRPr lang="en-US" sz="950" dirty="0"/>
          </a:p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никто, ничто, никакой, ничей, нечего, некого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Пример: Никто не ответил. Не с кем поговорить.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71786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Определительные местоимения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69343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Состав группы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2087166"/>
            <a:ext cx="392459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 определительным относятся: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сам, самый, весь, всякий, каждый, иной, любой, другой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Они указывают на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обобщённый признак предмета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и охватывают весь круг предметов или выделяют предмет из ряда подобных.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496119" y="2992636"/>
            <a:ext cx="3924598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Весь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полный охват: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весь день, всё лето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Каждый / любой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любой из ряда: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каждый ученик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Сам / самый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выделение: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сам директор, самый важный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Иной / другой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отличие: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иной подход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4638749" y="1645369"/>
            <a:ext cx="4103191" cy="2426271"/>
          </a:xfrm>
          <a:prstGeom prst="roundRect">
            <a:avLst>
              <a:gd name="adj" fmla="val 767"/>
            </a:avLst>
          </a:prstGeom>
          <a:solidFill>
            <a:srgbClr val="D3C5B6"/>
          </a:solidFill>
          <a:ln/>
        </p:spPr>
      </p:sp>
      <p:sp>
        <p:nvSpPr>
          <p:cNvPr id="7" name="Text 5"/>
          <p:cNvSpPr/>
          <p:nvPr/>
        </p:nvSpPr>
        <p:spPr>
          <a:xfrm>
            <a:off x="4762723" y="1769343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Грамматические свойства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62723" y="2087166"/>
            <a:ext cx="3855244" cy="905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Все определительные местоимения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изменяются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по родам, числам и падежам, согласуясь с существительным, к которому относятся.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Пример склонения «весь»: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762723" y="3104257"/>
            <a:ext cx="3855244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Им. —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весь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день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Род. —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всего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дня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Дат. —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всему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дню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Тв. —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всем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днём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20192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Финальный зачёт: Проверь себя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55762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Закрепим ключевые правила, которые чаще всего вызывают затруднения.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793751"/>
            <a:ext cx="279053" cy="279053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5" name="Text 3"/>
          <p:cNvSpPr/>
          <p:nvPr/>
        </p:nvSpPr>
        <p:spPr>
          <a:xfrm>
            <a:off x="542627" y="1817005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1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899145" y="1836390"/>
            <a:ext cx="2210842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Притяжательное vs. личное в родительном падеже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99145" y="2298502"/>
            <a:ext cx="221084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Его, её, их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притяжательные, если отвечают на вопрос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чей?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(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его книга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). Личные — если отвечают на вопрос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кого/чего?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(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нет его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).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264991" y="1793751"/>
            <a:ext cx="279053" cy="279053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9" name="Text 7"/>
          <p:cNvSpPr/>
          <p:nvPr/>
        </p:nvSpPr>
        <p:spPr>
          <a:xfrm>
            <a:off x="3311500" y="1817005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2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3668018" y="1836390"/>
            <a:ext cx="2210916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Слитно или раздельно у отрицательных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668018" y="2298502"/>
            <a:ext cx="2210916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Пишем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слитно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если между приставкой и местоимением нет предлога: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никого, ничего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Раздельно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если есть предлог: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ни у кого, ни с чем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033939" y="1793751"/>
            <a:ext cx="279053" cy="279053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13" name="Text 11"/>
          <p:cNvSpPr/>
          <p:nvPr/>
        </p:nvSpPr>
        <p:spPr>
          <a:xfrm>
            <a:off x="6080447" y="1817005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3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6436965" y="1836390"/>
            <a:ext cx="2210916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Образование неопределённых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436965" y="2298502"/>
            <a:ext cx="2210916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Приставка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кое-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и суффиксы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-то, -либо, -нибудь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присоединяются к вопросительным местоимениям. Суффикс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-то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наиболее конкретный,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-нибудь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наиболее неопределённый.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96119" y="3628802"/>
            <a:ext cx="8151763" cy="694432"/>
          </a:xfrm>
          <a:prstGeom prst="roundRect">
            <a:avLst>
              <a:gd name="adj" fmla="val 2679"/>
            </a:avLst>
          </a:prstGeom>
          <a:solidFill>
            <a:srgbClr val="ECE6DF"/>
          </a:solidFill>
          <a:ln/>
        </p:spPr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3808586"/>
            <a:ext cx="155004" cy="123974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899071" y="3783732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Итог: местоимения — универсальный инструмент русского языка, обеспечивающий лаконичность, связность текста и точность речи.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2026-07-25T17:10:48Z</dcterms:created>
  <dcterms:modified xsi:type="dcterms:W3CDTF">2026-07-25T17:10:48Z</dcterms:modified>
</cp:coreProperties>
</file>