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Crimson Pro Medium"/>
      <p:regular r:id="rId201314"/>
    </p:embeddedFont>
    <p:embeddedFont>
      <p:font typeface="Crimson Pro ExtraBold"/>
      <p:regular r:id="rId201315"/>
    </p:embeddedFont>
    <p:embeddedFont>
      <p:font typeface="Crimson Pro Black"/>
      <p:regular r:id="rId201316"/>
    </p:embeddedFont>
    <p:embeddedFont>
      <p:font typeface="Crimson Pro ExtraLight"/>
      <p:regular r:id="rId201317"/>
    </p:embeddedFont>
    <p:embeddedFont>
      <p:font typeface="Crimson Pro Light"/>
      <p:regular r:id="rId201318"/>
    </p:embeddedFont>
    <p:embeddedFont>
      <p:font typeface="Crimson Pro"/>
      <p:regular r:id="rId201319"/>
    </p:embeddedFont>
    <p:embeddedFont>
      <p:font typeface="Crimson Pro SemiBold"/>
      <p:regular r:id="rId201320"/>
    </p:embeddedFont>
    <p:embeddedFont>
      <p:font typeface="Crimson Pro Bold"/>
      <p:regular r:id="rId201321"/>
    </p:embeddedFont>
    <p:embeddedFont>
      <p:font typeface="Open Sans Light"/>
      <p:regular r:id="rId201322"/>
    </p:embeddedFont>
    <p:embeddedFont>
      <p:font typeface="Open Sans Bold"/>
      <p:regular r:id="rId201323"/>
    </p:embeddedFont>
    <p:embeddedFont>
      <p:font typeface="Open Sans"/>
      <p:regular r:id="rId201324"/>
    </p:embeddedFont>
    <p:embeddedFont>
      <p:font typeface="Open Sans Medium"/>
      <p:regular r:id="rId201325"/>
    </p:embeddedFont>
    <p:embeddedFont>
      <p:font typeface="Open Sans SemiBold"/>
      <p:regular r:id="rId201326"/>
    </p:embeddedFont>
    <p:embeddedFont>
      <p:font typeface="Open Sans ExtraBold"/>
      <p:regular r:id="rId20132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jpeg"/><Relationship Id="rId2" Type="http://schemas.openxmlformats.org/officeDocument/2006/relationships/image" Target="../media/image-1002-1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>
              <a:alpha val="85000"/>
            </a:srgbClr>
          </a:solidFill>
          <a:ln/>
        </p:spPr>
      </p:sp>
      <p:pic>
        <p:nvPicPr>
          <p:cNvPr id="6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4.png"/><Relationship Id="rId5" Type="http://schemas.openxmlformats.org/officeDocument/2006/relationships/image" Target="../media/image-6-5.svg"/><Relationship Id="rId6" Type="http://schemas.openxmlformats.org/officeDocument/2006/relationships/image" Target="../media/image-6-6.png"/><Relationship Id="rId7" Type="http://schemas.openxmlformats.org/officeDocument/2006/relationships/image" Target="../media/image-6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1.png"/><Relationship Id="rId4" Type="http://schemas.openxmlformats.org/officeDocument/2006/relationships/image" Target="../media/image-8-2.svg"/><Relationship Id="rId5" Type="http://schemas.openxmlformats.org/officeDocument/2006/relationships/image" Target="../media/image-8-1.png"/><Relationship Id="rId6" Type="http://schemas.openxmlformats.org/officeDocument/2006/relationships/image" Target="../media/image-8-2.svg"/><Relationship Id="rId7" Type="http://schemas.openxmlformats.org/officeDocument/2006/relationships/image" Target="../media/image-3-1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922413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Мир согласных звуков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496119" y="2495996"/>
            <a:ext cx="4722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От образования до классификации — всё, что нужно знать о согласных звуках русского языка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496119" y="3032447"/>
            <a:ext cx="896913" cy="188565"/>
          </a:xfrm>
          <a:prstGeom prst="roundRect">
            <a:avLst>
              <a:gd name="adj" fmla="val 22104"/>
            </a:avLst>
          </a:prstGeom>
          <a:solidFill>
            <a:srgbClr val="EBE2E0"/>
          </a:solidFill>
          <a:ln/>
        </p:spPr>
      </p:sp>
      <p:sp>
        <p:nvSpPr>
          <p:cNvPr id="6" name="Text 3"/>
          <p:cNvSpPr/>
          <p:nvPr/>
        </p:nvSpPr>
        <p:spPr>
          <a:xfrm>
            <a:off x="570533" y="3069654"/>
            <a:ext cx="1205285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РУССКИЙ ЯЗЫК</a:t>
            </a:r>
            <a:endParaRPr lang="en-US" sz="750" dirty="0"/>
          </a:p>
        </p:txBody>
      </p:sp>
      <p:sp>
        <p:nvSpPr>
          <p:cNvPr id="7" name="Shape 4"/>
          <p:cNvSpPr/>
          <p:nvPr/>
        </p:nvSpPr>
        <p:spPr>
          <a:xfrm>
            <a:off x="1455018" y="3032447"/>
            <a:ext cx="686544" cy="188565"/>
          </a:xfrm>
          <a:prstGeom prst="roundRect">
            <a:avLst>
              <a:gd name="adj" fmla="val 22104"/>
            </a:avLst>
          </a:prstGeom>
          <a:noFill/>
          <a:ln w="4763">
            <a:solidFill>
              <a:srgbClr val="835E5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529432" y="3069654"/>
            <a:ext cx="994916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835E5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ФОНЕТИКА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01092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Итоговая проверка: отгадай загадку</a:t>
            </a:r>
            <a:endParaRPr lang="en-US" sz="2400" dirty="0"/>
          </a:p>
        </p:txBody>
      </p:sp>
      <p:sp>
        <p:nvSpPr>
          <p:cNvPr id="4" name="Shape 1"/>
          <p:cNvSpPr/>
          <p:nvPr/>
        </p:nvSpPr>
        <p:spPr>
          <a:xfrm>
            <a:off x="3925119" y="1362224"/>
            <a:ext cx="14288" cy="874365"/>
          </a:xfrm>
          <a:prstGeom prst="roundRect">
            <a:avLst>
              <a:gd name="adj" fmla="val 59998"/>
            </a:avLst>
          </a:prstGeom>
          <a:solidFill>
            <a:srgbClr val="835E54"/>
          </a:solidFill>
          <a:ln/>
        </p:spPr>
      </p:sp>
      <p:sp>
        <p:nvSpPr>
          <p:cNvPr id="5" name="Text 2"/>
          <p:cNvSpPr/>
          <p:nvPr/>
        </p:nvSpPr>
        <p:spPr>
          <a:xfrm>
            <a:off x="4111154" y="1501750"/>
            <a:ext cx="4536728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Пять мальчиков, пять чуланчиков.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Разошлись все мальчики в тёмные чуланчики.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Каждый мальчик — в свой чуланчик.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3925119" y="2376190"/>
            <a:ext cx="2299395" cy="1319585"/>
          </a:xfrm>
          <a:prstGeom prst="roundRect">
            <a:avLst>
              <a:gd name="adj" fmla="val 3948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053855" y="2504926"/>
            <a:ext cx="20419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🎯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Ответ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053855" y="2773189"/>
            <a:ext cx="204192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Перчатки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пять пальцев-«мальчиков» прячутся в пять отделений-«чуланчиков».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6348487" y="2376190"/>
            <a:ext cx="2299395" cy="1319585"/>
          </a:xfrm>
          <a:prstGeom prst="roundRect">
            <a:avLst>
              <a:gd name="adj" fmla="val 3948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477223" y="2504926"/>
            <a:ext cx="20419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🔤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Звуковой разбор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6477223" y="2773189"/>
            <a:ext cx="2041922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ПЕРЧАТКИ: 8 букв, 8 звуков. Разбор: [п']-гл.мяг.пар., [э]-гл., [р]-зв.тв.неп., [ч']-гл.мяг.неп., [т]-гл.тв.пар., [к]-гл.тв.пар., [и]-гл.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3925119" y="3819748"/>
            <a:ext cx="4722763" cy="922660"/>
          </a:xfrm>
          <a:prstGeom prst="roundRect">
            <a:avLst>
              <a:gd name="adj" fmla="val 5647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053855" y="3948485"/>
            <a:ext cx="446529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📚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Что повторили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4053855" y="4216747"/>
            <a:ext cx="4465290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Звонкость и глухость, твёрдость и мягкость, парные и непарные согласные, звуко-буквенный разбор.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95623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Что такое согласный звук?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869207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Согласный звук — это звук речи, при произношении которого воздушная струя, выходящая из лёгких, встречает на своём пути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препятствие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в полости рта. Именно это препятствие создаёт характерный шум, отличающий согласные от гласных.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2602111"/>
            <a:ext cx="2634555" cy="14288"/>
          </a:xfrm>
          <a:prstGeom prst="rect">
            <a:avLst/>
          </a:prstGeom>
          <a:solidFill>
            <a:srgbClr val="835E54"/>
          </a:solidFill>
          <a:ln/>
        </p:spPr>
      </p:sp>
      <p:sp>
        <p:nvSpPr>
          <p:cNvPr id="5" name="Text 3"/>
          <p:cNvSpPr/>
          <p:nvPr/>
        </p:nvSpPr>
        <p:spPr>
          <a:xfrm>
            <a:off x="496119" y="2692673"/>
            <a:ext cx="263455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Источник звука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96119" y="2960936"/>
            <a:ext cx="263455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Согласные образуются при участии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шума и голоса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или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только шума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Голосовые связки могут вибрировать или оставаться пассивными.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254648" y="2602111"/>
            <a:ext cx="2634630" cy="14288"/>
          </a:xfrm>
          <a:prstGeom prst="rect">
            <a:avLst/>
          </a:prstGeom>
          <a:solidFill>
            <a:srgbClr val="835E54"/>
          </a:solidFill>
          <a:ln/>
        </p:spPr>
      </p:sp>
      <p:sp>
        <p:nvSpPr>
          <p:cNvPr id="8" name="Text 6"/>
          <p:cNvSpPr/>
          <p:nvPr/>
        </p:nvSpPr>
        <p:spPr>
          <a:xfrm>
            <a:off x="3254648" y="2692673"/>
            <a:ext cx="263463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Препятствия во рту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254648" y="2960936"/>
            <a:ext cx="2634630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Поток воздуха встречает преграды: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губы, зубы, язык, нёбо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В зависимости от места и способа преграды звук приобретает свои уникальные свойства.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013252" y="2602111"/>
            <a:ext cx="2634555" cy="14288"/>
          </a:xfrm>
          <a:prstGeom prst="rect">
            <a:avLst/>
          </a:prstGeom>
          <a:solidFill>
            <a:srgbClr val="835E54"/>
          </a:solidFill>
          <a:ln/>
        </p:spPr>
      </p:sp>
      <p:sp>
        <p:nvSpPr>
          <p:cNvPr id="11" name="Text 9"/>
          <p:cNvSpPr/>
          <p:nvPr/>
        </p:nvSpPr>
        <p:spPr>
          <a:xfrm>
            <a:off x="6013252" y="2692673"/>
            <a:ext cx="263455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Отличие от гласных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013252" y="2960936"/>
            <a:ext cx="2634555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 отличие от гласных, согласные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не образуют слога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самостоятельно и всегда произносятся в паре с гласным звуком.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30771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Звонкие и глухие: голос или только шум?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566342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Одна из важнейших классификаций согласных — деление на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звонкие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глухие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Оно основано на участии голоса при образовании звука.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06822" y="2102793"/>
            <a:ext cx="4103191" cy="2109936"/>
          </a:xfrm>
          <a:prstGeom prst="roundRect">
            <a:avLst>
              <a:gd name="adj" fmla="val 4233"/>
            </a:avLst>
          </a:prstGeom>
          <a:solidFill>
            <a:srgbClr val="835E54"/>
          </a:solidFill>
          <a:ln/>
        </p:spPr>
      </p:sp>
      <p:sp>
        <p:nvSpPr>
          <p:cNvPr id="5" name="Text 3"/>
          <p:cNvSpPr/>
          <p:nvPr/>
        </p:nvSpPr>
        <p:spPr>
          <a:xfrm>
            <a:off x="530796" y="2226766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Звонкие согласные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2544589"/>
            <a:ext cx="3855244" cy="905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 произношении звонких звуков голосовые связки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вибрируют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создавая голос. Можно почувствовать вибрацию, приложив руку к горлу.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10 звонких: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б, в, г, д, ж, з, л, м, н, р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728046" y="2226766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Глухие согласные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28046" y="2544589"/>
            <a:ext cx="3924598" cy="7070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 произношении глухих звуков голосовые связки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не вибрируют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слышен только шум выдыхаемого воздуха.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10 глухих: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п, ф, к, т, ш, с, х, ц, ч, щ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728046" y="3391123"/>
            <a:ext cx="3924598" cy="682079"/>
          </a:xfrm>
          <a:prstGeom prst="roundRect">
            <a:avLst>
              <a:gd name="adj" fmla="val 7638"/>
            </a:avLst>
          </a:prstGeom>
          <a:solidFill>
            <a:srgbClr val="B6D6FC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52020" y="3580433"/>
            <a:ext cx="155004" cy="12397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130998" y="3533701"/>
            <a:ext cx="339767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Попробуйте произнести «б-б-б» и «п-п-п» — разница в вибрации ощутима!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91220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Магия парных согласных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226790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Большинство звонких и глухих согласных образуют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пары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звуки, одинаковые по всем признакам, кроме звонкости-глухости. Это знание помогает правильно писать слова и понимать чередования.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763241"/>
            <a:ext cx="8151763" cy="2153543"/>
          </a:xfrm>
          <a:prstGeom prst="roundRect">
            <a:avLst>
              <a:gd name="adj" fmla="val 2419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00881" y="1768004"/>
            <a:ext cx="4071119" cy="714673"/>
          </a:xfrm>
          <a:prstGeom prst="rect">
            <a:avLst/>
          </a:prstGeom>
          <a:solidFill>
            <a:srgbClr val="EBE2E0"/>
          </a:solidFill>
          <a:ln/>
        </p:spPr>
      </p:sp>
      <p:sp>
        <p:nvSpPr>
          <p:cNvPr id="6" name="Text 4"/>
          <p:cNvSpPr/>
          <p:nvPr/>
        </p:nvSpPr>
        <p:spPr>
          <a:xfrm>
            <a:off x="624855" y="1891978"/>
            <a:ext cx="382317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Б — П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24855" y="2160240"/>
            <a:ext cx="38231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бочка — почка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4572000" y="1768004"/>
            <a:ext cx="4071119" cy="714673"/>
          </a:xfrm>
          <a:prstGeom prst="rect">
            <a:avLst/>
          </a:prstGeom>
          <a:solidFill>
            <a:srgbClr val="EBE2E0"/>
          </a:solidFill>
          <a:ln/>
        </p:spPr>
      </p:sp>
      <p:sp>
        <p:nvSpPr>
          <p:cNvPr id="9" name="Shape 7"/>
          <p:cNvSpPr/>
          <p:nvPr/>
        </p:nvSpPr>
        <p:spPr>
          <a:xfrm>
            <a:off x="4572000" y="1768004"/>
            <a:ext cx="14288" cy="714673"/>
          </a:xfrm>
          <a:prstGeom prst="roundRect">
            <a:avLst>
              <a:gd name="adj" fmla="val 364638"/>
            </a:avLst>
          </a:prstGeom>
          <a:solidFill>
            <a:srgbClr val="D1C8C6"/>
          </a:solidFill>
          <a:ln/>
        </p:spPr>
      </p:sp>
      <p:sp>
        <p:nvSpPr>
          <p:cNvPr id="10" name="Text 8"/>
          <p:cNvSpPr/>
          <p:nvPr/>
        </p:nvSpPr>
        <p:spPr>
          <a:xfrm>
            <a:off x="4695974" y="1891978"/>
            <a:ext cx="382317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В — Ф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695974" y="2160240"/>
            <a:ext cx="38231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волна — флот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500881" y="2482676"/>
            <a:ext cx="4071119" cy="714673"/>
          </a:xfrm>
          <a:prstGeom prst="rect">
            <a:avLst/>
          </a:prstGeom>
          <a:solidFill>
            <a:srgbClr val="EBE2E0"/>
          </a:solidFill>
          <a:ln/>
        </p:spPr>
      </p:sp>
      <p:sp>
        <p:nvSpPr>
          <p:cNvPr id="13" name="Shape 11"/>
          <p:cNvSpPr/>
          <p:nvPr/>
        </p:nvSpPr>
        <p:spPr>
          <a:xfrm>
            <a:off x="500881" y="2482676"/>
            <a:ext cx="4071119" cy="14288"/>
          </a:xfrm>
          <a:prstGeom prst="roundRect">
            <a:avLst>
              <a:gd name="adj" fmla="val 364638"/>
            </a:avLst>
          </a:prstGeom>
          <a:solidFill>
            <a:srgbClr val="D1C8C6"/>
          </a:solidFill>
          <a:ln/>
        </p:spPr>
      </p:sp>
      <p:sp>
        <p:nvSpPr>
          <p:cNvPr id="14" name="Text 12"/>
          <p:cNvSpPr/>
          <p:nvPr/>
        </p:nvSpPr>
        <p:spPr>
          <a:xfrm>
            <a:off x="624855" y="2606650"/>
            <a:ext cx="382317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Г — К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24855" y="2874913"/>
            <a:ext cx="38231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гора — кора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572000" y="2482676"/>
            <a:ext cx="4071119" cy="714673"/>
          </a:xfrm>
          <a:prstGeom prst="rect">
            <a:avLst/>
          </a:prstGeom>
          <a:solidFill>
            <a:srgbClr val="EBE2E0"/>
          </a:solidFill>
          <a:ln/>
        </p:spPr>
      </p:sp>
      <p:sp>
        <p:nvSpPr>
          <p:cNvPr id="17" name="Shape 15"/>
          <p:cNvSpPr/>
          <p:nvPr/>
        </p:nvSpPr>
        <p:spPr>
          <a:xfrm>
            <a:off x="4572000" y="2482676"/>
            <a:ext cx="14288" cy="714673"/>
          </a:xfrm>
          <a:prstGeom prst="roundRect">
            <a:avLst>
              <a:gd name="adj" fmla="val 364638"/>
            </a:avLst>
          </a:prstGeom>
          <a:solidFill>
            <a:srgbClr val="D1C8C6"/>
          </a:solidFill>
          <a:ln/>
        </p:spPr>
      </p:sp>
      <p:sp>
        <p:nvSpPr>
          <p:cNvPr id="18" name="Shape 16"/>
          <p:cNvSpPr/>
          <p:nvPr/>
        </p:nvSpPr>
        <p:spPr>
          <a:xfrm>
            <a:off x="4572000" y="2482676"/>
            <a:ext cx="4071119" cy="14288"/>
          </a:xfrm>
          <a:prstGeom prst="roundRect">
            <a:avLst>
              <a:gd name="adj" fmla="val 364638"/>
            </a:avLst>
          </a:prstGeom>
          <a:solidFill>
            <a:srgbClr val="D1C8C6"/>
          </a:solidFill>
          <a:ln/>
        </p:spPr>
      </p:sp>
      <p:sp>
        <p:nvSpPr>
          <p:cNvPr id="19" name="Text 17"/>
          <p:cNvSpPr/>
          <p:nvPr/>
        </p:nvSpPr>
        <p:spPr>
          <a:xfrm>
            <a:off x="4695974" y="2606650"/>
            <a:ext cx="382317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Д — Т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695974" y="2874913"/>
            <a:ext cx="38231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дом — том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00881" y="3197349"/>
            <a:ext cx="4071119" cy="714673"/>
          </a:xfrm>
          <a:prstGeom prst="rect">
            <a:avLst/>
          </a:prstGeom>
          <a:solidFill>
            <a:srgbClr val="EBE2E0"/>
          </a:solidFill>
          <a:ln/>
        </p:spPr>
      </p:sp>
      <p:sp>
        <p:nvSpPr>
          <p:cNvPr id="22" name="Shape 20"/>
          <p:cNvSpPr/>
          <p:nvPr/>
        </p:nvSpPr>
        <p:spPr>
          <a:xfrm>
            <a:off x="500881" y="3197349"/>
            <a:ext cx="4071119" cy="14288"/>
          </a:xfrm>
          <a:prstGeom prst="roundRect">
            <a:avLst>
              <a:gd name="adj" fmla="val 364638"/>
            </a:avLst>
          </a:prstGeom>
          <a:solidFill>
            <a:srgbClr val="D1C8C6"/>
          </a:solidFill>
          <a:ln/>
        </p:spPr>
      </p:sp>
      <p:sp>
        <p:nvSpPr>
          <p:cNvPr id="23" name="Text 21"/>
          <p:cNvSpPr/>
          <p:nvPr/>
        </p:nvSpPr>
        <p:spPr>
          <a:xfrm>
            <a:off x="624855" y="3321323"/>
            <a:ext cx="382317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Ж — Ш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24855" y="3589586"/>
            <a:ext cx="38231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жар — шар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4572000" y="3197349"/>
            <a:ext cx="4071119" cy="714673"/>
          </a:xfrm>
          <a:prstGeom prst="rect">
            <a:avLst/>
          </a:prstGeom>
          <a:solidFill>
            <a:srgbClr val="EBE2E0"/>
          </a:solidFill>
          <a:ln/>
        </p:spPr>
      </p:sp>
      <p:sp>
        <p:nvSpPr>
          <p:cNvPr id="26" name="Shape 24"/>
          <p:cNvSpPr/>
          <p:nvPr/>
        </p:nvSpPr>
        <p:spPr>
          <a:xfrm>
            <a:off x="4572000" y="3197349"/>
            <a:ext cx="14288" cy="714673"/>
          </a:xfrm>
          <a:prstGeom prst="roundRect">
            <a:avLst>
              <a:gd name="adj" fmla="val 364638"/>
            </a:avLst>
          </a:prstGeom>
          <a:solidFill>
            <a:srgbClr val="D1C8C6"/>
          </a:solidFill>
          <a:ln/>
        </p:spPr>
      </p:sp>
      <p:sp>
        <p:nvSpPr>
          <p:cNvPr id="27" name="Shape 25"/>
          <p:cNvSpPr/>
          <p:nvPr/>
        </p:nvSpPr>
        <p:spPr>
          <a:xfrm>
            <a:off x="4572000" y="3197349"/>
            <a:ext cx="4071119" cy="14288"/>
          </a:xfrm>
          <a:prstGeom prst="roundRect">
            <a:avLst>
              <a:gd name="adj" fmla="val 364638"/>
            </a:avLst>
          </a:prstGeom>
          <a:solidFill>
            <a:srgbClr val="D1C8C6"/>
          </a:solidFill>
          <a:ln/>
        </p:spPr>
      </p:sp>
      <p:sp>
        <p:nvSpPr>
          <p:cNvPr id="28" name="Text 26"/>
          <p:cNvSpPr/>
          <p:nvPr/>
        </p:nvSpPr>
        <p:spPr>
          <a:xfrm>
            <a:off x="4695974" y="3321323"/>
            <a:ext cx="382317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З — С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4695974" y="3589586"/>
            <a:ext cx="38231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зуб — суп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496119" y="4056311"/>
            <a:ext cx="8151763" cy="495970"/>
          </a:xfrm>
          <a:prstGeom prst="roundRect">
            <a:avLst>
              <a:gd name="adj" fmla="val 10505"/>
            </a:avLst>
          </a:prstGeom>
          <a:solidFill>
            <a:srgbClr val="EBE2E0"/>
          </a:solidFill>
          <a:ln/>
        </p:spPr>
      </p:sp>
      <p:pic>
        <p:nvPicPr>
          <p:cNvPr id="3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4236095"/>
            <a:ext cx="155004" cy="123974"/>
          </a:xfrm>
          <a:prstGeom prst="rect">
            <a:avLst/>
          </a:prstGeom>
        </p:spPr>
      </p:pic>
      <p:sp>
        <p:nvSpPr>
          <p:cNvPr id="32" name="Text 29"/>
          <p:cNvSpPr/>
          <p:nvPr/>
        </p:nvSpPr>
        <p:spPr>
          <a:xfrm>
            <a:off x="899071" y="4211241"/>
            <a:ext cx="808203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Важно не путать парные слова: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гора — кора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бочка — почка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доска — тоска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Одна буква меняет смысл слова полностью!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32805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Непарные согласные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168375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 все согласные имеют пару по звонкости-глухости. Некоторые звуки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всегда остаются в одиночестве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они либо всегда глухие, либо всегда звонкие, без возможной замены.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496119" y="1828800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Всегда глухие (4 звука)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96119" y="2162175"/>
            <a:ext cx="1900312" cy="451321"/>
          </a:xfrm>
          <a:prstGeom prst="roundRect">
            <a:avLst>
              <a:gd name="adj" fmla="val 11544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24855" y="2290911"/>
            <a:ext cx="164283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Х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520404" y="2162175"/>
            <a:ext cx="1900312" cy="451321"/>
          </a:xfrm>
          <a:prstGeom prst="roundRect">
            <a:avLst>
              <a:gd name="adj" fmla="val 11544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649141" y="2290911"/>
            <a:ext cx="164283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Ц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96119" y="2737470"/>
            <a:ext cx="1900312" cy="451321"/>
          </a:xfrm>
          <a:prstGeom prst="roundRect">
            <a:avLst>
              <a:gd name="adj" fmla="val 11544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24855" y="2866206"/>
            <a:ext cx="164283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Ч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2520404" y="2737470"/>
            <a:ext cx="1900312" cy="451321"/>
          </a:xfrm>
          <a:prstGeom prst="roundRect">
            <a:avLst>
              <a:gd name="adj" fmla="val 11544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649141" y="2866206"/>
            <a:ext cx="164283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Щ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96119" y="3328318"/>
            <a:ext cx="392459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 этих звуков нет звонкой пары. Например, звук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Х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не имеет соответствующего звонкого аналога в русском языке.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4728046" y="1828800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Всегда звонкие (5 звуков)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728046" y="2162175"/>
            <a:ext cx="1900312" cy="451321"/>
          </a:xfrm>
          <a:prstGeom prst="roundRect">
            <a:avLst>
              <a:gd name="adj" fmla="val 11544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56783" y="2290911"/>
            <a:ext cx="164283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Л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752332" y="2162175"/>
            <a:ext cx="1900312" cy="451321"/>
          </a:xfrm>
          <a:prstGeom prst="roundRect">
            <a:avLst>
              <a:gd name="adj" fmla="val 11544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881068" y="2290911"/>
            <a:ext cx="164283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М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728046" y="2737470"/>
            <a:ext cx="1900312" cy="451321"/>
          </a:xfrm>
          <a:prstGeom prst="roundRect">
            <a:avLst>
              <a:gd name="adj" fmla="val 11544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56783" y="2866206"/>
            <a:ext cx="164283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Н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752332" y="2737470"/>
            <a:ext cx="1900312" cy="451321"/>
          </a:xfrm>
          <a:prstGeom prst="roundRect">
            <a:avLst>
              <a:gd name="adj" fmla="val 11544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881068" y="2866206"/>
            <a:ext cx="164283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Р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728046" y="3312765"/>
            <a:ext cx="3924598" cy="451321"/>
          </a:xfrm>
          <a:prstGeom prst="roundRect">
            <a:avLst>
              <a:gd name="adj" fmla="val 11544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856783" y="3441502"/>
            <a:ext cx="366712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Й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728046" y="3903613"/>
            <a:ext cx="3924598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Эти звуки называют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сонорными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(от лат.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sonus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звук). Они самые «звучные» среди согласных и близки по природе к гласным.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342081"/>
            <a:ext cx="4722763" cy="6783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Твёрдость и мягкость: секреты артикуляции</a:t>
            </a:r>
            <a:endParaRPr lang="en-US" sz="2100" dirty="0"/>
          </a:p>
        </p:txBody>
      </p:sp>
      <p:sp>
        <p:nvSpPr>
          <p:cNvPr id="4" name="Text 1"/>
          <p:cNvSpPr/>
          <p:nvPr/>
        </p:nvSpPr>
        <p:spPr>
          <a:xfrm>
            <a:off x="496119" y="1162869"/>
            <a:ext cx="4722763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Один и тот же согласный может звучать по-разному — </a:t>
            </a:r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твёрдо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или </a:t>
            </a:r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мягко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Это зависит от положения языка при произношении и от следующего за согласным звука.</a:t>
            </a:r>
            <a:endParaRPr lang="en-US" sz="8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595289"/>
            <a:ext cx="271314" cy="27131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96119" y="1985293"/>
            <a:ext cx="4722763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Твёрдые согласные</a:t>
            </a:r>
            <a:endParaRPr lang="en-US" sz="1050" dirty="0"/>
          </a:p>
        </p:txBody>
      </p:sp>
      <p:sp>
        <p:nvSpPr>
          <p:cNvPr id="7" name="Text 3"/>
          <p:cNvSpPr/>
          <p:nvPr/>
        </p:nvSpPr>
        <p:spPr>
          <a:xfrm>
            <a:off x="496119" y="2211735"/>
            <a:ext cx="4722763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Язык оттянут назад, спинка плоская. Звучание более «грубое», открытое. Обозначаются буквами </a:t>
            </a:r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а, о, у, э, ы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после согласного: </a:t>
            </a:r>
            <a:pPr algn="l" indent="0" marL="0">
              <a:lnSpc>
                <a:spcPct val="125000"/>
              </a:lnSpc>
              <a:buNone/>
            </a:pPr>
            <a:r>
              <a:rPr lang="en-US" sz="8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мал, мол, мул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8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2727275"/>
            <a:ext cx="271314" cy="27131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96119" y="3117279"/>
            <a:ext cx="4722763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Мягкие согласные</a:t>
            </a:r>
            <a:endParaRPr lang="en-US" sz="1050" dirty="0"/>
          </a:p>
        </p:txBody>
      </p:sp>
      <p:sp>
        <p:nvSpPr>
          <p:cNvPr id="10" name="Text 5"/>
          <p:cNvSpPr/>
          <p:nvPr/>
        </p:nvSpPr>
        <p:spPr>
          <a:xfrm>
            <a:off x="496119" y="3343721"/>
            <a:ext cx="4722763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Средняя часть языка поднята к нёбу. Звучание более «нежное», суженное. Обозначаются буквами </a:t>
            </a:r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я, ё, ю, е, и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или мягким знаком: </a:t>
            </a:r>
            <a:pPr algn="l" indent="0" marL="0">
              <a:lnSpc>
                <a:spcPct val="125000"/>
              </a:lnSpc>
              <a:buNone/>
            </a:pPr>
            <a:r>
              <a:rPr lang="en-US" sz="8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мял, мёл, мил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85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3859262"/>
            <a:ext cx="271314" cy="271314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496119" y="4249266"/>
            <a:ext cx="4722763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Обозначение на письме</a:t>
            </a:r>
            <a:endParaRPr lang="en-US" sz="1050" dirty="0"/>
          </a:p>
        </p:txBody>
      </p:sp>
      <p:sp>
        <p:nvSpPr>
          <p:cNvPr id="13" name="Text 7"/>
          <p:cNvSpPr/>
          <p:nvPr/>
        </p:nvSpPr>
        <p:spPr>
          <a:xfrm>
            <a:off x="496119" y="4475708"/>
            <a:ext cx="4722763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Мягкость показывают: буквы </a:t>
            </a:r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е, ё, ю, я, и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(т</a:t>
            </a:r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ё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тя, л</a:t>
            </a:r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ю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ба) и мягкий знак </a:t>
            </a:r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ь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в конце или середине слова (буквар</a:t>
            </a:r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ь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кон</a:t>
            </a:r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ь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ки).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62545"/>
            <a:ext cx="8151763" cy="369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Всегда твёрдые и всегда мягкие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496119" y="957337"/>
            <a:ext cx="8151763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Среди согласных есть </a:t>
            </a:r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«непокорные» звуки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они не подчиняются общим правилам твёрдости и мягкости. Их произношение неизменно независимо от соседних букв.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10989" y="1453455"/>
            <a:ext cx="4101926" cy="3327425"/>
          </a:xfrm>
          <a:prstGeom prst="roundRect">
            <a:avLst>
              <a:gd name="adj" fmla="val 2558"/>
            </a:avLst>
          </a:prstGeom>
          <a:solidFill>
            <a:srgbClr val="835E54"/>
          </a:solidFill>
          <a:ln/>
        </p:spPr>
      </p:sp>
      <p:sp>
        <p:nvSpPr>
          <p:cNvPr id="5" name="Text 3"/>
          <p:cNvSpPr/>
          <p:nvPr/>
        </p:nvSpPr>
        <p:spPr>
          <a:xfrm>
            <a:off x="529158" y="1566118"/>
            <a:ext cx="3865587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Всегда твёрдые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529158" y="1877541"/>
            <a:ext cx="265956" cy="265956"/>
          </a:xfrm>
          <a:prstGeom prst="roundRect">
            <a:avLst>
              <a:gd name="adj" fmla="val 18671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07777" y="1918171"/>
            <a:ext cx="3486969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Ж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907777" y="2215530"/>
            <a:ext cx="3486969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жизнь, жук, жар — всегда твёрдо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529158" y="2625551"/>
            <a:ext cx="265956" cy="265956"/>
          </a:xfrm>
          <a:prstGeom prst="roundRect">
            <a:avLst>
              <a:gd name="adj" fmla="val 18671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07777" y="2666181"/>
            <a:ext cx="3486969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Ш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907777" y="2963540"/>
            <a:ext cx="3486969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шар, шишка, шум — всегда твёрдо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529158" y="3373562"/>
            <a:ext cx="265956" cy="265956"/>
          </a:xfrm>
          <a:prstGeom prst="roundRect">
            <a:avLst>
              <a:gd name="adj" fmla="val 18671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07777" y="3414192"/>
            <a:ext cx="3486969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Ц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907777" y="3711550"/>
            <a:ext cx="3486969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цапля, цирк, цветок — всегда твёрдо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4720977" y="1566118"/>
            <a:ext cx="3931667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Всегда мягкие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4720977" y="1877541"/>
            <a:ext cx="265956" cy="265956"/>
          </a:xfrm>
          <a:prstGeom prst="roundRect">
            <a:avLst>
              <a:gd name="adj" fmla="val 18671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099596" y="1918171"/>
            <a:ext cx="3553048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Й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5099596" y="2215530"/>
            <a:ext cx="3553048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йогурт, май, свой — всегда мягко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4720977" y="2625551"/>
            <a:ext cx="265956" cy="265956"/>
          </a:xfrm>
          <a:prstGeom prst="roundRect">
            <a:avLst>
              <a:gd name="adj" fmla="val 18671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099596" y="2666181"/>
            <a:ext cx="3553048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Ч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099596" y="2963540"/>
            <a:ext cx="3553048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чай, ночь, меч — всегда мягко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4720977" y="3373562"/>
            <a:ext cx="265956" cy="265956"/>
          </a:xfrm>
          <a:prstGeom prst="roundRect">
            <a:avLst>
              <a:gd name="adj" fmla="val 18671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099596" y="3414192"/>
            <a:ext cx="3553048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Щ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5099596" y="3711550"/>
            <a:ext cx="3553048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щенок, вещь, мощь — всегда мягко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4720977" y="4022973"/>
            <a:ext cx="3931667" cy="631180"/>
          </a:xfrm>
          <a:prstGeom prst="roundRect">
            <a:avLst>
              <a:gd name="adj" fmla="val 7867"/>
            </a:avLst>
          </a:prstGeom>
          <a:solidFill>
            <a:srgbClr val="EBE2E0"/>
          </a:solidFill>
          <a:ln/>
        </p:spPr>
      </p:sp>
      <p:pic>
        <p:nvPicPr>
          <p:cNvPr id="2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39146" y="4205362"/>
            <a:ext cx="147786" cy="118170"/>
          </a:xfrm>
          <a:prstGeom prst="rect">
            <a:avLst/>
          </a:prstGeom>
        </p:spPr>
      </p:pic>
      <p:sp>
        <p:nvSpPr>
          <p:cNvPr id="27" name="Text 24"/>
          <p:cNvSpPr/>
          <p:nvPr/>
        </p:nvSpPr>
        <p:spPr>
          <a:xfrm>
            <a:off x="5105102" y="4153867"/>
            <a:ext cx="3429372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Запомни: </a:t>
            </a:r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Ж, Ш, Ц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твёрдые, а </a:t>
            </a:r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Й, Ч, Щ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мягкие. Никаких исключений!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76201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Упражнение: исправляем ошибки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311771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Вставь пропущенные буквы, опираясь на правило проверки парных согласных. Подбери проверочное слово, где после сомнительной согласной стоит гласный.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1848222"/>
            <a:ext cx="2634555" cy="178511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720379" y="1929854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1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634380" y="2358554"/>
            <a:ext cx="235803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Бело..ка пря..ет орехи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634380" y="2626816"/>
            <a:ext cx="2358033" cy="8682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Бело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ч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ка пряч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е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 орехи в укромное месте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ч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ко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Проверка: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бело́чка — белочек, пря́чет — прячут, ме́стечко — местечек</a:t>
            </a:r>
            <a:endParaRPr lang="en-US" sz="9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4648" y="1848222"/>
            <a:ext cx="2634630" cy="178511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478908" y="1929854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2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3392909" y="2358554"/>
            <a:ext cx="235810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В ро..е кри..ат гра..и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3392909" y="2626816"/>
            <a:ext cx="2358107" cy="6698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 ро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щ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е крич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а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 грач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и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Проверка: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ро́ща — рощи, крича́т — кричат, грачи́ — грач</a:t>
            </a:r>
            <a:endParaRPr lang="en-US" sz="95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13252" y="1848222"/>
            <a:ext cx="2634555" cy="1785119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237512" y="1929854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3</a:t>
            </a:r>
            <a:endParaRPr lang="en-US" sz="1450" dirty="0"/>
          </a:p>
        </p:txBody>
      </p:sp>
      <p:sp>
        <p:nvSpPr>
          <p:cNvPr id="14" name="Text 9"/>
          <p:cNvSpPr/>
          <p:nvPr/>
        </p:nvSpPr>
        <p:spPr>
          <a:xfrm>
            <a:off x="6151513" y="2358554"/>
            <a:ext cx="235803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Пти..ы ..лопочут ..елый день</a:t>
            </a:r>
            <a:endParaRPr lang="en-US" sz="1200" dirty="0"/>
          </a:p>
        </p:txBody>
      </p:sp>
      <p:sp>
        <p:nvSpPr>
          <p:cNvPr id="15" name="Text 10"/>
          <p:cNvSpPr/>
          <p:nvPr/>
        </p:nvSpPr>
        <p:spPr>
          <a:xfrm>
            <a:off x="6151513" y="2626816"/>
            <a:ext cx="2358033" cy="6698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Пти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ц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ы л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о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почут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в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елый день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Проверка: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пти́цы — птица, лопа́чут — лопочет, ве́лый — целый</a:t>
            </a:r>
            <a:endParaRPr lang="en-US" sz="950" dirty="0"/>
          </a:p>
        </p:txBody>
      </p:sp>
      <p:sp>
        <p:nvSpPr>
          <p:cNvPr id="16" name="Shape 11"/>
          <p:cNvSpPr/>
          <p:nvPr/>
        </p:nvSpPr>
        <p:spPr>
          <a:xfrm>
            <a:off x="496119" y="3772867"/>
            <a:ext cx="8151763" cy="694432"/>
          </a:xfrm>
          <a:prstGeom prst="roundRect">
            <a:avLst>
              <a:gd name="adj" fmla="val 7502"/>
            </a:avLst>
          </a:prstGeom>
          <a:solidFill>
            <a:srgbClr val="B6D6FC"/>
          </a:solidFill>
          <a:ln/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092" y="3952652"/>
            <a:ext cx="155004" cy="123974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899071" y="3927797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Правило: чтобы проверить парный согласный на конце или в середине слова, нужно изменить слово так, чтобы после согласной стоял гласный звук.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47290"/>
            <a:ext cx="8151763" cy="3633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Звуко-буквенный разбор: пошаговый алгоритм</a:t>
            </a:r>
            <a:endParaRPr lang="en-US" sz="2250" dirty="0"/>
          </a:p>
        </p:txBody>
      </p:sp>
      <p:sp>
        <p:nvSpPr>
          <p:cNvPr id="3" name="Text 1"/>
          <p:cNvSpPr/>
          <p:nvPr/>
        </p:nvSpPr>
        <p:spPr>
          <a:xfrm>
            <a:off x="496119" y="928688"/>
            <a:ext cx="8151763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Звуко-буквенный разбор слова — это полное описание всех звуков: их количества, характеристик и соответствия буквам. Следуй алгоритму, чтобы не допустить ошибок.</a:t>
            </a:r>
            <a:endParaRPr lang="en-US" sz="9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2407" y="1411784"/>
            <a:ext cx="6339185" cy="290125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256361" y="3394817"/>
            <a:ext cx="1190142" cy="6877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Посчитать буквы и звуки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756456" y="3394817"/>
            <a:ext cx="1190143" cy="6877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Сопоставить буквы и звуки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3264702" y="3394817"/>
            <a:ext cx="1190142" cy="6877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Охарактеризовать звуки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1740341" y="3509449"/>
            <a:ext cx="1190142" cy="458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Разбить на слоги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496119" y="4435673"/>
            <a:ext cx="8151763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 разборе важно указывать: </a:t>
            </a:r>
            <a:pPr algn="l" indent="0" marL="0">
              <a:lnSpc>
                <a:spcPct val="129000"/>
              </a:lnSpc>
              <a:buNone/>
            </a:pPr>
            <a:r>
              <a:rPr lang="en-US" sz="90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звонкость/глухость</a:t>
            </a:r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</a:t>
            </a:r>
            <a:pPr algn="l" indent="0" marL="0">
              <a:lnSpc>
                <a:spcPct val="129000"/>
              </a:lnSpc>
              <a:buNone/>
            </a:pPr>
            <a:r>
              <a:rPr lang="en-US" sz="90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твёрдость/мягкость</a:t>
            </a:r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</a:t>
            </a:r>
            <a:pPr algn="l" indent="0" marL="0">
              <a:lnSpc>
                <a:spcPct val="129000"/>
              </a:lnSpc>
              <a:buNone/>
            </a:pPr>
            <a:r>
              <a:rPr lang="en-US" sz="90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парность/непарность</a:t>
            </a:r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Например, в слове </a:t>
            </a:r>
            <a:pPr algn="l" indent="0" marL="0">
              <a:lnSpc>
                <a:spcPct val="129000"/>
              </a:lnSpc>
              <a:buNone/>
            </a:pPr>
            <a:r>
              <a:rPr lang="en-US" sz="90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«день»</a:t>
            </a:r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: [д'] — звонкий, мягкий, парный; [э] — гласный, ударный; [н'] — звонкий, мягкий, непарный; ['] — мягкий знак, звука не обозначает.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2026-07-23T14:54:57Z</dcterms:created>
  <dcterms:modified xsi:type="dcterms:W3CDTF">2026-07-23T14:54:57Z</dcterms:modified>
</cp:coreProperties>
</file>