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DM Sans"/>
      <p:regular r:id="rId201314"/>
    </p:embeddedFont>
    <p:embeddedFont>
      <p:font typeface="DM Sans SemiBold"/>
      <p:regular r:id="rId201315"/>
    </p:embeddedFont>
    <p:embeddedFont>
      <p:font typeface="DM Sans Bold"/>
      <p:regular r:id="rId201316"/>
    </p:embeddedFont>
    <p:embeddedFont>
      <p:font typeface="DM Sans Black"/>
      <p:regular r:id="rId20131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4.png"/><Relationship Id="rId5" Type="http://schemas.openxmlformats.org/officeDocument/2006/relationships/image" Target="../media/image-9-5.svg"/><Relationship Id="rId6" Type="http://schemas.openxmlformats.org/officeDocument/2006/relationships/image" Target="../media/image-9-6.png"/><Relationship Id="rId7" Type="http://schemas.openxmlformats.org/officeDocument/2006/relationships/image" Target="../media/image-9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FCCD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92943"/>
            <a:ext cx="3305026" cy="495753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822921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Морфемы слова и их значение в русском языке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2784053"/>
            <a:ext cx="4722763" cy="5364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Путешествие вглубь языка: от звука до смысла</a:t>
            </a:r>
            <a:endParaRPr lang="en-US" sz="95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1114"/>
            <a:ext cx="815176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Заключение: морфема как ключ к познанию</a:t>
            </a:r>
            <a:endParaRPr lang="en-US" sz="1200" dirty="0"/>
          </a:p>
        </p:txBody>
      </p:sp>
      <p:sp>
        <p:nvSpPr>
          <p:cNvPr id="3" name="Shape 1"/>
          <p:cNvSpPr/>
          <p:nvPr/>
        </p:nvSpPr>
        <p:spPr>
          <a:xfrm>
            <a:off x="451470" y="581471"/>
            <a:ext cx="4089574" cy="950342"/>
          </a:xfrm>
          <a:prstGeom prst="roundRect">
            <a:avLst>
              <a:gd name="adj" fmla="val 9398"/>
            </a:avLst>
          </a:prstGeom>
          <a:solidFill>
            <a:srgbClr val="FFC7CD"/>
          </a:solidFill>
          <a:ln/>
        </p:spPr>
      </p:sp>
      <p:sp>
        <p:nvSpPr>
          <p:cNvPr id="4" name="Text 2"/>
          <p:cNvSpPr/>
          <p:nvPr/>
        </p:nvSpPr>
        <p:spPr>
          <a:xfrm>
            <a:off x="513457" y="612428"/>
            <a:ext cx="3965600" cy="2675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5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Видеть за словом — историю</a:t>
            </a:r>
            <a:endParaRPr lang="en-US" sz="1650" dirty="0"/>
          </a:p>
        </p:txBody>
      </p:sp>
      <p:sp>
        <p:nvSpPr>
          <p:cNvPr id="5" name="Text 3"/>
          <p:cNvSpPr/>
          <p:nvPr/>
        </p:nvSpPr>
        <p:spPr>
          <a:xfrm>
            <a:off x="513457" y="910903"/>
            <a:ext cx="3965600" cy="148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Каждое слово хранит в своей морфемной структуре память о языковых эпохах, культурных контактах и мышлении народа. Морфемный анализ — это способ прикоснуться к этой истории.</a:t>
            </a:r>
            <a:endParaRPr lang="en-US" sz="450" dirty="0"/>
          </a:p>
        </p:txBody>
      </p:sp>
      <p:sp>
        <p:nvSpPr>
          <p:cNvPr id="6" name="Text 4"/>
          <p:cNvSpPr/>
          <p:nvPr/>
        </p:nvSpPr>
        <p:spPr>
          <a:xfrm>
            <a:off x="4652367" y="612428"/>
            <a:ext cx="4000277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Итоги</a:t>
            </a:r>
            <a:endParaRPr lang="en-US" sz="600" dirty="0"/>
          </a:p>
        </p:txBody>
      </p:sp>
      <p:sp>
        <p:nvSpPr>
          <p:cNvPr id="7" name="Text 5"/>
          <p:cNvSpPr/>
          <p:nvPr/>
        </p:nvSpPr>
        <p:spPr>
          <a:xfrm>
            <a:off x="4652367" y="740271"/>
            <a:ext cx="4000277" cy="148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Морфемный анализ — мощный инструмент глубокого понимания текста. Он помогает не только грамотно писать, но и точно мыслить, разграничивать оттенки значений и осознанно выбирать слова.</a:t>
            </a:r>
            <a:endParaRPr lang="en-US" sz="450" dirty="0"/>
          </a:p>
        </p:txBody>
      </p:sp>
      <p:sp>
        <p:nvSpPr>
          <p:cNvPr id="8" name="Text 6"/>
          <p:cNvSpPr/>
          <p:nvPr/>
        </p:nvSpPr>
        <p:spPr>
          <a:xfrm>
            <a:off x="4652367" y="919907"/>
            <a:ext cx="4000277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Осознанное отношение к языку</a:t>
            </a:r>
            <a:endParaRPr lang="en-US" sz="600" dirty="0"/>
          </a:p>
        </p:txBody>
      </p:sp>
      <p:sp>
        <p:nvSpPr>
          <p:cNvPr id="9" name="Text 7"/>
          <p:cNvSpPr/>
          <p:nvPr/>
        </p:nvSpPr>
        <p:spPr>
          <a:xfrm>
            <a:off x="4652367" y="1047750"/>
            <a:ext cx="4000277" cy="148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От исторических закономерностей — к современным коммуникативным практикам. Понимание морфемики делает нас более внимательными читателями, слушателями и авторами.</a:t>
            </a:r>
            <a:endParaRPr lang="en-US" sz="450" dirty="0"/>
          </a:p>
        </p:txBody>
      </p:sp>
      <p:sp>
        <p:nvSpPr>
          <p:cNvPr id="10" name="Text 8"/>
          <p:cNvSpPr/>
          <p:nvPr/>
        </p:nvSpPr>
        <p:spPr>
          <a:xfrm>
            <a:off x="4652367" y="1227386"/>
            <a:ext cx="4000277" cy="968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Призыв</a:t>
            </a:r>
            <a:endParaRPr lang="en-US" sz="600" dirty="0"/>
          </a:p>
        </p:txBody>
      </p:sp>
      <p:sp>
        <p:nvSpPr>
          <p:cNvPr id="11" name="Text 9"/>
          <p:cNvSpPr/>
          <p:nvPr/>
        </p:nvSpPr>
        <p:spPr>
          <a:xfrm>
            <a:off x="4652367" y="1355229"/>
            <a:ext cx="4000277" cy="1486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Видьте за каждым словом его </a:t>
            </a:r>
            <a:pPr algn="l" indent="0" marL="0">
              <a:lnSpc>
                <a:spcPct val="100000"/>
              </a:lnSpc>
              <a:buNone/>
            </a:pPr>
            <a:r>
              <a:rPr lang="en-US" sz="4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созидательную историю</a:t>
            </a:r>
            <a:pPr algn="l" indent="0" marL="0">
              <a:lnSpc>
                <a:spcPct val="100000"/>
              </a:lnSpc>
              <a:buNone/>
            </a:pPr>
            <a:r>
              <a:rPr lang="en-US" sz="4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Язык — живой организм, и морфема — его клетка, несущая смысл через века.</a:t>
            </a:r>
            <a:endParaRPr lang="en-US" sz="450" dirty="0"/>
          </a:p>
        </p:txBody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566639"/>
            <a:ext cx="8151763" cy="3578423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1878952" y="4204045"/>
            <a:ext cx="1428936" cy="220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Узнавание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1878952" y="4487673"/>
            <a:ext cx="1428936" cy="2649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Выделять морфемы в слове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5890964" y="4149086"/>
            <a:ext cx="1428935" cy="220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Применение</a:t>
            </a:r>
            <a:endParaRPr lang="en-US" sz="1350" dirty="0"/>
          </a:p>
        </p:txBody>
      </p:sp>
      <p:sp>
        <p:nvSpPr>
          <p:cNvPr id="16" name="Text 13"/>
          <p:cNvSpPr/>
          <p:nvPr/>
        </p:nvSpPr>
        <p:spPr>
          <a:xfrm>
            <a:off x="5890964" y="4432714"/>
            <a:ext cx="1428935" cy="2649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Использовать сознательно в речи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3896735" y="1941890"/>
            <a:ext cx="1428936" cy="220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Анализ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3896735" y="2225519"/>
            <a:ext cx="1428936" cy="2649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Разбирать структуру и происхождение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FCCD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4085" y="88627"/>
            <a:ext cx="3310830" cy="496624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64182"/>
            <a:ext cx="4722763" cy="7389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Слово как архитектурная система</a:t>
            </a:r>
            <a:endParaRPr lang="en-US" sz="2300" dirty="0"/>
          </a:p>
        </p:txBody>
      </p:sp>
      <p:sp>
        <p:nvSpPr>
          <p:cNvPr id="5" name="Shape 2"/>
          <p:cNvSpPr/>
          <p:nvPr/>
        </p:nvSpPr>
        <p:spPr>
          <a:xfrm>
            <a:off x="410989" y="1272108"/>
            <a:ext cx="2387426" cy="3507135"/>
          </a:xfrm>
          <a:prstGeom prst="roundRect">
            <a:avLst>
              <a:gd name="adj" fmla="val 7131"/>
            </a:avLst>
          </a:prstGeom>
          <a:solidFill>
            <a:srgbClr val="FFC7CD"/>
          </a:solidFill>
          <a:ln/>
        </p:spPr>
      </p:sp>
      <p:sp>
        <p:nvSpPr>
          <p:cNvPr id="6" name="Text 3"/>
          <p:cNvSpPr/>
          <p:nvPr/>
        </p:nvSpPr>
        <p:spPr>
          <a:xfrm>
            <a:off x="529158" y="1384771"/>
            <a:ext cx="2151087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Язык как иерархия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529158" y="1682130"/>
            <a:ext cx="2151087" cy="12928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Язык устроен как многоуровневая система: от мельчайшей фонемы до связного текста. Каждый уровень подчиняется своим законам и взаимодействует с соседними уровнями, создавая цельную коммуникативную ткань.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3006477" y="1384771"/>
            <a:ext cx="2217167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Морфема — минимальная значимая единица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3006477" y="1866826"/>
            <a:ext cx="2217167" cy="14775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 отличие от фонемы, которая различает слова, морфема </a:t>
            </a:r>
            <a:pPr algn="l" indent="0" marL="0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несёт самостоятельное значение</a:t>
            </a:r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. Её нельзя разделить на более мелкие смысловые части без потери этого значения. Именно поэтому морфема занимает центральное место в лингвистике.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3006477" y="3457054"/>
            <a:ext cx="2217167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Зачем нужна морфемика?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3006477" y="3754413"/>
            <a:ext cx="2217167" cy="9234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Понимание состава слова — это ключ к грамотному письму, точному словоупотреблению и способности интуитивно осваивать незнакомую лексику.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2898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Классификация морфем: кирпичики смысла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6455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Каждое слово — это не случайный набор звуков, а продуманная конструкция из смысловых блоков. Рассмотрим основные типы морфем.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101007"/>
            <a:ext cx="2634555" cy="2113434"/>
          </a:xfrm>
          <a:prstGeom prst="roundRect">
            <a:avLst>
              <a:gd name="adj" fmla="val 5282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24855" y="2229743"/>
            <a:ext cx="23770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Корневые морфемы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24855" y="2498006"/>
            <a:ext cx="2377083" cy="138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Семантическое ядро слова, носитель его основного лексического значения. Корень присутствует в каждом слове и объединяет однокоренные слова в словообразовательные гнёзда. Например: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вод-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в словах водить, вода, водопад.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54648" y="2101007"/>
            <a:ext cx="2634630" cy="2113434"/>
          </a:xfrm>
          <a:prstGeom prst="roundRect">
            <a:avLst>
              <a:gd name="adj" fmla="val 5282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383384" y="2229743"/>
            <a:ext cx="237715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Аффиксальные морфемы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383384" y="2498006"/>
            <a:ext cx="2377157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Модификаторы значения, располагающиеся вокруг корня.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Префиксы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(приставки) предшествуют корню,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суффиксы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следуют за ним,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постфиксы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присоединяются к концу словоформы. Они уточняют, конкретизируют или изменяют значение слова.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013252" y="2101007"/>
            <a:ext cx="2634555" cy="2113434"/>
          </a:xfrm>
          <a:prstGeom prst="roundRect">
            <a:avLst>
              <a:gd name="adj" fmla="val 5282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141988" y="2229743"/>
            <a:ext cx="23770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Нулевые морфемы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141988" y="2498006"/>
            <a:ext cx="2377083" cy="138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Уникальное явление: грамматическая информация передаётся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отсутствием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звука. Например, нулевое окончание в слове «стол» указывает на мужской род, единственное число и именительный падеж без каких-либо звуковых показателей.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FCCD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2150" y="85725"/>
            <a:ext cx="3314700" cy="49720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76833"/>
            <a:ext cx="4722763" cy="7146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Морфология: правила жизни слова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496119" y="1355006"/>
            <a:ext cx="2221929" cy="357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Морфология как раздел грамматики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496119" y="1817712"/>
            <a:ext cx="2221929" cy="12308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Морфология изучает, как слова изменяют свои формы и как эти формы связывают слова в предложении. Она описывает систему флексий, парадигм и грамматических категорий, обеспечивающих взаимопонимание говорящих.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496119" y="3153966"/>
            <a:ext cx="2221929" cy="357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Роль морфем в словообразовании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496119" y="3616672"/>
            <a:ext cx="2221929" cy="10550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Присоединяя аффиксы к корням, язык непрерывно порождает новые понятия. Словообразование — живой механизм, благодаря которому русский язык обогащается и адаптируется к новым реалиям.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2919413" y="1249635"/>
            <a:ext cx="2386533" cy="3516957"/>
          </a:xfrm>
          <a:prstGeom prst="roundRect">
            <a:avLst>
              <a:gd name="adj" fmla="val 6900"/>
            </a:avLst>
          </a:prstGeom>
          <a:solidFill>
            <a:srgbClr val="FFC7CD"/>
          </a:solidFill>
          <a:ln/>
        </p:spPr>
      </p:sp>
      <p:sp>
        <p:nvSpPr>
          <p:cNvPr id="10" name="Text 7"/>
          <p:cNvSpPr/>
          <p:nvPr/>
        </p:nvSpPr>
        <p:spPr>
          <a:xfrm>
            <a:off x="3033713" y="1355006"/>
            <a:ext cx="2157933" cy="3573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Синтетические и аналитические средства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3033713" y="1817712"/>
            <a:ext cx="2157933" cy="1406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Русский язык преимущественно </a:t>
            </a:r>
            <a:pPr algn="l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синтетический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: грамматические значения выражаются внутри самого слова посредством окончаний и суффиксов. Аналитические средства (отдельные служебные слова) дополняют эту систему там, где синтетика недостаточна.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3033713" y="3342977"/>
            <a:ext cx="2157933" cy="1126108"/>
          </a:xfrm>
          <a:prstGeom prst="roundRect">
            <a:avLst>
              <a:gd name="adj" fmla="val 9139"/>
            </a:avLst>
          </a:prstGeom>
          <a:solidFill>
            <a:srgbClr val="FFCCD1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013" y="3500735"/>
            <a:ext cx="142875" cy="11430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3405188" y="3466430"/>
            <a:ext cx="1672158" cy="8792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Именно богатая морфология отличает русский язык от аналитических языков, таких как английский или французский.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0291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Великие исследователи структуры слова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338486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История морфемики неразрывно связана с именами учёных, чьи открытия заложили фундамент современной лингвистики.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676474"/>
            <a:ext cx="1150069" cy="115006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981548"/>
            <a:ext cx="261386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Иван Бодуэн де Куртенэ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3249811"/>
            <a:ext cx="2613868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Польско-российский лингвист, первооткрыватель понятия морфемы. Именно он ввёл этот термин в научный оборот в конце XIX века, отграничив значимую единицу языка от чисто звуковых элементов.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991" y="1676474"/>
            <a:ext cx="1150069" cy="115006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64991" y="2981548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Николай Трубецкой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64991" y="3249811"/>
            <a:ext cx="2613943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Выдающийся представитель Пражского лингвистического кружка. Трубецкой заложил основы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морфонологии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дисциплины, изучающей фонологические изменения на морфемных границах слова.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939" y="1676474"/>
            <a:ext cx="1150069" cy="115006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3939" y="2981548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Аванесов и Реформатский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3939" y="3249811"/>
            <a:ext cx="2613943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Ведущие представители Московской фонологической школы. Их труды систематизировали описание фонемных рядов и чередований, дав научную базу для современного понимания морфемной структуры слова.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75791"/>
            <a:ext cx="8151763" cy="3815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Историческая динамика: от древности к норме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96119" y="2718122"/>
            <a:ext cx="8151763" cy="14288"/>
          </a:xfrm>
          <a:prstGeom prst="roundRect">
            <a:avLst>
              <a:gd name="adj" fmla="val 49998"/>
            </a:avLst>
          </a:prstGeom>
          <a:solidFill>
            <a:srgbClr val="E5B2B7"/>
          </a:solidFill>
          <a:ln/>
        </p:spPr>
      </p:sp>
      <p:sp>
        <p:nvSpPr>
          <p:cNvPr id="4" name="Shape 2"/>
          <p:cNvSpPr/>
          <p:nvPr/>
        </p:nvSpPr>
        <p:spPr>
          <a:xfrm>
            <a:off x="2074218" y="2351856"/>
            <a:ext cx="14288" cy="366266"/>
          </a:xfrm>
          <a:prstGeom prst="roundRect">
            <a:avLst>
              <a:gd name="adj" fmla="val 49998"/>
            </a:avLst>
          </a:prstGeom>
          <a:solidFill>
            <a:srgbClr val="E5B2B7"/>
          </a:solidFill>
          <a:ln/>
        </p:spPr>
      </p:sp>
      <p:sp>
        <p:nvSpPr>
          <p:cNvPr id="5" name="Shape 3"/>
          <p:cNvSpPr/>
          <p:nvPr/>
        </p:nvSpPr>
        <p:spPr>
          <a:xfrm>
            <a:off x="1943993" y="2580754"/>
            <a:ext cx="274737" cy="274737"/>
          </a:xfrm>
          <a:prstGeom prst="roundRect">
            <a:avLst>
              <a:gd name="adj" fmla="val 40001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1989795" y="2603674"/>
            <a:ext cx="183133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18158" y="997669"/>
            <a:ext cx="2926482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Дописьменный период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18158" y="1260500"/>
            <a:ext cx="2926482" cy="775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Формирование частей речи, становление системы словоизменения. Язык развивался устно, накапливая морфологические модели через поколения носителей.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734619" y="2718122"/>
            <a:ext cx="14288" cy="366266"/>
          </a:xfrm>
          <a:prstGeom prst="roundRect">
            <a:avLst>
              <a:gd name="adj" fmla="val 49998"/>
            </a:avLst>
          </a:prstGeom>
          <a:solidFill>
            <a:srgbClr val="E5B2B7"/>
          </a:solidFill>
          <a:ln/>
        </p:spPr>
      </p:sp>
      <p:sp>
        <p:nvSpPr>
          <p:cNvPr id="10" name="Shape 8"/>
          <p:cNvSpPr/>
          <p:nvPr/>
        </p:nvSpPr>
        <p:spPr>
          <a:xfrm>
            <a:off x="3604394" y="2580754"/>
            <a:ext cx="274737" cy="274737"/>
          </a:xfrm>
          <a:prstGeom prst="roundRect">
            <a:avLst>
              <a:gd name="adj" fmla="val 40001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650196" y="2603674"/>
            <a:ext cx="183133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278559" y="3206502"/>
            <a:ext cx="2926482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Раннеписьменный период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278559" y="3469332"/>
            <a:ext cx="2926482" cy="775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Фиксация языка в текстах. Историческое словообразование: постепенная утрата древних суффиксов, переразложение и опрощение морфемных границ.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5395020" y="2351856"/>
            <a:ext cx="14288" cy="366266"/>
          </a:xfrm>
          <a:prstGeom prst="roundRect">
            <a:avLst>
              <a:gd name="adj" fmla="val 49998"/>
            </a:avLst>
          </a:prstGeom>
          <a:solidFill>
            <a:srgbClr val="E5B2B7"/>
          </a:solidFill>
          <a:ln/>
        </p:spPr>
      </p:sp>
      <p:sp>
        <p:nvSpPr>
          <p:cNvPr id="15" name="Shape 13"/>
          <p:cNvSpPr/>
          <p:nvPr/>
        </p:nvSpPr>
        <p:spPr>
          <a:xfrm>
            <a:off x="5264795" y="2580754"/>
            <a:ext cx="274737" cy="274737"/>
          </a:xfrm>
          <a:prstGeom prst="roundRect">
            <a:avLst>
              <a:gd name="adj" fmla="val 40001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5310597" y="2603674"/>
            <a:ext cx="183133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938960" y="997669"/>
            <a:ext cx="2926482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Книжно-славянский пласт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938960" y="1260500"/>
            <a:ext cx="2926482" cy="9692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Взаимодействие церковнославянских и народно-литературных элементов обогатило словообразовательную систему дублетными формами с разными стилистическими коннотациями.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7055421" y="2718122"/>
            <a:ext cx="14288" cy="366266"/>
          </a:xfrm>
          <a:prstGeom prst="roundRect">
            <a:avLst>
              <a:gd name="adj" fmla="val 49998"/>
            </a:avLst>
          </a:prstGeom>
          <a:solidFill>
            <a:srgbClr val="E5B2B7"/>
          </a:solidFill>
          <a:ln/>
        </p:spPr>
      </p:sp>
      <p:sp>
        <p:nvSpPr>
          <p:cNvPr id="20" name="Shape 18"/>
          <p:cNvSpPr/>
          <p:nvPr/>
        </p:nvSpPr>
        <p:spPr>
          <a:xfrm>
            <a:off x="6925196" y="2580754"/>
            <a:ext cx="274737" cy="274737"/>
          </a:xfrm>
          <a:prstGeom prst="roundRect">
            <a:avLst>
              <a:gd name="adj" fmla="val 40001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6970998" y="2603674"/>
            <a:ext cx="183133" cy="22889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599361" y="3206502"/>
            <a:ext cx="2926482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Становление нормы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599361" y="3469332"/>
            <a:ext cx="2926482" cy="7753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Кодификация языка, формирование орфографических и грамматических норм, опирающихся на исторически сложившуюся морфемную структуру.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496119" y="4379937"/>
            <a:ext cx="815176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Изучение исторической динамики морфем позволяет понять, почему современные слова пишутся и произносятся именно так, а не иначе — многие «исключения» оказываются закономерностями древнего языка.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FFCCD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052" y="90041"/>
            <a:ext cx="3308896" cy="496334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387102"/>
            <a:ext cx="4722763" cy="7509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Эволюция русского национального языка</a:t>
            </a:r>
            <a:endParaRPr lang="en-US" sz="2350" dirty="0"/>
          </a:p>
        </p:txBody>
      </p:sp>
      <p:sp>
        <p:nvSpPr>
          <p:cNvPr id="5" name="Shape 2"/>
          <p:cNvSpPr/>
          <p:nvPr/>
        </p:nvSpPr>
        <p:spPr>
          <a:xfrm>
            <a:off x="3925119" y="1312664"/>
            <a:ext cx="270346" cy="270346"/>
          </a:xfrm>
          <a:prstGeom prst="roundRect">
            <a:avLst>
              <a:gd name="adj" fmla="val 40005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3970139" y="1335174"/>
            <a:ext cx="180231" cy="2252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311848" y="1353964"/>
            <a:ext cx="4336033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XVII век: рождение национального языка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4311848" y="1611511"/>
            <a:ext cx="4336033" cy="5677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На базе московского говора формируется единый русский национальный язык. Московская норма вытесняет региональные диалекты и становится фундаментом литературного стандарта.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3925119" y="2411983"/>
            <a:ext cx="270346" cy="270346"/>
          </a:xfrm>
          <a:prstGeom prst="roundRect">
            <a:avLst>
              <a:gd name="adj" fmla="val 40005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3970139" y="2434493"/>
            <a:ext cx="180231" cy="2252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4311848" y="2453283"/>
            <a:ext cx="4336033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Реформы Ломоносова и Карамзина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4311848" y="2710830"/>
            <a:ext cx="4336033" cy="756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Ломоносов разработал теорию трёх штилей, упорядочив стилистические пласты лексики. Карамзин обогатил язык новыми словами и конструкциями, ориентируясь на европейскую традицию и сближая книжную речь с живой разговорной.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3925119" y="3700537"/>
            <a:ext cx="270346" cy="270346"/>
          </a:xfrm>
          <a:prstGeom prst="roundRect">
            <a:avLst>
              <a:gd name="adj" fmla="val 40005"/>
            </a:avLst>
          </a:prstGeom>
          <a:solidFill>
            <a:srgbClr val="FFCCD1"/>
          </a:solidFill>
          <a:ln w="4763">
            <a:solidFill>
              <a:srgbClr val="E5B2B7"/>
            </a:solidFill>
            <a:prstDash val="solid"/>
          </a:ln>
          <a:effectLst>
            <a:outerShdw sx="100000" sy="100000" kx="0" ky="0" algn="bl" rotWithShape="0" blurRad="127" dist="15240" dir="2700000">
              <a:srgbClr val="e5b2b7">
                <a:alpha val="10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3970139" y="3723047"/>
            <a:ext cx="180231" cy="2252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3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4311848" y="3741837"/>
            <a:ext cx="4336033" cy="1877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Систематизация орфографии: декрет 1918 года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4311848" y="3999384"/>
            <a:ext cx="4336033" cy="7569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Реформа упростила и унифицировала написание слов, устранив устаревшие буквы и нормы. Орфографическая система получила морфологический принцип как ведущий, что укрепило связь написания с морфемной структурой слова.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94234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Современное состояние частей речи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91791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Десять частей речи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1909614"/>
            <a:ext cx="3924598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Современная грамматика выделяет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десять частей речи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: существительные, прилагательные, числительные, местоимения, глаголы, наречия, предлоги, союзы, частицы и междометия. Каждая группа обладает своим набором морфемных показателей и грамматических категорий.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496119" y="3025899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Грамматические категории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496119" y="3343721"/>
            <a:ext cx="392459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Род, число и падеж — не произвольные метки, а отражение объективных когнитивных и коммуникативных закономерностей. Они выражаются морфемами-окончаниями и обеспечивают согласование слов в тексте.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638749" y="1467817"/>
            <a:ext cx="4103191" cy="2781374"/>
          </a:xfrm>
          <a:prstGeom prst="roundRect">
            <a:avLst>
              <a:gd name="adj" fmla="val 6422"/>
            </a:avLst>
          </a:prstGeom>
          <a:solidFill>
            <a:srgbClr val="FFC7CD"/>
          </a:solidFill>
          <a:ln/>
        </p:spPr>
      </p:sp>
      <p:sp>
        <p:nvSpPr>
          <p:cNvPr id="8" name="Text 6"/>
          <p:cNvSpPr/>
          <p:nvPr/>
        </p:nvSpPr>
        <p:spPr>
          <a:xfrm>
            <a:off x="4762723" y="1591791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Синкретизм и переход между частями речи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62723" y="1909614"/>
            <a:ext cx="3855244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Живой язык постоянно перераспределяет слова между частями речи.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Субстантивация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(переход прилагательных в существительные),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адвербиализация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прономинализация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— эти процессы свидетельствуют о гибкости морфемной системы и её способности к адаптации.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4762723" y="3041452"/>
            <a:ext cx="3855244" cy="880542"/>
          </a:xfrm>
          <a:prstGeom prst="roundRect">
            <a:avLst>
              <a:gd name="adj" fmla="val 12679"/>
            </a:avLst>
          </a:prstGeom>
          <a:solidFill>
            <a:srgbClr val="FFCCD1"/>
          </a:solidFill>
          <a:ln/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86697" y="3225998"/>
            <a:ext cx="155004" cy="12397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5165675" y="3184029"/>
            <a:ext cx="332831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Пример синкретизма: слово «прямая» может быть прилагательным («прямая линия») и существительным («провести прямую»).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FCCD1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2150" y="85725"/>
            <a:ext cx="3314700" cy="497205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59420"/>
            <a:ext cx="4722763" cy="7146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9C5461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Морфема в действии: живой язык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496119" y="1232222"/>
            <a:ext cx="4722763" cy="3516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Морфемный анализ — не академическое упражнение, а практический инструмент работы с языком каждый день.</a:t>
            </a:r>
            <a:endParaRPr lang="en-US" sz="9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702445"/>
            <a:ext cx="285824" cy="28582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13656" y="1702445"/>
            <a:ext cx="4305226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Продуктивность суффиксов</a:t>
            </a:r>
            <a:endParaRPr lang="en-US" sz="1100" dirty="0"/>
          </a:p>
        </p:txBody>
      </p:sp>
      <p:sp>
        <p:nvSpPr>
          <p:cNvPr id="8" name="Text 4"/>
          <p:cNvSpPr/>
          <p:nvPr/>
        </p:nvSpPr>
        <p:spPr>
          <a:xfrm>
            <a:off x="913656" y="1944365"/>
            <a:ext cx="4305226" cy="7033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Суффиксы </a:t>
            </a:r>
            <a:pPr algn="l" indent="0" marL="0">
              <a:lnSpc>
                <a:spcPct val="128000"/>
              </a:lnSpc>
              <a:buNone/>
            </a:pPr>
            <a:r>
              <a:rPr lang="en-US" sz="900" b="1" dirty="0">
                <a:solidFill>
                  <a:srgbClr val="4A4A4A"/>
                </a:solidFill>
                <a:latin typeface="DM Sans Bold" pitchFamily="34" charset="0"/>
                <a:ea typeface="DM Sans Bold" pitchFamily="34" charset="-122"/>
                <a:cs typeface="DM Sans Bold" pitchFamily="34" charset="-120"/>
              </a:rPr>
              <a:t>-ость, -изм, -ист, -ация</a:t>
            </a:r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 активно участвуют в современном словообразовании. Анализ частотности суффиксов помогает понять, в каком направлении развивается лексика: какие понятия язык закрепляет как значимые.</a:t>
            </a:r>
            <a:endParaRPr lang="en-US" sz="9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858542"/>
            <a:ext cx="285824" cy="28582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13656" y="2858542"/>
            <a:ext cx="4305226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Расшифровка незнакомых слов</a:t>
            </a:r>
            <a:endParaRPr lang="en-US" sz="1100" dirty="0"/>
          </a:p>
        </p:txBody>
      </p:sp>
      <p:sp>
        <p:nvSpPr>
          <p:cNvPr id="11" name="Text 6"/>
          <p:cNvSpPr/>
          <p:nvPr/>
        </p:nvSpPr>
        <p:spPr>
          <a:xfrm>
            <a:off x="913656" y="3100462"/>
            <a:ext cx="4305226" cy="527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Знание морфем позволяет «читать» незнакомые слова: разбив слово на части, можно восстановить значение целого. Это особенно важно при освоении научной, профессиональной и иностранной лексики.</a:t>
            </a:r>
            <a:endParaRPr lang="en-US" sz="9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838798"/>
            <a:ext cx="285824" cy="28582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13656" y="3838798"/>
            <a:ext cx="4305226" cy="1786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4A4A4A"/>
                </a:solidFill>
                <a:latin typeface="DM Sans SemiBold" pitchFamily="34" charset="0"/>
                <a:ea typeface="DM Sans SemiBold" pitchFamily="34" charset="-122"/>
                <a:cs typeface="DM Sans SemiBold" pitchFamily="34" charset="-120"/>
              </a:rPr>
              <a:t>Стилистическая приуроченность</a:t>
            </a:r>
            <a:endParaRPr lang="en-US" sz="1100" dirty="0"/>
          </a:p>
        </p:txBody>
      </p:sp>
      <p:sp>
        <p:nvSpPr>
          <p:cNvPr id="14" name="Text 8"/>
          <p:cNvSpPr/>
          <p:nvPr/>
        </p:nvSpPr>
        <p:spPr>
          <a:xfrm>
            <a:off x="913656" y="4080718"/>
            <a:ext cx="4305226" cy="7033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900" dirty="0">
                <a:solidFill>
                  <a:srgbClr val="4A4A4A"/>
                </a:solidFill>
                <a:latin typeface="DM Sans" pitchFamily="34" charset="0"/>
                <a:ea typeface="DM Sans" pitchFamily="34" charset="-122"/>
                <a:cs typeface="DM Sans" pitchFamily="34" charset="-120"/>
              </a:rPr>
              <a:t>Разные словообразовательные типы тяготеют к разным стилям речи. Уменьшительно-ласкательные суффиксы — к разговорной речи, суффиксы латинского происхождения — к научному стилю. Морфемика — это ещё и инструмент стилистики.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2026-08-17T19:23:18Z</dcterms:created>
  <dcterms:modified xsi:type="dcterms:W3CDTF">2026-08-17T19:23:18Z</dcterms:modified>
</cp:coreProperties>
</file>