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9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1.png"/><Relationship Id="rId8" Type="http://schemas.openxmlformats.org/officeDocument/2006/relationships/image" Target="../media/image-7-2.svg"/><Relationship Id="rId9" Type="http://schemas.openxmlformats.org/officeDocument/2006/relationships/image" Target="../media/image-7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1377404"/>
            <a:ext cx="4722763" cy="1390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Морфологический способ словообразования: как создаются новые слова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2954238"/>
            <a:ext cx="4722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Каждый день мы используем тысячи слов — но задумывались ли вы, откуда они берутся? Сегодня мы узнаем главный «секрет» русского языка: как из маленьких кирпичиков-морфем строятся целые слова.</a:t>
            </a:r>
            <a:endParaRPr lang="en-US" sz="950" dirty="0"/>
          </a:p>
        </p:txBody>
      </p:sp>
      <p:sp>
        <p:nvSpPr>
          <p:cNvPr id="6" name="Shape 2"/>
          <p:cNvSpPr/>
          <p:nvPr/>
        </p:nvSpPr>
        <p:spPr>
          <a:xfrm>
            <a:off x="3925119" y="3577530"/>
            <a:ext cx="2302222" cy="188565"/>
          </a:xfrm>
          <a:prstGeom prst="roundRect">
            <a:avLst>
              <a:gd name="adj" fmla="val 22104"/>
            </a:avLst>
          </a:prstGeom>
          <a:solidFill>
            <a:srgbClr val="FFE0CC"/>
          </a:solidFill>
          <a:ln/>
        </p:spPr>
      </p:sp>
      <p:sp>
        <p:nvSpPr>
          <p:cNvPr id="7" name="Text 3"/>
          <p:cNvSpPr/>
          <p:nvPr/>
        </p:nvSpPr>
        <p:spPr>
          <a:xfrm>
            <a:off x="3999533" y="3614737"/>
            <a:ext cx="261059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2754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Богатство языка — в ваших руках!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314376"/>
            <a:ext cx="8151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Морфологические способы словообразования — это живой механизм, благодаря которому русский язык постоянно растёт и обновляется. Теперь вы знаете главный секрет: любое, даже самое сложное слово можно разобрать, если найти его «предка» и понять, какие «детали» к нему добавили.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37668"/>
            <a:ext cx="2634555" cy="975643"/>
          </a:xfrm>
          <a:prstGeom prst="roundRect">
            <a:avLst>
              <a:gd name="adj" fmla="val 534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380" y="2075929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Приставочный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4380" y="2382069"/>
            <a:ext cx="235803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Делать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делать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1937668"/>
            <a:ext cx="2634630" cy="975643"/>
          </a:xfrm>
          <a:prstGeom prst="roundRect">
            <a:avLst>
              <a:gd name="adj" fmla="val 534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92909" y="2075929"/>
            <a:ext cx="235810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Суффиксальный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392909" y="2382069"/>
            <a:ext cx="235810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Учить → учи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тель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1937668"/>
            <a:ext cx="2634555" cy="975643"/>
          </a:xfrm>
          <a:prstGeom prst="roundRect">
            <a:avLst>
              <a:gd name="adj" fmla="val 534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1513" y="2075929"/>
            <a:ext cx="2358033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Приставочно-суффиксальный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151513" y="2613794"/>
            <a:ext cx="235803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Окно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окон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ник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037284"/>
            <a:ext cx="4013820" cy="743917"/>
          </a:xfrm>
          <a:prstGeom prst="roundRect">
            <a:avLst>
              <a:gd name="adj" fmla="val 7003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4380" y="3175546"/>
            <a:ext cx="373729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Бессуффиксный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4380" y="3481685"/>
            <a:ext cx="373729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Выходить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выход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33913" y="3037284"/>
            <a:ext cx="4013895" cy="743917"/>
          </a:xfrm>
          <a:prstGeom prst="roundRect">
            <a:avLst>
              <a:gd name="adj" fmla="val 7003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2174" y="3175546"/>
            <a:ext cx="37373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Сложение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72174" y="3481685"/>
            <a:ext cx="373737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Лёд + колоть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ледокол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96119" y="3920728"/>
            <a:ext cx="8151763" cy="620018"/>
          </a:xfrm>
          <a:prstGeom prst="roundRect">
            <a:avLst>
              <a:gd name="adj" fmla="val 8403"/>
            </a:avLst>
          </a:prstGeom>
          <a:solidFill>
            <a:srgbClr val="FFE0CC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081463"/>
            <a:ext cx="155004" cy="12397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99071" y="4075658"/>
            <a:ext cx="762483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🏆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Задание для самопроверки: попробуй образовать 5 новых слов от корня ХОД, используя разные способы. Например: ход, выход, переход, пешеход, походка…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3225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Слово — это конструктор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2034480"/>
            <a:ext cx="4347270" cy="17241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Каждое слово в русском языке состоит из значимых частей: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приставки, корня, суффикса и окончания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Эти части называются морфемами. Морфологический способ словообразования — это создание нового слова путём присоединения этих частей к уже существующему слову.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Представьте себе конструктор LEGO: корень — это основная деталь, а приставки и суффиксы — дополнительные элементы, которые меняют форму и назначение всей конструкции. Один корень + разные «детали» = совершенно разные слова с новыми значениями!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061421" y="1922859"/>
            <a:ext cx="3680445" cy="1947416"/>
          </a:xfrm>
          <a:prstGeom prst="roundRect">
            <a:avLst>
              <a:gd name="adj" fmla="val 4586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185395" y="2046833"/>
            <a:ext cx="343249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Запомни главное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185395" y="2402532"/>
            <a:ext cx="3432497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Морфологический способ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самый распространённый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русском языке. Большинство новых слов появляются именно благодаря ему.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185395" y="2997919"/>
            <a:ext cx="3432497" cy="7751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Приставка — стоит перед корнем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Корень — главная часть слова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Суффикс — стоит после корня</a:t>
            </a:r>
            <a:endParaRPr lang="en-US" sz="950" dirty="0"/>
          </a:p>
          <a:p>
            <a:pPr algn="l" marL="193040" indent="-193040">
              <a:lnSpc>
                <a:spcPct val="108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Окончание — изменяемая часть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13817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герои: части слова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3925119" y="1527051"/>
            <a:ext cx="2299395" cy="1550194"/>
          </a:xfrm>
          <a:prstGeom prst="roundRect">
            <a:avLst>
              <a:gd name="adj" fmla="val 336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4063380" y="1665312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🌱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Корень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063380" y="1971452"/>
            <a:ext cx="2022872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Главная часть слова — здесь спрятано общее значение. Например, в словах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лес, лесник, лесной, перелесок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один корень ЛЕС. Все эти слова — родственники!</a:t>
            </a:r>
            <a:endParaRPr lang="en-US" sz="950" dirty="0"/>
          </a:p>
        </p:txBody>
      </p:sp>
      <p:sp>
        <p:nvSpPr>
          <p:cNvPr id="8" name="Shape 4"/>
          <p:cNvSpPr/>
          <p:nvPr/>
        </p:nvSpPr>
        <p:spPr>
          <a:xfrm>
            <a:off x="6348487" y="1527051"/>
            <a:ext cx="2299395" cy="1550194"/>
          </a:xfrm>
          <a:prstGeom prst="roundRect">
            <a:avLst>
              <a:gd name="adj" fmla="val 336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486748" y="1665312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⬅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Приставка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486748" y="1971452"/>
            <a:ext cx="2022872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Стоит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перед корнем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уточняет или меняет значение слова. Например: ходить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ходить,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ходить,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ходить.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3925119" y="3201219"/>
            <a:ext cx="4722763" cy="905173"/>
          </a:xfrm>
          <a:prstGeom prst="roundRect">
            <a:avLst>
              <a:gd name="adj" fmla="val 5756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063380" y="3339480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➡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Суффикс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063380" y="3645619"/>
            <a:ext cx="4446240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Стоит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после корня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может даже менять часть речи. Например: учить (глагол) → учи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тель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(существительное).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3925119" y="4245918"/>
            <a:ext cx="4722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Именно служебные морфемы — приставки и суффиксы — позволяют из одного «кирпичика» создать целую семью родственных слов. Это и есть главный механизм морфологического словообразования.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5330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1: Приставочный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388938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Как работает?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96119" y="1744638"/>
            <a:ext cx="3924598" cy="1240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Берём готовое слово и «приклеиваем» приставку в самом начале. Значение слова изменяется, но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часть речи, как правило, остаётся той же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Это важная особенность приставочного способа!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Например, глагол остаётся глаголом, существительное — существительным. Только смысл становится другим: направление, время, степень действия.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728046" y="1388938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Примеры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8046" y="1760190"/>
            <a:ext cx="3924598" cy="79347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23458" y="1898452"/>
            <a:ext cx="359092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ДЕЛАТЬ →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923458" y="2254151"/>
            <a:ext cx="3590925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делать,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делать,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делать</a:t>
            </a:r>
            <a:endParaRPr lang="en-US" sz="9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8046" y="2677641"/>
            <a:ext cx="3924598" cy="79347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23458" y="2815903"/>
            <a:ext cx="359092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ЕХАТЬ →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923458" y="3171602"/>
            <a:ext cx="3590925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ехать,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ехать,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ехать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8046" y="3595092"/>
            <a:ext cx="3924598" cy="79347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923458" y="3733354"/>
            <a:ext cx="359092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ПОРЯДОК →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4923458" y="4089053"/>
            <a:ext cx="3590925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бес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порядок,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порядок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32222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2: Суффиксальный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943844"/>
            <a:ext cx="8151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Суффиксальный способ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самый популярный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русском языке. Суффикс добавляется после корня и может как уточнять значение слова, так и полностью менять часть речи. Именно так образуется большинство существительных и прилагательных.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567136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1206" y="2567136"/>
            <a:ext cx="2148780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Уменьшительно-ласкательные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961206" y="3105001"/>
            <a:ext cx="214878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СТОЛ → столик, ДОМ → домик, КОШКА → кошечка. Суффиксы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-ик-, -ек-, -очк-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делают предмет «маленьким» и милым.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567136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30079" y="2567136"/>
            <a:ext cx="2148855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Название профессии или деятеля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730079" y="3105001"/>
            <a:ext cx="214885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УЧИТЬ → учитель, ПИСАТЬ → писатель, ЧИТАТЬ → читатель. Суффикс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-тель-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означает «тот, кто выполняет действие».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567136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99027" y="2567136"/>
            <a:ext cx="2148855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Образование прилагательных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499027" y="3105001"/>
            <a:ext cx="2148855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ЛЕТО → летний, ЗИМА → зимний, ЛЕС → лесной. Суффиксы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-н-, -ний-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превращают существительное в прилагательное.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454223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3: Приставочно-суффиксальный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496119" y="1691432"/>
            <a:ext cx="1958801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«Двойной удар»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96119" y="2047131"/>
            <a:ext cx="1958801" cy="25304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этом способе мы добавляем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одновременно и приставку, и суффикс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Это не просто два шага подряд — оба элемента появляются вместе, как «объятия» вокруг корня. Убери любой из них — и нового слова не получится!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Этот способ особенно часто используется при образовании существительных и прилагательных с пространственным значением.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2762250" y="1706984"/>
            <a:ext cx="2461320" cy="2807047"/>
          </a:xfrm>
          <a:prstGeom prst="roundRect">
            <a:avLst>
              <a:gd name="adj" fmla="val 2117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776538" y="1721272"/>
            <a:ext cx="2432745" cy="92615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9" name="Text 5"/>
          <p:cNvSpPr/>
          <p:nvPr/>
        </p:nvSpPr>
        <p:spPr>
          <a:xfrm>
            <a:off x="2900511" y="1845246"/>
            <a:ext cx="218479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ОКНО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2900511" y="2200945"/>
            <a:ext cx="218479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окон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ник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«под» + «окн» + «ник»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2776538" y="2647429"/>
            <a:ext cx="2432745" cy="92615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2" name="Shape 8"/>
          <p:cNvSpPr/>
          <p:nvPr/>
        </p:nvSpPr>
        <p:spPr>
          <a:xfrm>
            <a:off x="2776538" y="2647429"/>
            <a:ext cx="2432745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3" name="Text 9"/>
          <p:cNvSpPr/>
          <p:nvPr/>
        </p:nvSpPr>
        <p:spPr>
          <a:xfrm>
            <a:off x="2900511" y="2771403"/>
            <a:ext cx="218479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МОРЕ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2900511" y="3127102"/>
            <a:ext cx="218479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морск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«при» + «мор» + «ский»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2776538" y="3573587"/>
            <a:ext cx="2432745" cy="92615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6" name="Shape 12"/>
          <p:cNvSpPr/>
          <p:nvPr/>
        </p:nvSpPr>
        <p:spPr>
          <a:xfrm>
            <a:off x="2776538" y="3573587"/>
            <a:ext cx="2432745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7" name="Text 13"/>
          <p:cNvSpPr/>
          <p:nvPr/>
        </p:nvSpPr>
        <p:spPr>
          <a:xfrm>
            <a:off x="2900511" y="3697560"/>
            <a:ext cx="218479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ЗЕМЛЯ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2900511" y="4053260"/>
            <a:ext cx="218479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земел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ье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«под» + «земл» + «ье»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9055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4: Бессуффиксный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312664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Когда слово «укорачивается»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96119" y="1668363"/>
            <a:ext cx="3924598" cy="1240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Иногда новое слово образуется не добавлением, а наоборот —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убиранием суффикса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Мы как будто «отрезаем» часть слова, чтобы получить короткое, ёмкое и выразительное существительное.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Чаще всего этот способ работает при образовании существительных от глаголов. Новое слово обозначает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сам процесс или результат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действия, названного глаголом.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728046" y="1312664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Примеры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74555" y="1671489"/>
            <a:ext cx="186035" cy="1860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131073" y="1683916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ВЫХОДИТЬ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ВЫХОД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2279154"/>
            <a:ext cx="186035" cy="18603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131073" y="2291581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ТРУДИТЬСЯ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ТРУД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4555" y="2886819"/>
            <a:ext cx="186035" cy="1860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131073" y="2899246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БЕГАТЬ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БЕГ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74555" y="3494484"/>
            <a:ext cx="186035" cy="1860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31073" y="3506912"/>
            <a:ext cx="3521571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ВЗРЫВАТЬСЯ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ВЗРЫВ</a:t>
            </a:r>
            <a:endParaRPr lang="en-US" sz="950" dirty="0"/>
          </a:p>
        </p:txBody>
      </p:sp>
      <p:sp>
        <p:nvSpPr>
          <p:cNvPr id="14" name="Shape 8"/>
          <p:cNvSpPr/>
          <p:nvPr/>
        </p:nvSpPr>
        <p:spPr>
          <a:xfrm>
            <a:off x="496119" y="4145607"/>
            <a:ext cx="8151763" cy="458763"/>
          </a:xfrm>
          <a:prstGeom prst="roundRect">
            <a:avLst>
              <a:gd name="adj" fmla="val 11357"/>
            </a:avLst>
          </a:prstGeom>
          <a:solidFill>
            <a:srgbClr val="FFE0CC"/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092" y="4306342"/>
            <a:ext cx="155004" cy="12397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99071" y="4300538"/>
            <a:ext cx="808203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Этот способ называется бессуффиксным именно потому, что ничего не добавляется — наоборот, слово «сжимается»!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57064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Сложные слова: когда корней больше одного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868686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Иногда новое слово рождается из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соединения двух корней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Для их «склейки» используются специальные буквы — гласные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или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которые называются соединительными.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330723"/>
            <a:ext cx="1150069" cy="7107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196456"/>
            <a:ext cx="261386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ЛЁД + КОЛ(оть)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3502596"/>
            <a:ext cx="2613868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ЛЁД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КОЛ — корабль, который «колет» лёд. Два корня соединены буквой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330723"/>
            <a:ext cx="1150069" cy="7107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196456"/>
            <a:ext cx="261394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ПАР + ХОД(ить)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264991" y="3502596"/>
            <a:ext cx="261394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ХОД — судно, которое ходит на пару. Соединительная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между корнями.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330723"/>
            <a:ext cx="1150069" cy="7107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196456"/>
            <a:ext cx="261394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ПЫЛ + СОС(ать)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033939" y="3502596"/>
            <a:ext cx="261394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ПЫЛ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СОС — прибор, который «сосёт» пыль. Здесь соединительная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9786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Как разобрать слово по «винтикам»?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621408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Чтобы определить способ словообразования, нужно действовать по чёткому плану. Всего три шага — и любое слово откроет свой секрет!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682154" y="2579563"/>
            <a:ext cx="2448446" cy="123974"/>
          </a:xfrm>
          <a:prstGeom prst="roundRect">
            <a:avLst>
              <a:gd name="adj" fmla="val 42025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2455515"/>
            <a:ext cx="372070" cy="372070"/>
          </a:xfrm>
          <a:prstGeom prst="ellipse">
            <a:avLst/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9136" y="2548533"/>
            <a:ext cx="186035" cy="1860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0092" y="2951559"/>
            <a:ext cx="238660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Найди «родителя»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20092" y="3257699"/>
            <a:ext cx="2386608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Задай вопрос: от какого слова оно образовано? Это слово называется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производящим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Например, для слова «домик» — производящее слово «дом».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440683" y="2393528"/>
            <a:ext cx="2448520" cy="123974"/>
          </a:xfrm>
          <a:prstGeom prst="roundRect">
            <a:avLst>
              <a:gd name="adj" fmla="val 42025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254648" y="2269480"/>
            <a:ext cx="372070" cy="372070"/>
          </a:xfrm>
          <a:prstGeom prst="ellipse">
            <a:avLst/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7665" y="2362498"/>
            <a:ext cx="186035" cy="1860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78622" y="2765524"/>
            <a:ext cx="2386682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Выдели новые морфемы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378622" y="3303389"/>
            <a:ext cx="2386682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Сравни новое слово с производящим. Что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добавилось или исчезло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 Именно эти изменения и укажут на способ словообразования.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199287" y="2207493"/>
            <a:ext cx="2448446" cy="123974"/>
          </a:xfrm>
          <a:prstGeom prst="roundRect">
            <a:avLst>
              <a:gd name="adj" fmla="val 42025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013252" y="2083445"/>
            <a:ext cx="372070" cy="372070"/>
          </a:xfrm>
          <a:prstGeom prst="ellipse">
            <a:avLst/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6269" y="2176463"/>
            <a:ext cx="186035" cy="18603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37225" y="2579489"/>
            <a:ext cx="238660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Назови способ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137225" y="2885629"/>
            <a:ext cx="2386608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«Домик» = «дом» + суффикс -ик-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суффиксальный способ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«Переделать» = при- + «делать»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приставочный способ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2026-07-24T19:18:51Z</dcterms:created>
  <dcterms:modified xsi:type="dcterms:W3CDTF">2026-07-24T19:18:51Z</dcterms:modified>
</cp:coreProperties>
</file>