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Gelasio"/>
      <p:regular r:id="rId201314"/>
    </p:embeddedFont>
    <p:embeddedFont>
      <p:font typeface="Gelasio SemiBold"/>
      <p:regular r:id="rId201315"/>
    </p:embeddedFont>
    <p:embeddedFont>
      <p:font typeface="Gelasio Bold"/>
      <p:regular r:id="rId201316"/>
    </p:embeddedFont>
    <p:embeddedFont>
      <p:font typeface="Gelasio Medium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1.png"/><Relationship Id="rId4" Type="http://schemas.openxmlformats.org/officeDocument/2006/relationships/image" Target="../media/image-6-2.svg"/><Relationship Id="rId5" Type="http://schemas.openxmlformats.org/officeDocument/2006/relationships/image" Target="../media/image-6-1.png"/><Relationship Id="rId6" Type="http://schemas.openxmlformats.org/officeDocument/2006/relationships/image" Target="../media/image-6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image" Target="../media/image-8-8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62445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Наречие: секреты точной и выразительной речи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585591"/>
            <a:ext cx="4722763" cy="933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Погружаемся в мир одной из самых удивительных частей речи — наречия. Узнаем его природу, разряды, правила написания и секреты мастерского использования в тексте.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9663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Путешествие в историю: почему «приглаголие»?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3835822" y="1457771"/>
            <a:ext cx="2388691" cy="3189089"/>
          </a:xfrm>
          <a:prstGeom prst="roundRect">
            <a:avLst>
              <a:gd name="adj" fmla="val 779"/>
            </a:avLst>
          </a:prstGeom>
          <a:solidFill>
            <a:srgbClr val="D3C5B6"/>
          </a:solidFill>
          <a:ln/>
        </p:spPr>
      </p:sp>
      <p:sp>
        <p:nvSpPr>
          <p:cNvPr id="6" name="Text 3"/>
          <p:cNvSpPr/>
          <p:nvPr/>
        </p:nvSpPr>
        <p:spPr>
          <a:xfrm>
            <a:off x="3959796" y="1581745"/>
            <a:ext cx="21407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Этимология слова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3959796" y="1899568"/>
            <a:ext cx="2140744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Слово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«наречие»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восходит к древнерусскому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речь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означавшему «глагол». Буквально — «то, что стоит при глаголе», его верный спутник, уточняющий и углубляющий смысл действия.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6442546" y="1581745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Наречие и образность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442546" y="1899568"/>
            <a:ext cx="221009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Максим Горький называл наречия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ключом к образности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: именно они превращают сухое описание в живую картину. Сравните: «он шёл» и «он шёл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медленно, задумчиво, нехотя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» — разница разительная. Наречие не просто уточняет — оно создаёт настроение.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6442546" y="3626793"/>
            <a:ext cx="2210098" cy="880542"/>
          </a:xfrm>
          <a:prstGeom prst="roundRect">
            <a:avLst>
              <a:gd name="adj" fmla="val 2113"/>
            </a:avLst>
          </a:prstGeom>
          <a:solidFill>
            <a:srgbClr val="ECE6DF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520" y="3806577"/>
            <a:ext cx="155004" cy="12397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845498" y="3769370"/>
            <a:ext cx="168317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Наречие — незаменимый инструмент писателя и оратора.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2591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Золотые правила: что важно знать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961480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Прежде чем разбирать разряды и правила написания, важно усвоить три фундаментальных свойства наречия.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299469"/>
            <a:ext cx="2634555" cy="1518047"/>
          </a:xfrm>
          <a:prstGeom prst="roundRect">
            <a:avLst>
              <a:gd name="adj" fmla="val 1226"/>
            </a:avLst>
          </a:prstGeom>
          <a:solidFill>
            <a:srgbClr val="EEE8DD"/>
          </a:solidFill>
          <a:ln/>
        </p:spPr>
      </p:sp>
      <p:sp>
        <p:nvSpPr>
          <p:cNvPr id="5" name="Text 3"/>
          <p:cNvSpPr/>
          <p:nvPr/>
        </p:nvSpPr>
        <p:spPr>
          <a:xfrm>
            <a:off x="620092" y="2423443"/>
            <a:ext cx="2386608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🔒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 Неизменяемость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0092" y="2701230"/>
            <a:ext cx="238660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Наречие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неизменяемая часть речи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У него нет окончания, оно не склоняется и не спрягается. Форма слова остаётся одинаковой в любом контексте: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быстро, здесь, вчера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2299469"/>
            <a:ext cx="2634630" cy="1518047"/>
          </a:xfrm>
          <a:prstGeom prst="roundRect">
            <a:avLst>
              <a:gd name="adj" fmla="val 1226"/>
            </a:avLst>
          </a:prstGeom>
          <a:solidFill>
            <a:srgbClr val="EEE8DD"/>
          </a:solidFill>
          <a:ln/>
        </p:spPr>
      </p:sp>
      <p:sp>
        <p:nvSpPr>
          <p:cNvPr id="8" name="Text 6"/>
          <p:cNvSpPr/>
          <p:nvPr/>
        </p:nvSpPr>
        <p:spPr>
          <a:xfrm>
            <a:off x="3378622" y="2423443"/>
            <a:ext cx="2386682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🎯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 Синтаксическая роль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78622" y="2701230"/>
            <a:ext cx="238668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предложении наречие чаще всего выступает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обстоятельством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отвечая на вопросы: как? где? когда? почему? В редких случаях — определением или сказуемым.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2299469"/>
            <a:ext cx="2634555" cy="1518047"/>
          </a:xfrm>
          <a:prstGeom prst="roundRect">
            <a:avLst>
              <a:gd name="adj" fmla="val 1226"/>
            </a:avLst>
          </a:prstGeom>
          <a:solidFill>
            <a:srgbClr val="EEE8DD"/>
          </a:solidFill>
          <a:ln/>
        </p:spPr>
      </p:sp>
      <p:sp>
        <p:nvSpPr>
          <p:cNvPr id="11" name="Text 9"/>
          <p:cNvSpPr/>
          <p:nvPr/>
        </p:nvSpPr>
        <p:spPr>
          <a:xfrm>
            <a:off x="6137225" y="2423443"/>
            <a:ext cx="2386608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✨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 Уникальная функция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37225" y="2701230"/>
            <a:ext cx="238660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Наречие обозначает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признак действия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бежать быстро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признак признака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очень красивый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 или признак предмета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яйцо вкрутую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Карта смыслов: разряды наречий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596950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 значению наречия делятся на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обстоятельственные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определительные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Каждый разряд отвечает на свои вопросы и выполняет особую роль в речи.</a:t>
            </a:r>
            <a:endParaRPr lang="en-US" sz="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06115"/>
            <a:ext cx="7315200" cy="4114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4855741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Разряд наречия помогает правильно задать к нему вопрос и определить его роль в предложении. Обстоятельственные наречия связаны с условиями действия, а определительные — с его характером и интенсивностью.</a:t>
            </a:r>
            <a:endParaRPr lang="en-US" sz="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99008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Мастерство сравнения: степени наречий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620167" y="1546175"/>
            <a:ext cx="123974" cy="727025"/>
          </a:xfrm>
          <a:prstGeom prst="roundRect">
            <a:avLst>
              <a:gd name="adj" fmla="val 15009"/>
            </a:avLst>
          </a:prstGeom>
          <a:solidFill>
            <a:srgbClr val="EEE8DD"/>
          </a:solidFill>
          <a:ln/>
        </p:spPr>
      </p:sp>
      <p:sp>
        <p:nvSpPr>
          <p:cNvPr id="6" name="Shape 3"/>
          <p:cNvSpPr/>
          <p:nvPr/>
        </p:nvSpPr>
        <p:spPr>
          <a:xfrm>
            <a:off x="496119" y="1464766"/>
            <a:ext cx="372070" cy="372070"/>
          </a:xfrm>
          <a:prstGeom prst="ellipse">
            <a:avLst/>
          </a:prstGeom>
          <a:solidFill>
            <a:srgbClr val="EEE8DD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136" y="1557784"/>
            <a:ext cx="186035" cy="18603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92163" y="1484114"/>
            <a:ext cx="422671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Положительная степень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992163" y="1752377"/>
            <a:ext cx="4226719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Базовая, исходная форма наречия. Просто называет признак действия без сравнения: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быстро, громко, красиво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806202" y="2583284"/>
            <a:ext cx="123974" cy="925488"/>
          </a:xfrm>
          <a:prstGeom prst="roundRect">
            <a:avLst>
              <a:gd name="adj" fmla="val 15009"/>
            </a:avLst>
          </a:prstGeom>
          <a:solidFill>
            <a:srgbClr val="EEE8DD"/>
          </a:solidFill>
          <a:ln/>
        </p:spPr>
      </p:sp>
      <p:sp>
        <p:nvSpPr>
          <p:cNvPr id="11" name="Shape 7"/>
          <p:cNvSpPr/>
          <p:nvPr/>
        </p:nvSpPr>
        <p:spPr>
          <a:xfrm>
            <a:off x="682154" y="2501875"/>
            <a:ext cx="372070" cy="372070"/>
          </a:xfrm>
          <a:prstGeom prst="ellipse">
            <a:avLst/>
          </a:prstGeom>
          <a:solidFill>
            <a:srgbClr val="EEE8DD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5171" y="2594893"/>
            <a:ext cx="186035" cy="18603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78198" y="2521223"/>
            <a:ext cx="404068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Сравнительная степень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1178198" y="2789486"/>
            <a:ext cx="404068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Образуется с помощью суффиксов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-ее / -ей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(быстрее, громче) или слов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более / менее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(более красиво). Означает, что признак проявляется сильнее.</a:t>
            </a:r>
            <a:endParaRPr lang="en-US" sz="950" dirty="0"/>
          </a:p>
        </p:txBody>
      </p:sp>
      <p:sp>
        <p:nvSpPr>
          <p:cNvPr id="15" name="Shape 10"/>
          <p:cNvSpPr/>
          <p:nvPr/>
        </p:nvSpPr>
        <p:spPr>
          <a:xfrm>
            <a:off x="992237" y="3818855"/>
            <a:ext cx="123974" cy="925488"/>
          </a:xfrm>
          <a:prstGeom prst="roundRect">
            <a:avLst>
              <a:gd name="adj" fmla="val 15009"/>
            </a:avLst>
          </a:prstGeom>
          <a:solidFill>
            <a:srgbClr val="EEE8DD"/>
          </a:solidFill>
          <a:ln/>
        </p:spPr>
      </p:sp>
      <p:sp>
        <p:nvSpPr>
          <p:cNvPr id="16" name="Shape 11"/>
          <p:cNvSpPr/>
          <p:nvPr/>
        </p:nvSpPr>
        <p:spPr>
          <a:xfrm>
            <a:off x="868189" y="3737446"/>
            <a:ext cx="372070" cy="372070"/>
          </a:xfrm>
          <a:prstGeom prst="ellipse">
            <a:avLst/>
          </a:prstGeom>
          <a:solidFill>
            <a:srgbClr val="EEE8DD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1206" y="3830464"/>
            <a:ext cx="186035" cy="18603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364233" y="3756794"/>
            <a:ext cx="385464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Превосходная степень</a:t>
            </a:r>
            <a:endParaRPr lang="en-US" sz="1200" dirty="0"/>
          </a:p>
        </p:txBody>
      </p:sp>
      <p:sp>
        <p:nvSpPr>
          <p:cNvPr id="19" name="Text 13"/>
          <p:cNvSpPr/>
          <p:nvPr/>
        </p:nvSpPr>
        <p:spPr>
          <a:xfrm>
            <a:off x="1364233" y="4025057"/>
            <a:ext cx="385464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Чаще всего составная: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наиболее / наименее + наречие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быстрее всего, громче всех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Реже — с приставкой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наи-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: наибыстрейшим образом.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23417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Искусство написания: слитно, раздельно или через дефис?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2046536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Правописание наречий — один из самых трудных разделов орфографии. Три ключевых принципа помогут разобраться.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384524"/>
            <a:ext cx="2634555" cy="173555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522786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Слитно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1530" y="2791048"/>
            <a:ext cx="23008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Наречия, образованные от кратких прилагательных с приставками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в-, на-, за-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вправо, налево, заново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Также пишутся слитно наречия с не-, если к ним нельзя задать вопрос.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2384524"/>
            <a:ext cx="2634630" cy="173555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50059" y="2522786"/>
            <a:ext cx="23009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Через дефис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450059" y="2791048"/>
            <a:ext cx="230095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Наречия с приставкой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по-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 суффиксами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-ому, -ему, -ки, -ьи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по-русски, по-новому, по-волчьи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Также: во-первых, во-вторых, кое-где, где-нибудь.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2384524"/>
            <a:ext cx="2634555" cy="173555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63" y="2522786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Раздельно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208663" y="2791048"/>
            <a:ext cx="230088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Существительные с предлогами, сохранившие падежные формы: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меру, на ходу, с разбегу, без умолку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Ключевой признак — возможность вставить определение между предлогом и словом.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8463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Трудные случаи: запомнить и не ошибиться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82192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Мягкий знак после шипящих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900014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После шипящих на конце наречий всегда пишется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мягкий знак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настежь, вскачь, прочь, наотмашь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Исключения, которые нужно запомнить: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уж, замуж, невтерпёж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три слова, три исключения.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638749" y="1458218"/>
            <a:ext cx="4103191" cy="1347267"/>
          </a:xfrm>
          <a:prstGeom prst="roundRect">
            <a:avLst>
              <a:gd name="adj" fmla="val 1381"/>
            </a:avLst>
          </a:prstGeom>
          <a:solidFill>
            <a:srgbClr val="D3C5B6"/>
          </a:solidFill>
          <a:ln/>
        </p:spPr>
      </p:sp>
      <p:sp>
        <p:nvSpPr>
          <p:cNvPr id="6" name="Text 4"/>
          <p:cNvSpPr/>
          <p:nvPr/>
        </p:nvSpPr>
        <p:spPr>
          <a:xfrm>
            <a:off x="4762723" y="1582192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Гласные на конце: -а или -о?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62723" y="1900014"/>
            <a:ext cx="385524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Суффикс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-а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пишется после приставок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из-, до-, с-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: издавна, досыта, снова. Суффикс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-о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после приставок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в-, на-, за-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: влево, направо, заново. Запомните мнемоническое правило: «окно» → в, на, за → -о.</a:t>
            </a:r>
            <a:endParaRPr lang="en-US" sz="9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945011"/>
            <a:ext cx="4013895" cy="131378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410048" y="3029024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634380" y="3455343"/>
            <a:ext cx="373737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НЕ- под ударением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34380" y="3723605"/>
            <a:ext cx="37373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Отрицательные наречия 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не-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пишутся слитно, если не- стоит под ударением: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нéгде, нéкуда, нéоткуда, нéзачем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5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3987" y="2945011"/>
            <a:ext cx="4013895" cy="131378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547917" y="3029024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4772248" y="3455343"/>
            <a:ext cx="373737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НИ- без ударения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4772248" y="3723605"/>
            <a:ext cx="37373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Если ударение падает не на приставку, пишется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ни-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нигдé, никудá, ниоткудá, низачéм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Ударение — главный ориентир!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8280" y="79921"/>
            <a:ext cx="3322439" cy="498365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35248"/>
            <a:ext cx="4722763" cy="33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Ваш инструмент для красноречия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496119" y="905694"/>
            <a:ext cx="4722763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Наречия делают мысль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точной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а текст —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живым и выразительным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Они позволяют избегать громоздких описаний и передавать нюансы одним словом.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96119" y="1325835"/>
            <a:ext cx="2315542" cy="1638821"/>
          </a:xfrm>
          <a:prstGeom prst="roundRect">
            <a:avLst>
              <a:gd name="adj" fmla="val 976"/>
            </a:avLst>
          </a:prstGeom>
          <a:solidFill>
            <a:srgbClr val="EEE8DD"/>
          </a:solidFill>
          <a:ln/>
        </p:spPr>
      </p:sp>
      <p:sp>
        <p:nvSpPr>
          <p:cNvPr id="7" name="Shape 4"/>
          <p:cNvSpPr/>
          <p:nvPr/>
        </p:nvSpPr>
        <p:spPr>
          <a:xfrm>
            <a:off x="602679" y="1432396"/>
            <a:ext cx="319757" cy="319757"/>
          </a:xfrm>
          <a:prstGeom prst="ellipse">
            <a:avLst/>
          </a:prstGeom>
          <a:solidFill>
            <a:srgbClr val="D3C5B6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637" y="1520354"/>
            <a:ext cx="143842" cy="14384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02679" y="1843757"/>
            <a:ext cx="2102421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Практика с фразеологизмами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602679" y="2065213"/>
            <a:ext cx="2102421" cy="7928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Замените устойчивые выражения наречиями: </a:t>
            </a:r>
            <a:pPr algn="l" indent="0" marL="0">
              <a:lnSpc>
                <a:spcPct val="124000"/>
              </a:lnSpc>
              <a:buNone/>
            </a:pPr>
            <a:r>
              <a:rPr lang="en-US" sz="8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рукой подать → близко, кот наплакал → мало, черепашьим шагом → медленно, за тридевять земель → далеко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Текст становится чище!</a:t>
            </a:r>
            <a:endParaRPr lang="en-US" sz="800" dirty="0"/>
          </a:p>
        </p:txBody>
      </p:sp>
      <p:sp>
        <p:nvSpPr>
          <p:cNvPr id="11" name="Shape 7"/>
          <p:cNvSpPr/>
          <p:nvPr/>
        </p:nvSpPr>
        <p:spPr>
          <a:xfrm>
            <a:off x="2903265" y="1325835"/>
            <a:ext cx="2315617" cy="1638821"/>
          </a:xfrm>
          <a:prstGeom prst="roundRect">
            <a:avLst>
              <a:gd name="adj" fmla="val 976"/>
            </a:avLst>
          </a:prstGeom>
          <a:solidFill>
            <a:srgbClr val="EEE8DD"/>
          </a:solidFill>
          <a:ln/>
        </p:spPr>
      </p:sp>
      <p:sp>
        <p:nvSpPr>
          <p:cNvPr id="12" name="Shape 8"/>
          <p:cNvSpPr/>
          <p:nvPr/>
        </p:nvSpPr>
        <p:spPr>
          <a:xfrm>
            <a:off x="3009826" y="1432396"/>
            <a:ext cx="319757" cy="319757"/>
          </a:xfrm>
          <a:prstGeom prst="ellipse">
            <a:avLst/>
          </a:prstGeom>
          <a:solidFill>
            <a:srgbClr val="D3C5B6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97783" y="1520354"/>
            <a:ext cx="143842" cy="14384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009826" y="1843757"/>
            <a:ext cx="2102495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Главные итоги</a:t>
            </a:r>
            <a:endParaRPr lang="en-US" sz="1000" dirty="0"/>
          </a:p>
        </p:txBody>
      </p:sp>
      <p:sp>
        <p:nvSpPr>
          <p:cNvPr id="15" name="Text 10"/>
          <p:cNvSpPr/>
          <p:nvPr/>
        </p:nvSpPr>
        <p:spPr>
          <a:xfrm>
            <a:off x="3009826" y="2065213"/>
            <a:ext cx="2102495" cy="7928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Наречие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не изменяется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отвечает на вопросы обстоятельства, имеет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разряды по значению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степени сравнения и особые правила правописания.</a:t>
            </a:r>
            <a:endParaRPr lang="en-US" sz="800" dirty="0"/>
          </a:p>
        </p:txBody>
      </p:sp>
      <p:sp>
        <p:nvSpPr>
          <p:cNvPr id="16" name="Shape 11"/>
          <p:cNvSpPr/>
          <p:nvPr/>
        </p:nvSpPr>
        <p:spPr>
          <a:xfrm>
            <a:off x="496119" y="3056260"/>
            <a:ext cx="4722763" cy="1163092"/>
          </a:xfrm>
          <a:prstGeom prst="roundRect">
            <a:avLst>
              <a:gd name="adj" fmla="val 1375"/>
            </a:avLst>
          </a:prstGeom>
          <a:solidFill>
            <a:srgbClr val="EEE8DD"/>
          </a:solidFill>
          <a:ln/>
        </p:spPr>
      </p:sp>
      <p:sp>
        <p:nvSpPr>
          <p:cNvPr id="17" name="Shape 12"/>
          <p:cNvSpPr/>
          <p:nvPr/>
        </p:nvSpPr>
        <p:spPr>
          <a:xfrm>
            <a:off x="602679" y="3162821"/>
            <a:ext cx="319757" cy="319757"/>
          </a:xfrm>
          <a:prstGeom prst="ellipse">
            <a:avLst/>
          </a:prstGeom>
          <a:solidFill>
            <a:srgbClr val="D3C5B6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0637" y="3250778"/>
            <a:ext cx="143842" cy="14384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02679" y="3574182"/>
            <a:ext cx="4509641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Призыв к действию</a:t>
            </a:r>
            <a:endParaRPr lang="en-US" sz="1000" dirty="0"/>
          </a:p>
        </p:txBody>
      </p:sp>
      <p:sp>
        <p:nvSpPr>
          <p:cNvPr id="20" name="Text 14"/>
          <p:cNvSpPr/>
          <p:nvPr/>
        </p:nvSpPr>
        <p:spPr>
          <a:xfrm>
            <a:off x="602679" y="3795638"/>
            <a:ext cx="4509641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Используйте наречия осознанно — и ваша речь станет </a:t>
            </a:r>
            <a:pPr algn="l" indent="0" marL="0">
              <a:lnSpc>
                <a:spcPct val="124000"/>
              </a:lnSpc>
              <a:buNone/>
            </a:pPr>
            <a:r>
              <a:rPr lang="en-US" sz="8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по-настоящему выразительной</a:t>
            </a:r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Точное слово в нужном месте — признак мастерства.</a:t>
            </a:r>
            <a:endParaRPr lang="en-US" sz="800" dirty="0"/>
          </a:p>
        </p:txBody>
      </p:sp>
      <p:sp>
        <p:nvSpPr>
          <p:cNvPr id="21" name="Shape 15"/>
          <p:cNvSpPr/>
          <p:nvPr/>
        </p:nvSpPr>
        <p:spPr>
          <a:xfrm>
            <a:off x="496119" y="4322341"/>
            <a:ext cx="4722763" cy="385837"/>
          </a:xfrm>
          <a:prstGeom prst="roundRect">
            <a:avLst>
              <a:gd name="adj" fmla="val 4144"/>
            </a:avLst>
          </a:prstGeom>
          <a:solidFill>
            <a:srgbClr val="ECE6DF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679" y="4471839"/>
            <a:ext cx="133201" cy="10656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42442" y="4440585"/>
            <a:ext cx="4727079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Наречие — это не просто часть речи, это инструмент точности и красоты языка.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2026-07-25T17:46:19Z</dcterms:created>
  <dcterms:modified xsi:type="dcterms:W3CDTF">2026-07-25T17:46:19Z</dcterms:modified>
</cp:coreProperties>
</file>