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oto Serif"/>
      <p:regular r:id="rId201314"/>
    </p:embeddedFont>
    <p:embeddedFont>
      <p:font typeface="Noto Serif Medium"/>
      <p:regular r:id="rId201315"/>
    </p:embeddedFont>
    <p:embeddedFont>
      <p:font typeface="Noto Serif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image" Target="../media/image-5-8.png"/><Relationship Id="rId9" Type="http://schemas.openxmlformats.org/officeDocument/2006/relationships/image" Target="../media/image-5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0250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Научный и официально-деловой стили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701082"/>
            <a:ext cx="4722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Как говорить «правильно» о науке: от терминологии до структуры текста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797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Правильность в действии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564481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Как оформить научную речь в тексте и на выступлении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1950765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9287" y="197733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spc="-3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956816" y="1999431"/>
            <a:ext cx="35265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Требования к тексту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56816" y="2305943"/>
            <a:ext cx="352655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Точность формулировок, ясность без двусмысленности, объективность через опору на доказательства — не на личные мнения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60553" y="1950765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713722" y="197733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spc="-3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5121250" y="1999431"/>
            <a:ext cx="352663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Структура абзаца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121250" y="2305943"/>
            <a:ext cx="352663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Тема → развитие → мини-итог. Оптимально 2–5 предложений, чтобы смысл не распадался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96119" y="3269903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49287" y="32964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spc="-3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956816" y="3318570"/>
            <a:ext cx="35265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Логика связок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56816" y="3625081"/>
            <a:ext cx="352655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Дискурсивные переходы объясняют, почему один тезис вытекает из другого — не «украшают», а соединяют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60553" y="3269903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713722" y="32964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spc="-3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4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5121250" y="3318570"/>
            <a:ext cx="352663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Для доклада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121250" y="3625081"/>
            <a:ext cx="352663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~100 слов/мин, чёткие переходы между частями, ясная цель каждого раздела — аудитория запоминает ключевое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74104"/>
            <a:ext cx="4722763" cy="7475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spc="-47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Научное познание: что оно делает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3925119" y="1563812"/>
            <a:ext cx="2215455" cy="18543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spcAft>
                <a:spcPts val="700"/>
              </a:spcAft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Наука — это не просто накопление фактов. Это </a:t>
            </a:r>
            <a:pPr algn="l" indent="0" marL="0">
              <a:lnSpc>
                <a:spcPct val="123000"/>
              </a:lnSpc>
              <a:spcAft>
                <a:spcPts val="700"/>
              </a:spcAft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систематический процесс</a:t>
            </a:r>
            <a:pPr algn="l" indent="0" marL="0">
              <a:lnSpc>
                <a:spcPct val="123000"/>
              </a:lnSpc>
              <a:spcAft>
                <a:spcPts val="700"/>
              </a:spcAft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получения объективных знаний через исследование, анализ и проверку гипотез.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Знания, полученные научным путём, должны быть </a:t>
            </a:r>
            <a:pPr algn="l" indent="0" marL="0">
              <a:lnSpc>
                <a:spcPct val="123000"/>
              </a:lnSpc>
              <a:buNone/>
            </a:pPr>
            <a:r>
              <a:rPr lang="en-US" sz="9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проверяемыми и воспроизводимыми</a:t>
            </a:r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это отличает их от мнений и домыслов.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6437188" y="1586508"/>
            <a:ext cx="2215455" cy="889174"/>
          </a:xfrm>
          <a:prstGeom prst="roundRect">
            <a:avLst>
              <a:gd name="adj" fmla="val 565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6561534" y="1710854"/>
            <a:ext cx="196676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Системность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561534" y="1998613"/>
            <a:ext cx="1966764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Упорядоченный подход к сбору и интерпретации данных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6437188" y="2576587"/>
            <a:ext cx="2215455" cy="889174"/>
          </a:xfrm>
          <a:prstGeom prst="roundRect">
            <a:avLst>
              <a:gd name="adj" fmla="val 565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6561534" y="2700933"/>
            <a:ext cx="196676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Объективность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561534" y="2988692"/>
            <a:ext cx="1966764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Выводы независимы от личных предпочтений исследователя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6437188" y="3566666"/>
            <a:ext cx="2215455" cy="889174"/>
          </a:xfrm>
          <a:prstGeom prst="roundRect">
            <a:avLst>
              <a:gd name="adj" fmla="val 565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561534" y="3691012"/>
            <a:ext cx="196676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Строгость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561534" y="3978771"/>
            <a:ext cx="1966764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Соблюдение методологических стандартов на каждом этапе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9770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spc="-5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Структура научно-популярного текста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96119" y="1114946"/>
            <a:ext cx="8608963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Научный текст — это «скелет смысла»: каждый элемент выполняет строго отведённую роль.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480914"/>
            <a:ext cx="4075881" cy="5493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3413" y="2163217"/>
            <a:ext cx="3801294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Заголовок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3413" y="2457524"/>
            <a:ext cx="3801294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Задаёт тему и проблему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80914"/>
            <a:ext cx="4075881" cy="5493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709294" y="2163217"/>
            <a:ext cx="3801294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Введение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709294" y="2457524"/>
            <a:ext cx="3801294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Формулирует цель и гипотезу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811140"/>
            <a:ext cx="4075881" cy="54932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33413" y="3493443"/>
            <a:ext cx="3801294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Основная часть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33413" y="3787750"/>
            <a:ext cx="3801294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Доказательства и анализ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11140"/>
            <a:ext cx="4075881" cy="54932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09294" y="3493443"/>
            <a:ext cx="3801294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Заключение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4709294" y="3787750"/>
            <a:ext cx="3801294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Выводы и мини-итог</a:t>
            </a:r>
            <a:endParaRPr lang="en-US" sz="1050" dirty="0"/>
          </a:p>
        </p:txBody>
      </p:sp>
      <p:sp>
        <p:nvSpPr>
          <p:cNvPr id="16" name="Text 10"/>
          <p:cNvSpPr/>
          <p:nvPr/>
        </p:nvSpPr>
        <p:spPr>
          <a:xfrm>
            <a:off x="496119" y="4291013"/>
            <a:ext cx="8151763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 языке ценятся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смысловая точность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и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достоверность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формулировки не должны допускать двойного толкования.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367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Как наука проходит проверку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331" y="1728564"/>
            <a:ext cx="5117083" cy="23418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444484" y="3514325"/>
            <a:ext cx="960679" cy="185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Модели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3233764" y="3421794"/>
            <a:ext cx="960680" cy="370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Анализ данных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2029625" y="3421794"/>
            <a:ext cx="960679" cy="370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Эксперимент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799166" y="3514325"/>
            <a:ext cx="960680" cy="185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spc="-23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Наблюдение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024339" y="1506810"/>
            <a:ext cx="2628230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Каждый этап научного метода строго связан с предыдущим.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Наблюдение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порождает гипотезы,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эксперимент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их проверяет,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анализ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превращает данные в знание, а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модели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открывают путь к новым вопросам.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024339" y="3253978"/>
            <a:ext cx="2628230" cy="1006376"/>
          </a:xfrm>
          <a:prstGeom prst="roundRect">
            <a:avLst>
              <a:gd name="adj" fmla="val 5917"/>
            </a:avLst>
          </a:prstGeom>
          <a:solidFill>
            <a:srgbClr val="E8E6E3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098" y="3473797"/>
            <a:ext cx="177180" cy="14175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485037" y="3416945"/>
            <a:ext cx="20257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Без воспроизводимости результата научный вывод не считается состоявшимся.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17984"/>
            <a:ext cx="4722763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spc="-48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Рациональность и объективность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496119" y="1336402"/>
            <a:ext cx="517996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Почему доказательства — основа научного знания</a:t>
            </a:r>
            <a:endParaRPr lang="en-US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35323"/>
            <a:ext cx="304577" cy="30457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31515" y="1635323"/>
            <a:ext cx="428736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Рациональность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931515" y="1888480"/>
            <a:ext cx="428736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Выводы строятся на логике и обоснованности, а не на интуиции или авторитете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460203"/>
            <a:ext cx="304577" cy="30457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31515" y="2460203"/>
            <a:ext cx="428736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Объективность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>
          <a:xfrm>
            <a:off x="931515" y="2713360"/>
            <a:ext cx="428736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Личные предвзятости исследователя исключаются на этапе анализа данных</a:t>
            </a:r>
            <a:endParaRPr lang="en-US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285083"/>
            <a:ext cx="304577" cy="30457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31515" y="3285083"/>
            <a:ext cx="428736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Доказательства</a:t>
            </a:r>
            <a:endParaRPr lang="en-US" sz="1150" dirty="0"/>
          </a:p>
        </p:txBody>
      </p:sp>
      <p:sp>
        <p:nvSpPr>
          <p:cNvPr id="13" name="Text 7"/>
          <p:cNvSpPr/>
          <p:nvPr/>
        </p:nvSpPr>
        <p:spPr>
          <a:xfrm>
            <a:off x="931515" y="3538240"/>
            <a:ext cx="428736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Только верифицируемые факты могут подтвердить или опровергнуть гипотезу</a:t>
            </a:r>
            <a:endParaRPr lang="en-US" sz="9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4109963"/>
            <a:ext cx="304577" cy="304577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31515" y="4109963"/>
            <a:ext cx="428736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Критическое мышление</a:t>
            </a:r>
            <a:endParaRPr lang="en-US" sz="1150" dirty="0"/>
          </a:p>
        </p:txBody>
      </p:sp>
      <p:sp>
        <p:nvSpPr>
          <p:cNvPr id="16" name="Text 9"/>
          <p:cNvSpPr/>
          <p:nvPr/>
        </p:nvSpPr>
        <p:spPr>
          <a:xfrm>
            <a:off x="931515" y="4363120"/>
            <a:ext cx="428736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Поддерживает глубокий анализ и защищает от поверхностных выводов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8047"/>
            <a:ext cx="8151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spc="-52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Научная речь «видна в словах»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96119" y="1174775"/>
            <a:ext cx="3913808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Лексика и терминология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96119" y="1507034"/>
            <a:ext cx="3913808" cy="10298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Научный стиль требует точной терминологии. Примеры: </a:t>
            </a:r>
            <a:pPr algn="l" indent="0" marL="0">
              <a:lnSpc>
                <a:spcPct val="129000"/>
              </a:lnSpc>
              <a:buNone/>
            </a:pPr>
            <a:r>
              <a:rPr lang="en-US" sz="10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эвтаназия, клонирование, репродуктивные технологии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Ключевые слова («этические проблемы», «современная наука») осознанно повторяются для смысловой связности.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96119" y="2710235"/>
            <a:ext cx="3913808" cy="14288"/>
          </a:xfrm>
          <a:prstGeom prst="roundRect">
            <a:avLst>
              <a:gd name="adj" fmla="val 49998"/>
            </a:avLst>
          </a:prstGeom>
          <a:solidFill>
            <a:srgbClr val="4C4C4C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2897832"/>
            <a:ext cx="3913808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Абстрактные понятия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96119" y="3230091"/>
            <a:ext cx="3913808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Отглагольные существительные задают нужную дистанцию: </a:t>
            </a:r>
            <a:pPr algn="l" indent="0" marL="0">
              <a:lnSpc>
                <a:spcPct val="129000"/>
              </a:lnSpc>
              <a:buNone/>
            </a:pPr>
            <a:r>
              <a:rPr lang="en-US" sz="100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проявление, использование, воздействие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Они делают текст обобщённым и безличным.</a:t>
            </a:r>
            <a:endParaRPr lang="en-US" sz="10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8836" y="1190327"/>
            <a:ext cx="3913808" cy="103859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943177" y="1337518"/>
            <a:ext cx="356227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Прямой порядок слов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943177" y="1669777"/>
            <a:ext cx="3562276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Сохраняет последовательность мысли и не даёт читателю «заблудиться»</a:t>
            </a:r>
            <a:endParaRPr lang="en-US" sz="10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8836" y="2353494"/>
            <a:ext cx="3913808" cy="103859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943177" y="2500685"/>
            <a:ext cx="356227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Сложные предложения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943177" y="2832943"/>
            <a:ext cx="3562276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Позволяют выразить причинно-следственные связи и условия одновременно</a:t>
            </a:r>
            <a:endParaRPr lang="en-US" sz="10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8836" y="3516660"/>
            <a:ext cx="3913808" cy="103859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943177" y="3663851"/>
            <a:ext cx="356227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spc="-26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Повторение терминов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943177" y="3996110"/>
            <a:ext cx="3562276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 недостаток, а инструмент: обеспечивает терминологическую последовательность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2989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Официально-деловой стиль: держит дистанцию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635645" y="1367730"/>
            <a:ext cx="14288" cy="3345879"/>
          </a:xfrm>
          <a:prstGeom prst="roundRect">
            <a:avLst>
              <a:gd name="adj" fmla="val 49998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760884" y="1500113"/>
            <a:ext cx="372070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6" name="Shape 3"/>
          <p:cNvSpPr/>
          <p:nvPr/>
        </p:nvSpPr>
        <p:spPr>
          <a:xfrm>
            <a:off x="496119" y="1367730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542627" y="139098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spc="-29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255886" y="1410370"/>
            <a:ext cx="3962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Ясность формулировок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55886" y="1669331"/>
            <a:ext cx="3962995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Каждый тезис должен быть однозначным — без двусмысленности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760884" y="2390849"/>
            <a:ext cx="372070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11" name="Shape 8"/>
          <p:cNvSpPr/>
          <p:nvPr/>
        </p:nvSpPr>
        <p:spPr>
          <a:xfrm>
            <a:off x="496119" y="2258467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542627" y="2281721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spc="-29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1255886" y="2301106"/>
            <a:ext cx="3962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Логические переходы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55886" y="2560067"/>
            <a:ext cx="3962995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Вначале, прежде всего, во-первых/во-вторых, следовательно, итак, таким образом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760884" y="3281586"/>
            <a:ext cx="372070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16" name="Shape 13"/>
          <p:cNvSpPr/>
          <p:nvPr/>
        </p:nvSpPr>
        <p:spPr>
          <a:xfrm>
            <a:off x="496119" y="3149203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542627" y="3172458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spc="-29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255886" y="3191842"/>
            <a:ext cx="3962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Строгая композиция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255886" y="3450803"/>
            <a:ext cx="3962995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Последовательность изложения подчинена логике, а не стилистическому украшению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760884" y="4172322"/>
            <a:ext cx="372070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21" name="Shape 18"/>
          <p:cNvSpPr/>
          <p:nvPr/>
        </p:nvSpPr>
        <p:spPr>
          <a:xfrm>
            <a:off x="496119" y="4039939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542627" y="406319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spc="-29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1255886" y="4082579"/>
            <a:ext cx="39629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Управляемый смысл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255886" y="4341540"/>
            <a:ext cx="3962995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Текст ведёт адресата от тезиса к выводу без «разговорных» отступлений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620241"/>
            <a:ext cx="3902943" cy="390294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749701" y="745257"/>
            <a:ext cx="1007566" cy="215354"/>
          </a:xfrm>
          <a:prstGeom prst="roundRect">
            <a:avLst>
              <a:gd name="adj" fmla="val 22119"/>
            </a:avLst>
          </a:prstGeom>
          <a:solidFill>
            <a:srgbClr val="E8E6E3"/>
          </a:solidFill>
          <a:ln/>
        </p:spPr>
      </p:sp>
      <p:sp>
        <p:nvSpPr>
          <p:cNvPr id="4" name="Text 1"/>
          <p:cNvSpPr/>
          <p:nvPr/>
        </p:nvSpPr>
        <p:spPr>
          <a:xfrm>
            <a:off x="4834756" y="787747"/>
            <a:ext cx="129465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ЭТИКА НАУКИ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749701" y="1017315"/>
            <a:ext cx="3902943" cy="1328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Где «правильность» речи встречается с ответственностью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4749701" y="2488034"/>
            <a:ext cx="3902943" cy="1942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Этические проблемы современной науки неотделимы от социокультурного контекста общества. 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Угроза жизни и здоровью человека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становится центральной рамкой любой этической дискуссии.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Научное исследование обязано приносить пользу обществу — а значит, требует честности, прозрачности и защиты данных участников.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40457"/>
            <a:ext cx="4722763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spc="-50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Научная коммуникация во времени</a:t>
            </a:r>
            <a:endParaRPr lang="en-US" sz="2450" dirty="0"/>
          </a:p>
        </p:txBody>
      </p:sp>
      <p:sp>
        <p:nvSpPr>
          <p:cNvPr id="4" name="Shape 1"/>
          <p:cNvSpPr/>
          <p:nvPr/>
        </p:nvSpPr>
        <p:spPr>
          <a:xfrm>
            <a:off x="4019773" y="1398166"/>
            <a:ext cx="14288" cy="2519660"/>
          </a:xfrm>
          <a:prstGeom prst="roundRect">
            <a:avLst>
              <a:gd name="adj" fmla="val 49998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4005486" y="1533004"/>
            <a:ext cx="252487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6" name="Shape 3"/>
          <p:cNvSpPr/>
          <p:nvPr/>
        </p:nvSpPr>
        <p:spPr>
          <a:xfrm>
            <a:off x="3972446" y="1492821"/>
            <a:ext cx="94655" cy="94655"/>
          </a:xfrm>
          <a:prstGeom prst="ellipse">
            <a:avLst/>
          </a:prstGeom>
          <a:solidFill>
            <a:srgbClr val="E6DED2"/>
          </a:solidFill>
          <a:ln/>
        </p:spPr>
      </p:sp>
      <p:sp>
        <p:nvSpPr>
          <p:cNvPr id="7" name="Text 4"/>
          <p:cNvSpPr/>
          <p:nvPr/>
        </p:nvSpPr>
        <p:spPr>
          <a:xfrm>
            <a:off x="4524821" y="1441549"/>
            <a:ext cx="4123060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5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XVII век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524821" y="1706240"/>
            <a:ext cx="4123060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Первые научные журналы: </a:t>
            </a:r>
            <a:pPr algn="l" indent="0" marL="0">
              <a:lnSpc>
                <a:spcPct val="126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Philosophical Transactions, Journal des Sçavans</a:t>
            </a:r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фиксация и обсуждение знаний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005486" y="2447851"/>
            <a:ext cx="252487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10" name="Shape 7"/>
          <p:cNvSpPr/>
          <p:nvPr/>
        </p:nvSpPr>
        <p:spPr>
          <a:xfrm>
            <a:off x="3972446" y="2407667"/>
            <a:ext cx="94655" cy="94655"/>
          </a:xfrm>
          <a:prstGeom prst="ellipse">
            <a:avLst/>
          </a:prstGeom>
          <a:solidFill>
            <a:srgbClr val="E6DED2"/>
          </a:solidFill>
          <a:ln/>
        </p:spPr>
      </p:sp>
      <p:sp>
        <p:nvSpPr>
          <p:cNvPr id="11" name="Text 8"/>
          <p:cNvSpPr/>
          <p:nvPr/>
        </p:nvSpPr>
        <p:spPr>
          <a:xfrm>
            <a:off x="4524821" y="2356396"/>
            <a:ext cx="4123060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5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XVIII–XIX вв.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524821" y="2621087"/>
            <a:ext cx="4123060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Профессионализация науки: рост специализации, появление строгих требований к публикациям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005486" y="3362697"/>
            <a:ext cx="252487" cy="14288"/>
          </a:xfrm>
          <a:prstGeom prst="roundRect">
            <a:avLst>
              <a:gd name="adj" fmla="val 49998"/>
            </a:avLst>
          </a:prstGeom>
          <a:solidFill>
            <a:srgbClr val="CCC4B8"/>
          </a:solidFill>
          <a:ln/>
        </p:spPr>
      </p:sp>
      <p:sp>
        <p:nvSpPr>
          <p:cNvPr id="14" name="Shape 11"/>
          <p:cNvSpPr/>
          <p:nvPr/>
        </p:nvSpPr>
        <p:spPr>
          <a:xfrm>
            <a:off x="3972446" y="3322513"/>
            <a:ext cx="94655" cy="94655"/>
          </a:xfrm>
          <a:prstGeom prst="ellipse">
            <a:avLst/>
          </a:prstGeom>
          <a:solidFill>
            <a:srgbClr val="E6DED2"/>
          </a:solidFill>
          <a:ln/>
        </p:spPr>
      </p:sp>
      <p:sp>
        <p:nvSpPr>
          <p:cNvPr id="15" name="Text 12"/>
          <p:cNvSpPr/>
          <p:nvPr/>
        </p:nvSpPr>
        <p:spPr>
          <a:xfrm>
            <a:off x="4524821" y="3271242"/>
            <a:ext cx="4123060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5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XX–XXI вв.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24821" y="3535933"/>
            <a:ext cx="4123060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Стандарты воспроизводимости и рецензирования становятся обязательной нормой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3925119" y="4044330"/>
            <a:ext cx="4722763" cy="658639"/>
          </a:xfrm>
          <a:prstGeom prst="roundRect">
            <a:avLst>
              <a:gd name="adj" fmla="val 8051"/>
            </a:avLst>
          </a:prstGeom>
          <a:solidFill>
            <a:srgbClr val="E8E6E3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325" y="4206478"/>
            <a:ext cx="157758" cy="12620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335289" y="4188321"/>
            <a:ext cx="4186386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Стиль должен поддерживать воспроизводимость смысла — а не только «красоту изложения».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2026-08-18T13:53:50Z</dcterms:created>
  <dcterms:modified xsi:type="dcterms:W3CDTF">2026-08-18T13:53:50Z</dcterms:modified>
</cp:coreProperties>
</file>