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"/>
      <p:regular r:id="rId201314"/>
    </p:embeddedFont>
    <p:embeddedFont>
      <p:font typeface="DM Sans SemiBold"/>
      <p:regular r:id="rId201315"/>
    </p:embeddedFont>
    <p:embeddedFont>
      <p:font typeface="DM Sans Bold"/>
      <p:regular r:id="rId201316"/>
    </p:embeddedFont>
    <p:embeddedFont>
      <p:font typeface="DM Sans Black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2.png"/><Relationship Id="rId5" Type="http://schemas.openxmlformats.org/officeDocument/2006/relationships/image" Target="../media/image-7-3.svg"/><Relationship Id="rId6" Type="http://schemas.openxmlformats.org/officeDocument/2006/relationships/image" Target="../media/image-7-2.png"/><Relationship Id="rId7" Type="http://schemas.openxmlformats.org/officeDocument/2006/relationships/image" Target="../media/image-7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430685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Нулевое окончание: Невидимый код русского языка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779365"/>
            <a:ext cx="4722763" cy="933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Грамматика русского языка полна скрытых механизмов. Один из самых изящных — нулевое окончание: знак, которого не видно, но который говорит больше, чем кажется.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019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Итог: Система в отсутствии формы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5576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Нулевое окончание — один из самых элегантных инструментов русской грамматики. Понимание его природы открывает скрытую стройность языка.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992213"/>
            <a:ext cx="279053" cy="279053"/>
          </a:xfrm>
          <a:prstGeom prst="roundRect">
            <a:avLst>
              <a:gd name="adj" fmla="val 400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99145" y="2034853"/>
            <a:ext cx="221084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Полноценный грамматический знак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99145" y="2496964"/>
            <a:ext cx="2210842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Нулевое окончание — не пустота и не ошибка. Это значимый элемент морфологической системы, несущий информацию о роде, числе, падеже и наклонении.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64991" y="1992213"/>
            <a:ext cx="279053" cy="279053"/>
          </a:xfrm>
          <a:prstGeom prst="roundRect">
            <a:avLst>
              <a:gd name="adj" fmla="val 400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668018" y="2034853"/>
            <a:ext cx="221091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Лаконичность и гибкость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68018" y="2303115"/>
            <a:ext cx="2210916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Благодаря нулевым знакам русский язык достигает экономии формы без потери смысла — один из секретов его богатства и выразительности.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33939" y="1992213"/>
            <a:ext cx="279053" cy="279053"/>
          </a:xfrm>
          <a:prstGeom prst="roundRect">
            <a:avLst>
              <a:gd name="adj" fmla="val 40007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36965" y="2034853"/>
            <a:ext cx="2210916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Невидимое — не значит незначимое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36965" y="2496964"/>
            <a:ext cx="2210916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Умение замечать нулевые окончания позволяет увидеть язык как систему, где каждый элемент — даже отсутствующий — несёт свою роль.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628802"/>
            <a:ext cx="8151763" cy="694432"/>
          </a:xfrm>
          <a:prstGeom prst="roundRect">
            <a:avLst>
              <a:gd name="adj" fmla="val 16077"/>
            </a:avLst>
          </a:prstGeom>
          <a:solidFill>
            <a:srgbClr val="FFCCD1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808586"/>
            <a:ext cx="155004" cy="12397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899071" y="3783732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 каких частей речи НЕ бывает окончаний вовсе? У неизменяемых: наречий, деепричастий, предлогов, союзов, частиц и неизменяемых существительных типа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метро, кино, кофе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892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Что такое нулевое окончание?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84127"/>
            <a:ext cx="4347270" cy="1699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Нулевое окончание — это окончание, которое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не выражено ни звуком, ни буквой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но существует как полноценный грамматический знак. Оно не пустота — оно значимое отсутствие, противопоставленное материальным окончаниям.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Именно через такое противопоставление мы понимаем его смысл: форма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стол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(Им. п.) содержит нулевое окончание, потому что существует форма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стол-а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(Род. п.) с явным окончанием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Нулевое окончание всегда существует в системе форм — не изолированно.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3422972"/>
            <a:ext cx="4347270" cy="682079"/>
          </a:xfrm>
          <a:prstGeom prst="roundRect">
            <a:avLst>
              <a:gd name="adj" fmla="val 16368"/>
            </a:avLst>
          </a:prstGeom>
          <a:solidFill>
            <a:srgbClr val="FFCCD1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607519"/>
            <a:ext cx="155004" cy="12397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99071" y="3565550"/>
            <a:ext cx="38203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Нулевое окончание ≠ отсутствие окончания. Это разные понятия!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5150718" y="1612032"/>
            <a:ext cx="1688902" cy="1189732"/>
          </a:xfrm>
          <a:prstGeom prst="roundRect">
            <a:avLst>
              <a:gd name="adj" fmla="val 9384"/>
            </a:avLst>
          </a:prstGeom>
          <a:solidFill>
            <a:srgbClr val="FFFFFF"/>
          </a:solidFill>
          <a:ln w="14288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288979" y="1750293"/>
            <a:ext cx="141237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стол — стол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2E45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Ø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5288979" y="2068116"/>
            <a:ext cx="1412379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Именительный падеж, нулевое окончание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6963594" y="1612032"/>
            <a:ext cx="1688976" cy="1189732"/>
          </a:xfrm>
          <a:prstGeom prst="roundRect">
            <a:avLst>
              <a:gd name="adj" fmla="val 9384"/>
            </a:avLst>
          </a:prstGeom>
          <a:solidFill>
            <a:srgbClr val="FFFFFF"/>
          </a:solidFill>
          <a:ln w="14288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101855" y="1750293"/>
            <a:ext cx="141245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стол-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2E45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а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101855" y="2068116"/>
            <a:ext cx="141245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Родительный падеж, материальное окончание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5150718" y="2925738"/>
            <a:ext cx="3501851" cy="792807"/>
          </a:xfrm>
          <a:prstGeom prst="roundRect">
            <a:avLst>
              <a:gd name="adj" fmla="val 14082"/>
            </a:avLst>
          </a:prstGeom>
          <a:solidFill>
            <a:srgbClr val="FFFFFF"/>
          </a:solidFill>
          <a:ln w="14288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5288979" y="3063999"/>
            <a:ext cx="3225329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стол-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FF2E45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5288979" y="3381821"/>
            <a:ext cx="3225329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Дательный падеж, материальное окончание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706562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Золотое правило: Изменяемость слова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667694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Ключевой принцип: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окончание — в том числе нулевое — бывает только у изменяемых частей речи.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Неизменяемые слова (наречия, деепричастия, предлоги, союзы) не имеют окончаний вовсе — ни материальных, ни нулевых.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2601069"/>
            <a:ext cx="4722763" cy="1835795"/>
          </a:xfrm>
          <a:prstGeom prst="roundRect">
            <a:avLst>
              <a:gd name="adj" fmla="val 6081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3929881" y="2605832"/>
            <a:ext cx="4713238" cy="913135"/>
          </a:xfrm>
          <a:custGeom>
            <a:avLst/>
            <a:gdLst/>
            <a:ahLst/>
            <a:cxnLst/>
            <a:rect l="l" t="t" r="r" b="b"/>
            <a:pathLst>
              <a:path w="4713238" h="913135">
                <a:moveTo>
                  <a:pt x="93035" y="0"/>
                </a:moveTo>
                <a:lnTo>
                  <a:pt x="4620203" y="0"/>
                </a:lnTo>
                <a:arcTo hR="93035" wR="93035" stAng="16200000" swAng="5400000"/>
                <a:lnTo>
                  <a:pt x="4713238" y="913135"/>
                </a:lnTo>
                <a:lnTo>
                  <a:pt x="0" y="913135"/>
                </a:lnTo>
                <a:lnTo>
                  <a:pt x="0" y="93035"/>
                </a:lnTo>
                <a:arcTo hR="93035" wR="93035" stAng="10800000" swAng="5400000"/>
                <a:close/>
              </a:path>
            </a:pathLst>
          </a:custGeom>
          <a:solidFill>
            <a:srgbClr val="FFCCD1"/>
          </a:solidFill>
          <a:ln/>
        </p:spPr>
      </p:sp>
      <p:sp>
        <p:nvSpPr>
          <p:cNvPr id="8" name="Text 5"/>
          <p:cNvSpPr/>
          <p:nvPr/>
        </p:nvSpPr>
        <p:spPr>
          <a:xfrm>
            <a:off x="4053855" y="2729805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Изменяемые слова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4053855" y="2998068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окно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имеет нулевое окончание в Р. п. мн. ч. (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окон-Ø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), потому что слово склоняется по падежам и числам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929881" y="3518967"/>
            <a:ext cx="4713238" cy="913135"/>
          </a:xfrm>
          <a:custGeom>
            <a:avLst/>
            <a:gdLst/>
            <a:ahLst/>
            <a:cxnLst/>
            <a:rect l="l" t="t" r="r" b="b"/>
            <a:pathLst>
              <a:path w="4713238" h="913135">
                <a:moveTo>
                  <a:pt x="0" y="0"/>
                </a:moveTo>
                <a:lnTo>
                  <a:pt x="4713238" y="0"/>
                </a:lnTo>
                <a:lnTo>
                  <a:pt x="4713238" y="820100"/>
                </a:lnTo>
                <a:arcTo hR="93035" wR="93035" stAng="0" swAng="5400000"/>
                <a:lnTo>
                  <a:pt x="93035" y="913135"/>
                </a:lnTo>
                <a:arcTo hR="93035" wR="93035" stAng="5400000" swAng="5400000"/>
                <a:lnTo>
                  <a:pt x="0" y="0"/>
                </a:lnTo>
                <a:close/>
              </a:path>
            </a:pathLst>
          </a:custGeom>
          <a:solidFill>
            <a:srgbClr val="FFCCD1"/>
          </a:solidFill>
          <a:ln/>
        </p:spPr>
      </p:sp>
      <p:sp>
        <p:nvSpPr>
          <p:cNvPr id="11" name="Shape 8"/>
          <p:cNvSpPr/>
          <p:nvPr/>
        </p:nvSpPr>
        <p:spPr>
          <a:xfrm>
            <a:off x="3929881" y="3518967"/>
            <a:ext cx="4713238" cy="14288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12" name="Text 9"/>
          <p:cNvSpPr/>
          <p:nvPr/>
        </p:nvSpPr>
        <p:spPr>
          <a:xfrm>
            <a:off x="4053855" y="3642940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Неизменяемые слова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053855" y="3911203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метро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не имеет никакого окончания, потому что слово не склоняется. Здесь нет смысловой парадигмы форм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2137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Существительные: Мастера невидимых знаков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956941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Именно у существительных нулевые окончания встречаются особенно часто и разнообразно. Три главных случая: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294930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760018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2-е склонение, муж. род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028280"/>
            <a:ext cx="261386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стол-Ø, дом-Ø, лес-Ø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 именительном падеже единственного числа. Нулевое окончание — показатель Им. п., ед. ч., муж. р.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294930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760018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3-е склонение, жен. род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028280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ночь-Ø, мышь-Ø, тень-Ø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 именительном падеже единственного числа. Нулевое окончание сочетается с мягким знаком на письме.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294930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760018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Родительный падеж, мн. ч.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028280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туч-Ø, солдат-Ø, дел-Ø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Р. п. мн. ч. разных склонений. Одна из самых продуктивных зон нулевых окончаний.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0044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Глаголы: Нулевые знаки в прошедшем времени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774031"/>
            <a:ext cx="4103191" cy="1632496"/>
          </a:xfrm>
          <a:prstGeom prst="roundRect">
            <a:avLst>
              <a:gd name="adj" fmla="val 10942"/>
            </a:avLst>
          </a:prstGeom>
          <a:solidFill>
            <a:srgbClr val="FFC7CD"/>
          </a:solidFill>
          <a:ln/>
        </p:spPr>
      </p:sp>
      <p:sp>
        <p:nvSpPr>
          <p:cNvPr id="4" name="Text 2"/>
          <p:cNvSpPr/>
          <p:nvPr/>
        </p:nvSpPr>
        <p:spPr>
          <a:xfrm>
            <a:off x="530796" y="1898005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Прошедшее время, мужской род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215828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Глаголы прошедшего времени в форме мужского рода единственного числа получают нулевое окончание: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530796" y="2724373"/>
            <a:ext cx="3855244" cy="638770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читал-Ø, сказал-Ø, ушёл-Ø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Суффикс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-л-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указывает на прошедшее время, а нулевое окончание — на мужской род и единственное число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898005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Повелительное наклонение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215828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форме единственного числа повелительного наклонения также используется нулевое окончание: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724373"/>
            <a:ext cx="3924598" cy="638770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пиши-Ø, смотри-Ø, читай-Ø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Нулевое окончание противопоставлено форме мн. ч.: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пиши-те, смотри-те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96119" y="354605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Таким образом, нулевое окончание глагола несёт важную грамматическую нагрузку: указывает на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род, число и наклонение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даже не будучи выражено звуком.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06450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Прилагательные: Краткая форма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367582"/>
            <a:ext cx="4722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Прилагательные в краткой форме мужского рода единственного числа теряют полное окончание и принимают нулевое. Это один из наиболее узнаваемых случаев в школьной грамматике.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2102495"/>
            <a:ext cx="2299395" cy="1587847"/>
          </a:xfrm>
          <a:prstGeom prst="roundRect">
            <a:avLst>
              <a:gd name="adj" fmla="val 7031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24855" y="2231231"/>
            <a:ext cx="20419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Краткие прилагательные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4855" y="2499494"/>
            <a:ext cx="2041922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хорош-Ø, красив-Ø, умён-Ø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Противопоставлены полным формам: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хороший, красивый, умный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2919487" y="2102495"/>
            <a:ext cx="2299395" cy="1587847"/>
          </a:xfrm>
          <a:prstGeom prst="roundRect">
            <a:avLst>
              <a:gd name="adj" fmla="val 7031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048223" y="2231231"/>
            <a:ext cx="204192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Притяжательные прилагательные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048223" y="2693343"/>
            <a:ext cx="2041922" cy="8682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лисий-Ø, мамин-Ø, папин-Ø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именительном падеже мужского рода единственного числа — нулевое окончание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496119" y="3814316"/>
            <a:ext cx="4722763" cy="922660"/>
          </a:xfrm>
          <a:prstGeom prst="roundRect">
            <a:avLst>
              <a:gd name="adj" fmla="val 12100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24855" y="3943052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Грамматический сигнал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624855" y="4211315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Нулевой знак чётко передаёт категорию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мужского рода, единственного числа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без единой буквы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0777"/>
            <a:ext cx="8151763" cy="375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Числительные: Скрытая логика</a:t>
            </a:r>
            <a:endParaRPr lang="en-US" sz="2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61740"/>
            <a:ext cx="3506986" cy="350698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301058" y="1035546"/>
            <a:ext cx="4351511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 числительных нулевые окончания встречаются в именительном и винительном падежах, образуя часть падежной парадигмы:</a:t>
            </a:r>
            <a:endParaRPr lang="en-US" sz="9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01058" y="1544910"/>
            <a:ext cx="4351511" cy="9513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492600" y="1679302"/>
            <a:ext cx="402557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десять-Ø (Им. п.)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4492600" y="1983432"/>
            <a:ext cx="4025578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Нулевое окончание в именительном падеже противопоставлено форме </a:t>
            </a:r>
            <a:pPr algn="l" indent="0" marL="0">
              <a:lnSpc>
                <a:spcPct val="131000"/>
              </a:lnSpc>
              <a:buNone/>
            </a:pPr>
            <a:r>
              <a:rPr lang="en-US" sz="90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десяти</a:t>
            </a:r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(Род. п.)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01058" y="2612678"/>
            <a:ext cx="4351511" cy="95138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492600" y="2747070"/>
            <a:ext cx="402557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пять-Ø, шесть-Ø (Им./Вин. п.)</a:t>
            </a:r>
            <a:endParaRPr lang="en-US" sz="1150" dirty="0"/>
          </a:p>
        </p:txBody>
      </p:sp>
      <p:sp>
        <p:nvSpPr>
          <p:cNvPr id="10" name="Text 5"/>
          <p:cNvSpPr/>
          <p:nvPr/>
        </p:nvSpPr>
        <p:spPr>
          <a:xfrm>
            <a:off x="4492600" y="3051200"/>
            <a:ext cx="4025578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Простые числительные в начальной форме также демонстрируют нулевое окончание</a:t>
            </a:r>
            <a:endParaRPr lang="en-US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01058" y="3680445"/>
            <a:ext cx="4351511" cy="95138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492600" y="3814837"/>
            <a:ext cx="402557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Системный элемент</a:t>
            </a:r>
            <a:endParaRPr lang="en-US" sz="1150" dirty="0"/>
          </a:p>
        </p:txBody>
      </p:sp>
      <p:sp>
        <p:nvSpPr>
          <p:cNvPr id="13" name="Text 7"/>
          <p:cNvSpPr/>
          <p:nvPr/>
        </p:nvSpPr>
        <p:spPr>
          <a:xfrm>
            <a:off x="4492600" y="4118967"/>
            <a:ext cx="4025578" cy="378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Нулевое окончание — полноправный элемент парадигмы склонения числительных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8928"/>
            <a:ext cx="8151763" cy="248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Исторический детектив: Откуда они взялись?</a:t>
            </a:r>
            <a:endParaRPr lang="en-US" sz="1550" dirty="0"/>
          </a:p>
        </p:txBody>
      </p:sp>
      <p:sp>
        <p:nvSpPr>
          <p:cNvPr id="3" name="Text 1"/>
          <p:cNvSpPr/>
          <p:nvPr/>
        </p:nvSpPr>
        <p:spPr>
          <a:xfrm>
            <a:off x="496119" y="699046"/>
            <a:ext cx="8608963" cy="1042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6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Нулевые окончания в русском языке — результат грандиозных исторических изменений, произошедших в </a:t>
            </a:r>
            <a:pPr algn="l" indent="0" marL="0">
              <a:lnSpc>
                <a:spcPct val="109000"/>
              </a:lnSpc>
              <a:buNone/>
            </a:pPr>
            <a:r>
              <a:rPr lang="en-US" sz="6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XI–XII веках</a:t>
            </a:r>
            <a:pPr algn="l" indent="0" marL="0">
              <a:lnSpc>
                <a:spcPct val="109000"/>
              </a:lnSpc>
              <a:buNone/>
            </a:pPr>
            <a:r>
              <a:rPr lang="en-US" sz="6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</a:t>
            </a:r>
            <a:endParaRPr lang="en-US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860524"/>
            <a:ext cx="8151763" cy="366824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53268" y="1044598"/>
            <a:ext cx="1426538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Древнерусский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2053268" y="1327750"/>
            <a:ext cx="1426538" cy="289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Редуцированные ъ и ь в конце слов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856036" y="3651141"/>
            <a:ext cx="1434377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XI–XII века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3856036" y="3934293"/>
            <a:ext cx="1434377" cy="578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Падение редуцированных, исчезновение слабых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603938" y="944906"/>
            <a:ext cx="1426539" cy="220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Современный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5603938" y="1228059"/>
            <a:ext cx="1426539" cy="4339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5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Нулевые окончания после утраты гласных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96119" y="4585990"/>
            <a:ext cx="8151763" cy="2085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6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Слова вроде </a:t>
            </a:r>
            <a:pPr algn="l" indent="0" marL="0">
              <a:lnSpc>
                <a:spcPct val="109000"/>
              </a:lnSpc>
              <a:buNone/>
            </a:pPr>
            <a:r>
              <a:rPr lang="en-US" sz="60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столъ, сынъ, домъ</a:t>
            </a:r>
            <a:pPr algn="l" indent="0" marL="0">
              <a:lnSpc>
                <a:spcPct val="109000"/>
              </a:lnSpc>
              <a:buNone/>
            </a:pPr>
            <a:r>
              <a:rPr lang="en-US" sz="6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 древнерусском имели материальное окончание — редуцированный гласный </a:t>
            </a:r>
            <a:pPr algn="l" indent="0" marL="0">
              <a:lnSpc>
                <a:spcPct val="109000"/>
              </a:lnSpc>
              <a:buNone/>
            </a:pPr>
            <a:r>
              <a:rPr lang="en-US" sz="6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ъ</a:t>
            </a:r>
            <a:pPr algn="l" indent="0" marL="0">
              <a:lnSpc>
                <a:spcPct val="109000"/>
              </a:lnSpc>
              <a:buNone/>
            </a:pPr>
            <a:r>
              <a:rPr lang="en-US" sz="6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Когда эти гласные исчезли, окончания стали нулевыми. Так древний материальный знак превратился в знак невидимый — но не менее значимый. Это один из фундаментальных процессов развития русской морфологии.</a:t>
            </a:r>
            <a:endParaRPr lang="en-US" sz="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8108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Спор учёных: Нулевые суффиксы и связки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78645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Нулевые словообразовательные суффиксы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2096467"/>
            <a:ext cx="392459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Лингвисты фиксируют не только нулевые окончания, но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нулевые суффиксы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 словообразовании. Пример: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синь-Ø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образовано от прилагательного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синий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с помощью нулевого суффикса. Аналогично: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бег-Ø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от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бежать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тишь-Ø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от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тихий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Это доказывает, что «пустая» форма может нести деривационную нагрузку.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638749" y="1654671"/>
            <a:ext cx="4103191" cy="2407741"/>
          </a:xfrm>
          <a:prstGeom prst="roundRect">
            <a:avLst>
              <a:gd name="adj" fmla="val 7419"/>
            </a:avLst>
          </a:prstGeom>
          <a:solidFill>
            <a:srgbClr val="FFD2D0"/>
          </a:solidFill>
          <a:ln/>
        </p:spPr>
      </p:sp>
      <p:sp>
        <p:nvSpPr>
          <p:cNvPr id="6" name="Text 4"/>
          <p:cNvSpPr/>
          <p:nvPr/>
        </p:nvSpPr>
        <p:spPr>
          <a:xfrm>
            <a:off x="4762723" y="1778645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Нулевая связка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62723" y="2096467"/>
            <a:ext cx="3855244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русском языке настоящего времени глагол-связка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есть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опускается: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762723" y="2605013"/>
            <a:ext cx="3855244" cy="440308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Он студент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вместо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Он есть студент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Небо голубое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вместо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i="1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Небо есть голубое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62723" y="3156942"/>
            <a:ext cx="385524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Это явление называется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нулевой связкой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пример синтаксической экономии, подтверждающий теорию системы инвариантов: язык стремится передать максимум смысла при минимуме формы.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2026-08-17T19:20:41Z</dcterms:created>
  <dcterms:modified xsi:type="dcterms:W3CDTF">2026-08-17T19:20:41Z</dcterms:modified>
</cp:coreProperties>
</file>