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Inconsolata"/>
      <p:regular r:id="rId201314"/>
    </p:embeddedFont>
    <p:embeddedFont>
      <p:font typeface="Inconsolata Black"/>
      <p:regular r:id="rId201315"/>
    </p:embeddedFont>
    <p:embeddedFont>
      <p:font typeface="Inconsolata Bold"/>
      <p:regular r:id="rId201316"/>
    </p:embeddedFont>
    <p:embeddedFont>
      <p:font typeface="Montserrat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2-2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1.png"/><Relationship Id="rId4" Type="http://schemas.openxmlformats.org/officeDocument/2006/relationships/image" Target="../media/image-5-2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454" y="141684"/>
            <a:ext cx="4382978" cy="65746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2136676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Обособленные обстоятельства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5233360" y="3601442"/>
            <a:ext cx="6296860" cy="11198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Правила кратко, легко и понятно — разбираемся раз и навсегда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Сайфудинова Динора Михайловна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30176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Итог: 3 правила — и ты не ошибёшься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1898848"/>
            <a:ext cx="3496877" cy="3060402"/>
          </a:xfrm>
          <a:prstGeom prst="roundRect">
            <a:avLst>
              <a:gd name="adj" fmla="val 249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24130" dir="2700000">
              <a:srgbClr val="151617">
                <a:alpha val="10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856832" y="2094210"/>
            <a:ext cx="567021" cy="567035"/>
          </a:xfrm>
          <a:prstGeom prst="ellipse">
            <a:avLst/>
          </a:prstGeom>
          <a:solidFill>
            <a:srgbClr val="151617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2800" y="2250083"/>
            <a:ext cx="255085" cy="25509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56832" y="2850257"/>
            <a:ext cx="3106164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Деепричастия — всегда в запятых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56832" y="3554214"/>
            <a:ext cx="310616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Одиночные и в составе оборота обособляются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в любой позиции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предложения.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4347359" y="1898848"/>
            <a:ext cx="3496877" cy="3060402"/>
          </a:xfrm>
          <a:prstGeom prst="roundRect">
            <a:avLst>
              <a:gd name="adj" fmla="val 249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24130" dir="2700000">
              <a:srgbClr val="151617">
                <a:alpha val="10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4542716" y="2094210"/>
            <a:ext cx="567021" cy="567035"/>
          </a:xfrm>
          <a:prstGeom prst="ellipse">
            <a:avLst/>
          </a:prstGeom>
          <a:solidFill>
            <a:srgbClr val="151617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98684" y="2250083"/>
            <a:ext cx="255085" cy="25509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42716" y="2850257"/>
            <a:ext cx="3106164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Три исключения — без запятых</a:t>
            </a:r>
            <a:endParaRPr lang="en-US" sz="1850" dirty="0"/>
          </a:p>
        </p:txBody>
      </p:sp>
      <p:sp>
        <p:nvSpPr>
          <p:cNvPr id="12" name="Text 8"/>
          <p:cNvSpPr/>
          <p:nvPr/>
        </p:nvSpPr>
        <p:spPr>
          <a:xfrm>
            <a:off x="4542716" y="3554214"/>
            <a:ext cx="3106164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Наречие образа действия, деепричастие-часть сказуемого, устойчивый фразеологизм.</a:t>
            </a:r>
            <a:endParaRPr lang="en-US" sz="1450" dirty="0"/>
          </a:p>
        </p:txBody>
      </p:sp>
      <p:sp>
        <p:nvSpPr>
          <p:cNvPr id="13" name="Shape 9"/>
          <p:cNvSpPr/>
          <p:nvPr/>
        </p:nvSpPr>
        <p:spPr>
          <a:xfrm>
            <a:off x="8033244" y="1898848"/>
            <a:ext cx="3496877" cy="3060402"/>
          </a:xfrm>
          <a:prstGeom prst="roundRect">
            <a:avLst>
              <a:gd name="adj" fmla="val 249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24130" dir="2700000">
              <a:srgbClr val="151617">
                <a:alpha val="10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8228600" y="2094210"/>
            <a:ext cx="567021" cy="567035"/>
          </a:xfrm>
          <a:prstGeom prst="ellipse">
            <a:avLst/>
          </a:prstGeom>
          <a:solidFill>
            <a:srgbClr val="151617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4568" y="2250083"/>
            <a:ext cx="255085" cy="255091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228600" y="2850257"/>
            <a:ext cx="3106164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Уточнение — тоже в запятых</a:t>
            </a:r>
            <a:endParaRPr lang="en-US" sz="1850" dirty="0"/>
          </a:p>
        </p:txBody>
      </p:sp>
      <p:sp>
        <p:nvSpPr>
          <p:cNvPr id="17" name="Text 12"/>
          <p:cNvSpPr/>
          <p:nvPr/>
        </p:nvSpPr>
        <p:spPr>
          <a:xfrm>
            <a:off x="8228600" y="3554214"/>
            <a:ext cx="310616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Уточняющие обстоятельства времени, места и образа действия всегда обособляются.</a:t>
            </a:r>
            <a:endParaRPr lang="en-US" sz="1450" dirty="0"/>
          </a:p>
        </p:txBody>
      </p:sp>
      <p:sp>
        <p:nvSpPr>
          <p:cNvPr id="18" name="Shape 13"/>
          <p:cNvSpPr/>
          <p:nvPr/>
        </p:nvSpPr>
        <p:spPr>
          <a:xfrm>
            <a:off x="661475" y="5171877"/>
            <a:ext cx="10868745" cy="755948"/>
          </a:xfrm>
          <a:prstGeom prst="roundRect">
            <a:avLst>
              <a:gd name="adj" fmla="val 1008"/>
            </a:avLst>
          </a:prstGeom>
          <a:solidFill>
            <a:srgbClr val="E4E6E7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482" y="5439569"/>
            <a:ext cx="236234" cy="18901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275723" y="5408116"/>
            <a:ext cx="1067507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Главный совет: нашёл деепричастие — ставь запятую. Сомневаешься — проверь на исключения.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31837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Что такое обособленные обстоятельства?</a:t>
            </a:r>
            <a:endParaRPr lang="en-US" sz="3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2409230"/>
            <a:ext cx="3504219" cy="350430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33201" y="2403673"/>
            <a:ext cx="6903269" cy="1379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Это обстоятельства, которые </a:t>
            </a:r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выделяются запятыми</a:t>
            </a:r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в предложении. В середине предложения — двумя запятыми, в начале или конце — одной.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Чаще всего выражены: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4633201" y="3953470"/>
            <a:ext cx="6903269" cy="670917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одиночными деепричастиями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— словами на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-я / -в / -вши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деепричастными оборотами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— деепричастие + зависимые слова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4633201" y="4837013"/>
            <a:ext cx="6903269" cy="1039416"/>
          </a:xfrm>
          <a:prstGeom prst="roundRect">
            <a:avLst>
              <a:gd name="adj" fmla="val 733"/>
            </a:avLst>
          </a:prstGeom>
          <a:solidFill>
            <a:srgbClr val="E4E6E7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208" y="5117405"/>
            <a:ext cx="236234" cy="1890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47449" y="5054302"/>
            <a:ext cx="610001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Улыбаясь, она вошла в комнату.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— деепричастие выделяется запятой.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77" y="137220"/>
            <a:ext cx="4388931" cy="65835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606127"/>
            <a:ext cx="6296860" cy="1716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Главный «ключ»: деепричастие почти всегда требует запятых</a:t>
            </a:r>
            <a:endParaRPr lang="en-US" sz="3600" dirty="0"/>
          </a:p>
        </p:txBody>
      </p:sp>
      <p:sp>
        <p:nvSpPr>
          <p:cNvPr id="5" name="Shape 2"/>
          <p:cNvSpPr/>
          <p:nvPr/>
        </p:nvSpPr>
        <p:spPr>
          <a:xfrm>
            <a:off x="5233360" y="2588716"/>
            <a:ext cx="6296860" cy="1742877"/>
          </a:xfrm>
          <a:prstGeom prst="roundRect">
            <a:avLst>
              <a:gd name="adj" fmla="val 437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24130" dir="2700000">
              <a:srgbClr val="151617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5422764" y="2778125"/>
            <a:ext cx="5918052" cy="2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Деепричастный оборот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422764" y="3170535"/>
            <a:ext cx="5918052" cy="9716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Всегда обособляется — он добавляет </a:t>
            </a:r>
            <a:pPr algn="l" indent="0" marL="0">
              <a:lnSpc>
                <a:spcPct val="131000"/>
              </a:lnSpc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сопутствующее действие</a:t>
            </a:r>
            <a:pPr algn="l" indent="0" marL="0">
              <a:lnSpc>
                <a:spcPct val="1310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к основному глаголу.</a:t>
            </a:r>
            <a:endParaRPr lang="en-US" sz="1400" dirty="0"/>
          </a:p>
          <a:p>
            <a:pPr algn="l" indent="0" marL="0">
              <a:lnSpc>
                <a:spcPct val="131000"/>
              </a:lnSpc>
              <a:buNone/>
            </a:pPr>
            <a:r>
              <a:rPr lang="en-US" sz="140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Читая книгу, он забыл про время.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233360" y="4508897"/>
            <a:ext cx="6296860" cy="1742877"/>
          </a:xfrm>
          <a:prstGeom prst="roundRect">
            <a:avLst>
              <a:gd name="adj" fmla="val 437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24130" dir="2700000">
              <a:srgbClr val="151617">
                <a:alpha val="10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5422764" y="4698305"/>
            <a:ext cx="5918052" cy="2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Одиночное деепричастие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422764" y="5090716"/>
            <a:ext cx="5918052" cy="9716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Обособляется </a:t>
            </a:r>
            <a:pPr algn="l" indent="0" marL="0">
              <a:lnSpc>
                <a:spcPct val="131000"/>
              </a:lnSpc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вне зависимости</a:t>
            </a:r>
            <a:pPr algn="l" indent="0" marL="0">
              <a:lnSpc>
                <a:spcPct val="1310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от места в предложении — в начале, середине или конце.</a:t>
            </a:r>
            <a:endParaRPr lang="en-US" sz="1400" dirty="0"/>
          </a:p>
          <a:p>
            <a:pPr algn="l" indent="0" marL="0">
              <a:lnSpc>
                <a:spcPct val="131000"/>
              </a:lnSpc>
              <a:buNone/>
            </a:pPr>
            <a:r>
              <a:rPr lang="en-US" sz="140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Он слушал, улыбаясь.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4768"/>
            <a:ext cx="10868745" cy="304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Почему запятые «срабатывают»?</a:t>
            </a:r>
            <a:endParaRPr lang="en-US" sz="19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961132"/>
            <a:ext cx="5315512" cy="531564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21058" y="3138785"/>
            <a:ext cx="5315512" cy="5174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spcAft>
                <a:spcPts val="350"/>
              </a:spcAft>
              <a:buNone/>
            </a:pPr>
            <a:r>
              <a:rPr lang="en-US" sz="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Деепричастие или оборот сообщает читателю </a:t>
            </a:r>
            <a:pPr algn="l" indent="0" marL="0">
              <a:lnSpc>
                <a:spcPct val="101000"/>
              </a:lnSpc>
              <a:spcAft>
                <a:spcPts val="350"/>
              </a:spcAft>
              <a:buNone/>
            </a:pPr>
            <a:r>
              <a:rPr lang="en-US" sz="7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дополнительную информацию</a:t>
            </a:r>
            <a:pPr algn="l" indent="0" marL="0">
              <a:lnSpc>
                <a:spcPct val="101000"/>
              </a:lnSpc>
              <a:spcAft>
                <a:spcPts val="350"/>
              </a:spcAft>
              <a:buNone/>
            </a:pPr>
            <a:r>
              <a:rPr lang="en-US" sz="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об основном действии — указывает на его причину, время, условие или сопутствующее действие.</a:t>
            </a:r>
            <a:endParaRPr lang="en-US" sz="750" dirty="0"/>
          </a:p>
          <a:p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Смысловое выделение запятыми помогает читателю </a:t>
            </a:r>
            <a:pPr algn="l" indent="0" marL="0">
              <a:lnSpc>
                <a:spcPct val="101000"/>
              </a:lnSpc>
              <a:buNone/>
            </a:pPr>
            <a:r>
              <a:rPr lang="en-US" sz="7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правильно воспринять структуру</a:t>
            </a:r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высказывания и не запутаться в деталях.</a:t>
            </a:r>
            <a:endParaRPr lang="en-US" sz="750" dirty="0"/>
          </a:p>
        </p:txBody>
      </p:sp>
      <p:sp>
        <p:nvSpPr>
          <p:cNvPr id="5" name="Shape 2"/>
          <p:cNvSpPr/>
          <p:nvPr/>
        </p:nvSpPr>
        <p:spPr>
          <a:xfrm>
            <a:off x="6221058" y="3712666"/>
            <a:ext cx="5315512" cy="375047"/>
          </a:xfrm>
          <a:prstGeom prst="roundRect">
            <a:avLst>
              <a:gd name="adj" fmla="val 2032"/>
            </a:avLst>
          </a:prstGeom>
          <a:solidFill>
            <a:srgbClr val="E4E6E7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489" y="3790752"/>
            <a:ext cx="121738" cy="9743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537658" y="3782120"/>
            <a:ext cx="4901482" cy="236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i="1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Устав от работы, он лёг спать.</a:t>
            </a:r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— запятая сигнализирует: «устав» — это причина, а не часть главного действия.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266627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Когда обстоятельства </a:t>
            </a:r>
            <a:pPr algn="l" indent="0" marL="0">
              <a:lnSpc>
                <a:spcPct val="104000"/>
              </a:lnSpc>
              <a:buNone/>
            </a:pPr>
            <a:r>
              <a:rPr lang="en-US" sz="3700" i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не</a:t>
            </a:r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обособляются — Ловушка 1</a:t>
            </a:r>
            <a:endParaRPr lang="en-US" sz="3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825948"/>
            <a:ext cx="5339820" cy="27654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77479" y="3040360"/>
            <a:ext cx="480940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Деепричастие = часть сказуемого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977479" y="3449042"/>
            <a:ext cx="4809409" cy="16255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Если деепричастие тесно связано со сказуемым и не несёт самостоятельного добавочного действия — запятые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не ставятся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Он сидел не двигаясь.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← «не двигаясь» — это образ действия, а не добавочное действие.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0301" y="2825948"/>
            <a:ext cx="5339919" cy="27654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506305" y="3040360"/>
            <a:ext cx="480950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Одиночное наречие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6506305" y="3449042"/>
            <a:ext cx="4809509" cy="1927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Если слово отвечает на вопрос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«как? где? когда?»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и является наречием образа действия, времени или места — это уже не деепричастие, запятые не нужны.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Он шёл молча.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— «молча» = наречие, без запятой.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95115" y="112911"/>
            <a:ext cx="4421275" cy="663207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819845"/>
            <a:ext cx="6296860" cy="941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Ловушка 2: устойчивые выражения (фразеологизмы)</a:t>
            </a:r>
            <a:endParaRPr lang="en-US" sz="2950" dirty="0"/>
          </a:p>
        </p:txBody>
      </p:sp>
      <p:sp>
        <p:nvSpPr>
          <p:cNvPr id="5" name="Text 2"/>
          <p:cNvSpPr/>
          <p:nvPr/>
        </p:nvSpPr>
        <p:spPr>
          <a:xfrm>
            <a:off x="661475" y="1941016"/>
            <a:ext cx="6296860" cy="649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Некоторые деепричастия стали частью устойчивых выражений — </a:t>
            </a:r>
            <a:pPr algn="l"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фразеологизмов</a:t>
            </a:r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 Они воспринимаются как единое наречное значение и </a:t>
            </a:r>
            <a:pPr algn="l"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не обособляются</a:t>
            </a:r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661475" y="2725440"/>
            <a:ext cx="6296860" cy="3312716"/>
          </a:xfrm>
          <a:prstGeom prst="roundRect">
            <a:avLst>
              <a:gd name="adj" fmla="val 230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19050" dir="2700000">
              <a:srgbClr val="151617">
                <a:alpha val="10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67825" y="2731790"/>
            <a:ext cx="6284160" cy="825004"/>
          </a:xfrm>
          <a:custGeom>
            <a:avLst/>
            <a:gdLst/>
            <a:ahLst/>
            <a:cxnLst/>
            <a:rect l="l" t="t" r="r" b="b"/>
            <a:pathLst>
              <a:path w="6284160" h="825004">
                <a:moveTo>
                  <a:pt x="6350" y="0"/>
                </a:moveTo>
                <a:lnTo>
                  <a:pt x="6277810" y="0"/>
                </a:lnTo>
                <a:arcTo hR="6350" wR="6350" stAng="16200000" swAng="5400000"/>
                <a:lnTo>
                  <a:pt x="6284160" y="825004"/>
                </a:lnTo>
                <a:lnTo>
                  <a:pt x="0" y="825004"/>
                </a:lnTo>
                <a:lnTo>
                  <a:pt x="0" y="6350"/>
                </a:lnTo>
                <a:arcTo hR="6350" wR="6350" stAng="10800000" swAng="5400000"/>
                <a:close/>
              </a:path>
            </a:pathLst>
          </a:custGeom>
          <a:solidFill>
            <a:srgbClr val="F8ECE4"/>
          </a:solidFill>
          <a:ln/>
        </p:spPr>
      </p:sp>
      <p:sp>
        <p:nvSpPr>
          <p:cNvPr id="8" name="Text 5"/>
          <p:cNvSpPr/>
          <p:nvPr/>
        </p:nvSpPr>
        <p:spPr>
          <a:xfrm>
            <a:off x="818435" y="2882404"/>
            <a:ext cx="5982939" cy="235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сломя голову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818435" y="3189684"/>
            <a:ext cx="5982939" cy="216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= очень быстро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667825" y="3556794"/>
            <a:ext cx="6284160" cy="825004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11" name="Shape 8"/>
          <p:cNvSpPr/>
          <p:nvPr/>
        </p:nvSpPr>
        <p:spPr>
          <a:xfrm>
            <a:off x="667825" y="3556794"/>
            <a:ext cx="6284160" cy="19050"/>
          </a:xfrm>
          <a:prstGeom prst="roundRect">
            <a:avLst>
              <a:gd name="adj" fmla="val 39999"/>
            </a:avLst>
          </a:prstGeom>
          <a:solidFill>
            <a:srgbClr val="2E2F30"/>
          </a:solidFill>
          <a:ln/>
        </p:spPr>
      </p:sp>
      <p:sp>
        <p:nvSpPr>
          <p:cNvPr id="12" name="Text 9"/>
          <p:cNvSpPr/>
          <p:nvPr/>
        </p:nvSpPr>
        <p:spPr>
          <a:xfrm>
            <a:off x="818435" y="3707408"/>
            <a:ext cx="5982939" cy="235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не покладая рук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818435" y="4014688"/>
            <a:ext cx="5982939" cy="216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= усердно, без отдыха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667825" y="4381798"/>
            <a:ext cx="6284160" cy="825004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15" name="Shape 12"/>
          <p:cNvSpPr/>
          <p:nvPr/>
        </p:nvSpPr>
        <p:spPr>
          <a:xfrm>
            <a:off x="667825" y="4381798"/>
            <a:ext cx="6284160" cy="19050"/>
          </a:xfrm>
          <a:prstGeom prst="roundRect">
            <a:avLst>
              <a:gd name="adj" fmla="val 39999"/>
            </a:avLst>
          </a:prstGeom>
          <a:solidFill>
            <a:srgbClr val="2E2F30"/>
          </a:solidFill>
          <a:ln/>
        </p:spPr>
      </p:sp>
      <p:sp>
        <p:nvSpPr>
          <p:cNvPr id="16" name="Text 13"/>
          <p:cNvSpPr/>
          <p:nvPr/>
        </p:nvSpPr>
        <p:spPr>
          <a:xfrm>
            <a:off x="818435" y="4532412"/>
            <a:ext cx="5982939" cy="235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спустя рукава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818435" y="4839692"/>
            <a:ext cx="5982939" cy="216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= небрежно, кое-как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667825" y="5206802"/>
            <a:ext cx="6284160" cy="825004"/>
          </a:xfrm>
          <a:custGeom>
            <a:avLst/>
            <a:gdLst/>
            <a:ahLst/>
            <a:cxnLst/>
            <a:rect l="l" t="t" r="r" b="b"/>
            <a:pathLst>
              <a:path w="6284160" h="825004">
                <a:moveTo>
                  <a:pt x="0" y="0"/>
                </a:moveTo>
                <a:lnTo>
                  <a:pt x="6284160" y="0"/>
                </a:lnTo>
                <a:lnTo>
                  <a:pt x="6284160" y="818654"/>
                </a:lnTo>
                <a:arcTo hR="6350" wR="6350" stAng="0" swAng="5400000"/>
                <a:lnTo>
                  <a:pt x="6350" y="825004"/>
                </a:lnTo>
                <a:arcTo hR="6350" wR="6350" stAng="5400000" swAng="5400000"/>
                <a:lnTo>
                  <a:pt x="0" y="0"/>
                </a:lnTo>
                <a:close/>
              </a:path>
            </a:pathLst>
          </a:custGeom>
          <a:solidFill>
            <a:srgbClr val="F8ECE4"/>
          </a:solidFill>
          <a:ln/>
        </p:spPr>
      </p:sp>
      <p:sp>
        <p:nvSpPr>
          <p:cNvPr id="19" name="Shape 16"/>
          <p:cNvSpPr/>
          <p:nvPr/>
        </p:nvSpPr>
        <p:spPr>
          <a:xfrm>
            <a:off x="667825" y="5206802"/>
            <a:ext cx="6284160" cy="19050"/>
          </a:xfrm>
          <a:prstGeom prst="roundRect">
            <a:avLst>
              <a:gd name="adj" fmla="val 39999"/>
            </a:avLst>
          </a:prstGeom>
          <a:solidFill>
            <a:srgbClr val="2E2F30"/>
          </a:solidFill>
          <a:ln/>
        </p:spPr>
      </p:sp>
      <p:sp>
        <p:nvSpPr>
          <p:cNvPr id="20" name="Text 17"/>
          <p:cNvSpPr/>
          <p:nvPr/>
        </p:nvSpPr>
        <p:spPr>
          <a:xfrm>
            <a:off x="818435" y="5357416"/>
            <a:ext cx="5982939" cy="235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очертя голову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818435" y="5664696"/>
            <a:ext cx="5982939" cy="216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= безрассудно, смело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87970"/>
            <a:ext cx="10868745" cy="378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Обособление с производными предлогами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661475" y="1160066"/>
            <a:ext cx="5286739" cy="18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Предлоги, которые «требуют» запятых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61475" y="1436489"/>
            <a:ext cx="484275" cy="726480"/>
          </a:xfrm>
          <a:prstGeom prst="roundRect">
            <a:avLst>
              <a:gd name="adj" fmla="val 50000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15240" dir="2700000">
              <a:srgbClr val="151617">
                <a:alpha val="10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223237" y="1557536"/>
            <a:ext cx="4724976" cy="18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благодаря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661475" y="2240459"/>
            <a:ext cx="484275" cy="726480"/>
          </a:xfrm>
          <a:prstGeom prst="roundRect">
            <a:avLst>
              <a:gd name="adj" fmla="val 50000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15240" dir="2700000">
              <a:srgbClr val="151617">
                <a:alpha val="10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223237" y="2361505"/>
            <a:ext cx="4724976" cy="18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вследствие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61475" y="3044428"/>
            <a:ext cx="484275" cy="726480"/>
          </a:xfrm>
          <a:prstGeom prst="roundRect">
            <a:avLst>
              <a:gd name="adj" fmla="val 50000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15240" dir="2700000">
              <a:srgbClr val="151617">
                <a:alpha val="10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1223237" y="3165475"/>
            <a:ext cx="4724976" cy="18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ввиду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61475" y="3848398"/>
            <a:ext cx="484275" cy="726480"/>
          </a:xfrm>
          <a:prstGeom prst="roundRect">
            <a:avLst>
              <a:gd name="adj" fmla="val 50000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15240" dir="2700000">
              <a:srgbClr val="151617">
                <a:alpha val="10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23237" y="3969445"/>
            <a:ext cx="4724976" cy="18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согласно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61475" y="4652367"/>
            <a:ext cx="484275" cy="726480"/>
          </a:xfrm>
          <a:prstGeom prst="roundRect">
            <a:avLst>
              <a:gd name="adj" fmla="val 50000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15240" dir="2700000">
              <a:srgbClr val="151617">
                <a:alpha val="10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223237" y="4773414"/>
            <a:ext cx="4724976" cy="18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вопреки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61475" y="5456337"/>
            <a:ext cx="484275" cy="726480"/>
          </a:xfrm>
          <a:prstGeom prst="roundRect">
            <a:avLst>
              <a:gd name="adj" fmla="val 50000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15240" dir="2700000">
              <a:srgbClr val="151617">
                <a:alpha val="10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223237" y="5577384"/>
            <a:ext cx="4724976" cy="18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в связи с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249831" y="1152327"/>
            <a:ext cx="5286739" cy="933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Обстоятельства, выраженные существительными с производными предлогами, </a:t>
            </a:r>
            <a:pPr algn="l" indent="0" marL="0">
              <a:lnSpc>
                <a:spcPct val="109000"/>
              </a:lnSpc>
              <a:spcAft>
                <a:spcPts val="500"/>
              </a:spcAft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часто обособляются</a:t>
            </a:r>
            <a:pPr algn="l" indent="0" marL="0">
              <a:lnSpc>
                <a:spcPct val="109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— особенно когда несут уточняющий смысл: причину, уступку или условие.</a:t>
            </a:r>
            <a:endParaRPr lang="en-US" sz="950" dirty="0"/>
          </a:p>
          <a:p>
            <a:pPr algn="l" indent="0" marL="0">
              <a:lnSpc>
                <a:spcPct val="109000"/>
              </a:lnSpc>
              <a:spcAft>
                <a:spcPts val="500"/>
              </a:spcAft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Вопреки ожиданиям, экзамен оказался лёгким.</a:t>
            </a:r>
            <a:endParaRPr lang="en-US" sz="950" dirty="0"/>
          </a:p>
          <a:p>
            <a:pPr algn="l" indent="0" marL="0">
              <a:lnSpc>
                <a:spcPct val="109000"/>
              </a:lnSpc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Благодаря упорному труду, он добился успеха.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249831" y="2173288"/>
            <a:ext cx="5286739" cy="517723"/>
          </a:xfrm>
          <a:prstGeom prst="roundRect">
            <a:avLst>
              <a:gd name="adj" fmla="val 1472"/>
            </a:avLst>
          </a:prstGeom>
          <a:solidFill>
            <a:srgbClr val="E4E6E7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0875" y="2289373"/>
            <a:ext cx="151305" cy="121047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6643224" y="2273300"/>
            <a:ext cx="4772302" cy="31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Обособление факультативно, но в большинстве случаев рекомендуется для ясности.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32110"/>
            <a:ext cx="10868745" cy="941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Уточняющие обстоятельства: конкретизация — тоже в запятых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661475" y="2681883"/>
            <a:ext cx="3565138" cy="11904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Уточняющее обстоятельство </a:t>
            </a:r>
            <a:pPr algn="l" indent="0" marL="0">
              <a:lnSpc>
                <a:spcPct val="120000"/>
              </a:lnSpc>
              <a:spcAft>
                <a:spcPts val="800"/>
              </a:spcAft>
              <a:buNone/>
            </a:pPr>
            <a:r>
              <a:rPr lang="en-US" sz="11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сужает или конкретизирует</a:t>
            </a:r>
            <a:pPr algn="l" indent="0" marL="0">
              <a:lnSpc>
                <a:spcPct val="120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другое обстоятельство с более общим значением. Оно всегда обособляется запятыми.</a:t>
            </a:r>
            <a:endParaRPr lang="en-US" sz="115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Виды уточняющих обстоятельств: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475" y="3980259"/>
            <a:ext cx="3565138" cy="1382911"/>
          </a:xfrm>
          <a:prstGeom prst="rect">
            <a:avLst/>
          </a:prstGeom>
          <a:noFill/>
          <a:ln/>
        </p:spPr>
        <p:txBody>
          <a:bodyPr wrap="square" lIns="0" tIns="60250" rIns="0" bIns="0" rtlCol="0" anchor="t">
            <a:normAutofit/>
          </a:bodyPr>
          <a:lstStyle/>
          <a:p>
            <a:pPr algn="l" marL="233680" indent="-233680">
              <a:lnSpc>
                <a:spcPct val="120000"/>
              </a:lnSpc>
              <a:buSzPct val="100000"/>
              <a:buChar char="•"/>
            </a:pPr>
            <a:r>
              <a:rPr lang="en-US" sz="11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Времени:</a:t>
            </a:r>
            <a:pPr algn="l" marL="233680" indent="-233680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</a:t>
            </a:r>
            <a:pPr algn="l" marL="233680" indent="-233680">
              <a:lnSpc>
                <a:spcPct val="120000"/>
              </a:lnSpc>
              <a:buSzPct val="100000"/>
              <a:buChar char="•"/>
            </a:pPr>
            <a:r>
              <a:rPr lang="en-US" sz="11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Вчера, около полуночи, он вернулся домой.</a:t>
            </a:r>
            <a:endParaRPr lang="en-US" sz="1150" dirty="0"/>
          </a:p>
          <a:p>
            <a:pPr algn="l" marL="233680" indent="-233680">
              <a:lnSpc>
                <a:spcPct val="120000"/>
              </a:lnSpc>
              <a:buSzPct val="100000"/>
              <a:buChar char="•"/>
            </a:pPr>
            <a:r>
              <a:rPr lang="en-US" sz="11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Места:</a:t>
            </a:r>
            <a:pPr algn="l" marL="233680" indent="-233680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</a:t>
            </a:r>
            <a:pPr algn="l" marL="233680" indent="-233680">
              <a:lnSpc>
                <a:spcPct val="120000"/>
              </a:lnSpc>
              <a:buSzPct val="100000"/>
              <a:buChar char="•"/>
            </a:pPr>
            <a:r>
              <a:rPr lang="en-US" sz="11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Внизу, у самой реки, стоял старый дом.</a:t>
            </a:r>
            <a:endParaRPr lang="en-US" sz="1150" dirty="0"/>
          </a:p>
          <a:p>
            <a:pPr algn="l" marL="233680" indent="-233680">
              <a:lnSpc>
                <a:spcPct val="120000"/>
              </a:lnSpc>
              <a:buSzPct val="100000"/>
              <a:buChar char="•"/>
            </a:pPr>
            <a:r>
              <a:rPr lang="en-US" sz="11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Образа действия:</a:t>
            </a:r>
            <a:pPr algn="l" marL="233680" indent="-233680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</a:t>
            </a:r>
            <a:pPr algn="l" marL="233680" indent="-233680">
              <a:lnSpc>
                <a:spcPct val="120000"/>
              </a:lnSpc>
              <a:buSzPct val="100000"/>
              <a:buChar char="•"/>
            </a:pPr>
            <a:r>
              <a:rPr lang="en-US" sz="11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Он говорил тихо, почти шёпотом.</a:t>
            </a:r>
            <a:endParaRPr lang="en-US" sz="11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96978" y="1788220"/>
            <a:ext cx="5142974" cy="440263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14596" y="3108023"/>
            <a:ext cx="1983356" cy="2479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Время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8607552" y="2958165"/>
            <a:ext cx="1727724" cy="2479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Место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752506" y="4896945"/>
            <a:ext cx="1498535" cy="4958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Образ действия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14263" y="141684"/>
            <a:ext cx="4382978" cy="65746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700980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Мини-алгоритм: распознай быстро</a:t>
            </a:r>
            <a:endParaRPr lang="en-US" sz="3700" dirty="0"/>
          </a:p>
        </p:txBody>
      </p:sp>
      <p:sp>
        <p:nvSpPr>
          <p:cNvPr id="5" name="Shape 2"/>
          <p:cNvSpPr/>
          <p:nvPr/>
        </p:nvSpPr>
        <p:spPr>
          <a:xfrm>
            <a:off x="661475" y="2165747"/>
            <a:ext cx="425241" cy="425252"/>
          </a:xfrm>
          <a:prstGeom prst="roundRect">
            <a:avLst>
              <a:gd name="adj" fmla="val 1792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24130" dir="2700000">
              <a:srgbClr val="151617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732365" y="2201168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275723" y="2230636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Найди обстоятельство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1275723" y="2639318"/>
            <a:ext cx="568261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Выражено деепричастием или деепричастным оборотом? Задай вопрос: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«что делая? что сделав?»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61475" y="3622179"/>
            <a:ext cx="425241" cy="425252"/>
          </a:xfrm>
          <a:prstGeom prst="roundRect">
            <a:avLst>
              <a:gd name="adj" fmla="val 1792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24130" dir="2700000">
              <a:srgbClr val="151617">
                <a:alpha val="10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732365" y="3657600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275723" y="3687068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Если да — ставь запятые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1275723" y="4095750"/>
            <a:ext cx="568261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Деепричастие почти всегда обособляется. Смело выделяй запятыми.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661475" y="5078611"/>
            <a:ext cx="425241" cy="425252"/>
          </a:xfrm>
          <a:prstGeom prst="roundRect">
            <a:avLst>
              <a:gd name="adj" fmla="val 1792"/>
            </a:avLst>
          </a:prstGeom>
          <a:solidFill>
            <a:srgbClr val="F8ECE4"/>
          </a:solidFill>
          <a:ln w="6350">
            <a:solidFill>
              <a:srgbClr val="151617"/>
            </a:solidFill>
            <a:prstDash val="solid"/>
          </a:ln>
          <a:effectLst>
            <a:outerShdw sx="100000" sy="100000" kx="0" ky="0" algn="bl" rotWithShape="0" blurRad="127" dist="24130" dir="2700000">
              <a:srgbClr val="151617">
                <a:alpha val="10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732365" y="5114032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275723" y="5143500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Проверь на исключения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1275723" y="5552182"/>
            <a:ext cx="568261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Это наречие? Часть сказуемого? Фразеологизм? Тогда запятые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не нужны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2026-08-18T19:09:44Z</dcterms:created>
  <dcterms:modified xsi:type="dcterms:W3CDTF">2026-08-18T19:09:44Z</dcterms:modified>
</cp:coreProperties>
</file>