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Sora Light"/>
      <p:regular r:id="rId201314"/>
    </p:embeddedFont>
    <p:embeddedFont>
      <p:font typeface="Sora"/>
      <p:regular r:id="rId201315"/>
    </p:embeddedFont>
    <p:embeddedFont>
      <p:font typeface="Sora Semi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1.png"/><Relationship Id="rId4" Type="http://schemas.openxmlformats.org/officeDocument/2006/relationships/image" Target="../media/image-4-2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F9D2D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9997" y="135235"/>
            <a:ext cx="4391510" cy="65874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1908" y="1867793"/>
            <a:ext cx="6355993" cy="17817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Обособленные определения: примеры, легко и понятно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31908" y="3920331"/>
            <a:ext cx="6355993" cy="10698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5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Разбираемся в одной из ключевых тем русского синтаксиса — шаг за шагом, с примерами и логикой.</a:t>
            </a:r>
            <a:endParaRPr lang="en-US" sz="14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Сайфудинова Динора Михайловна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F9D2D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8608" y="133152"/>
            <a:ext cx="4394289" cy="659159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1908" y="695325"/>
            <a:ext cx="6355993" cy="584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Итог: формула уверенности</a:t>
            </a:r>
            <a:endParaRPr lang="en-US" sz="3650" dirty="0"/>
          </a:p>
        </p:txBody>
      </p:sp>
      <p:sp>
        <p:nvSpPr>
          <p:cNvPr id="5" name="Text 2"/>
          <p:cNvSpPr/>
          <p:nvPr/>
        </p:nvSpPr>
        <p:spPr>
          <a:xfrm>
            <a:off x="898403" y="1739007"/>
            <a:ext cx="6089498" cy="5641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3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Обособленное определение = признак + интонационное/смысловое выделение в предложении.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631908" y="1542256"/>
            <a:ext cx="19050" cy="957659"/>
          </a:xfrm>
          <a:prstGeom prst="roundRect">
            <a:avLst>
              <a:gd name="adj" fmla="val 49999"/>
            </a:avLst>
          </a:prstGeom>
          <a:solidFill>
            <a:srgbClr val="DA1B2E"/>
          </a:solidFill>
          <a:ln/>
        </p:spPr>
      </p:sp>
      <p:sp>
        <p:nvSpPr>
          <p:cNvPr id="7" name="Text 4"/>
          <p:cNvSpPr/>
          <p:nvPr/>
        </p:nvSpPr>
        <p:spPr>
          <a:xfrm>
            <a:off x="631908" y="2696666"/>
            <a:ext cx="355393" cy="2221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01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31908" y="2979638"/>
            <a:ext cx="3090488" cy="19050"/>
          </a:xfrm>
          <a:prstGeom prst="rect">
            <a:avLst/>
          </a:prstGeom>
          <a:solidFill>
            <a:srgbClr val="DA1B2E"/>
          </a:solidFill>
          <a:ln/>
        </p:spPr>
      </p:sp>
      <p:sp>
        <p:nvSpPr>
          <p:cNvPr id="9" name="Text 6"/>
          <p:cNvSpPr/>
          <p:nvPr/>
        </p:nvSpPr>
        <p:spPr>
          <a:xfrm>
            <a:off x="631908" y="3106539"/>
            <a:ext cx="3090488" cy="29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Найдите, что уточнили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631908" y="3503712"/>
            <a:ext cx="3090488" cy="8462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 какому слову относится определение? Какой признак оно называет?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3897314" y="2696666"/>
            <a:ext cx="355393" cy="2221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02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897314" y="2979638"/>
            <a:ext cx="3090587" cy="19050"/>
          </a:xfrm>
          <a:prstGeom prst="rect">
            <a:avLst/>
          </a:prstGeom>
          <a:solidFill>
            <a:srgbClr val="DA1B2E"/>
          </a:solidFill>
          <a:ln/>
        </p:spPr>
      </p:sp>
      <p:sp>
        <p:nvSpPr>
          <p:cNvPr id="13" name="Text 10"/>
          <p:cNvSpPr/>
          <p:nvPr/>
        </p:nvSpPr>
        <p:spPr>
          <a:xfrm>
            <a:off x="3897314" y="3106539"/>
            <a:ext cx="3090587" cy="29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Проверьте выделение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3897314" y="3503712"/>
            <a:ext cx="3090587" cy="8462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Нужно ли отделить определение знаками, чтобы смысл не слился с основой предложения?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31908" y="4658122"/>
            <a:ext cx="355393" cy="2221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03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631908" y="4941094"/>
            <a:ext cx="6355993" cy="19050"/>
          </a:xfrm>
          <a:prstGeom prst="rect">
            <a:avLst/>
          </a:prstGeom>
          <a:solidFill>
            <a:srgbClr val="DA1B2E"/>
          </a:solidFill>
          <a:ln/>
        </p:spPr>
      </p:sp>
      <p:sp>
        <p:nvSpPr>
          <p:cNvPr id="17" name="Text 14"/>
          <p:cNvSpPr/>
          <p:nvPr/>
        </p:nvSpPr>
        <p:spPr>
          <a:xfrm>
            <a:off x="631908" y="5067995"/>
            <a:ext cx="6355993" cy="29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Закрепите на практике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631908" y="5465167"/>
            <a:ext cx="6355993" cy="5641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Разберите 2–3 предложения и сравните, как меняется чтение — без знаков и с ними.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F9D2D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188" y="135235"/>
            <a:ext cx="4391510" cy="65874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03794" y="611188"/>
            <a:ext cx="6355993" cy="17817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Что такое «определение» и почему оно бывает «обособленным»?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5203794" y="2844205"/>
            <a:ext cx="2957736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Определение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5203794" y="3321546"/>
            <a:ext cx="2957736" cy="2184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Это второстепенный член предложения, который называет 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признак предмета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отвечает на вопросы 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b="1" dirty="0">
                <a:solidFill>
                  <a:srgbClr val="DA1B2E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«какой? какая? какое?»</a:t>
            </a:r>
            <a:endParaRPr lang="en-US" sz="14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14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Девочка, </a:t>
            </a:r>
            <a:pPr algn="l" indent="0" marL="0">
              <a:lnSpc>
                <a:spcPct val="133000"/>
              </a:lnSpc>
              <a:buNone/>
            </a:pPr>
            <a:r>
              <a:rPr lang="en-US" sz="14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уставшая после прогулки</a:t>
            </a:r>
            <a:pPr algn="l" indent="0" marL="0">
              <a:lnSpc>
                <a:spcPct val="133000"/>
              </a:lnSpc>
              <a:buNone/>
            </a:pPr>
            <a:r>
              <a:rPr lang="en-US" sz="14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сразу уснула.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608400" y="2844205"/>
            <a:ext cx="2957736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Обособление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608400" y="3321546"/>
            <a:ext cx="2957736" cy="2762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Когда определение выделяется интонационно и на письме — оно становится 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обособленным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Признак перестаёт быть «фоновым» и превращается в 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b="1" dirty="0">
                <a:solidFill>
                  <a:srgbClr val="DA1B2E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добавочное сообщение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14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Обособление усиливает смысл и делает речь точнее и выразительнее.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502245"/>
            <a:ext cx="10927878" cy="315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Истоки трудности: спор о классификации</a:t>
            </a:r>
            <a:endParaRPr lang="en-US" sz="19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908" y="951409"/>
            <a:ext cx="5346963" cy="534709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19173" y="3174702"/>
            <a:ext cx="5346963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Почему это важно знать?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6219173" y="3383359"/>
            <a:ext cx="5956548" cy="117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7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 отечественной традиции долго существовали два подхода к изучению синтаксиса: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6219173" y="3546673"/>
            <a:ext cx="5346963" cy="252710"/>
          </a:xfrm>
          <a:prstGeom prst="rect">
            <a:avLst/>
          </a:prstGeom>
          <a:noFill/>
          <a:ln/>
        </p:spPr>
        <p:txBody>
          <a:bodyPr wrap="square" lIns="0" tIns="38366" rIns="0" bIns="0" rtlCol="0" anchor="t">
            <a:normAutofit/>
          </a:bodyPr>
          <a:lstStyle/>
          <a:p>
            <a:pPr algn="l" marL="152400" indent="-152400">
              <a:lnSpc>
                <a:spcPct val="102000"/>
              </a:lnSpc>
              <a:buSzPct val="100000"/>
              <a:buChar char="•"/>
            </a:pPr>
            <a:r>
              <a:rPr lang="en-US" sz="7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По форме</a:t>
            </a:r>
            <a:pPr algn="l" marL="152400" indent="-152400">
              <a:lnSpc>
                <a:spcPct val="102000"/>
              </a:lnSpc>
              <a:buSzPct val="100000"/>
              <a:buChar char="•"/>
            </a:pPr>
            <a:r>
              <a:rPr lang="en-US" sz="7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синтаксической связи — как слова соединяются грамматически</a:t>
            </a:r>
            <a:endParaRPr lang="en-US" sz="750" dirty="0"/>
          </a:p>
          <a:p>
            <a:pPr algn="l" marL="152400" indent="-152400">
              <a:lnSpc>
                <a:spcPct val="102000"/>
              </a:lnSpc>
              <a:buSzPct val="100000"/>
              <a:buChar char="•"/>
            </a:pPr>
            <a:r>
              <a:rPr lang="en-US" sz="7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По значению</a:t>
            </a:r>
            <a:pPr algn="l" marL="152400" indent="-152400">
              <a:lnSpc>
                <a:spcPct val="102000"/>
              </a:lnSpc>
              <a:buSzPct val="100000"/>
              <a:buChar char="•"/>
            </a:pPr>
            <a:r>
              <a:rPr lang="en-US" sz="7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какую смысловую роль выполняет конструкция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6219173" y="3845223"/>
            <a:ext cx="5346963" cy="234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7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Со временем победил синтез: один и тот же «вид» связи может выполнять </a:t>
            </a:r>
            <a:pPr algn="l" indent="0" marL="0">
              <a:lnSpc>
                <a:spcPct val="102000"/>
              </a:lnSpc>
              <a:buNone/>
            </a:pPr>
            <a:r>
              <a:rPr lang="en-US" sz="75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разные роли</a:t>
            </a:r>
            <a:pPr algn="l" indent="0" marL="0">
              <a:lnSpc>
                <a:spcPct val="102000"/>
              </a:lnSpc>
              <a:buNone/>
            </a:pPr>
            <a:r>
              <a:rPr lang="en-US" sz="7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в зависимости от контекста и лексики.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1469628"/>
            <a:ext cx="10927878" cy="11878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Суть обособления: смысл + синтаксическая форма</a:t>
            </a:r>
            <a:endParaRPr lang="en-US" sz="3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1908" y="3018532"/>
            <a:ext cx="5373652" cy="23697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39380" y="3224411"/>
            <a:ext cx="4860307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Лексика меняет функцию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939380" y="3629521"/>
            <a:ext cx="4860307" cy="1552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Одинаковые по форме сочетания могут работать по-разному. Значение слова влияет на то, нужно ли обособление.</a:t>
            </a:r>
            <a:endParaRPr lang="en-US" sz="14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«Старый дом» (просто признак) vs. «Дом, </a:t>
            </a:r>
            <a:pPr algn="l" indent="0" marL="0">
              <a:lnSpc>
                <a:spcPct val="133000"/>
              </a:lnSpc>
              <a:buNone/>
            </a:pPr>
            <a:r>
              <a:rPr lang="en-US" sz="14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старый и обветшалый</a:t>
            </a:r>
            <a:pPr algn="l" indent="0" marL="0">
              <a:lnSpc>
                <a:spcPct val="133000"/>
              </a:lnSpc>
              <a:buNone/>
            </a:pPr>
            <a:r>
              <a:rPr lang="en-US" sz="14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стоял на краю» (добавочное сообщение).</a:t>
            </a:r>
            <a:endParaRPr lang="en-US" sz="14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6035" y="3018532"/>
            <a:ext cx="5373752" cy="236974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93506" y="3224411"/>
            <a:ext cx="4860407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Принцип Потебни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6493506" y="3629521"/>
            <a:ext cx="4860407" cy="1552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Великий лингвист А. А. Потебня утверждал: понять конструкцию невозможно без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синтеза значения и употребления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14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Правило обособления — это не механический приём, а </a:t>
            </a:r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отражение смысловых отношений</a:t>
            </a:r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в предложении.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F9D2D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631" y="126901"/>
            <a:ext cx="4402623" cy="660409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03794" y="526256"/>
            <a:ext cx="6355993" cy="16701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Как понять обособленное определение — на слух и глазами</a:t>
            </a:r>
            <a:endParaRPr lang="en-US" sz="3500" dirty="0"/>
          </a:p>
        </p:txBody>
      </p:sp>
      <p:sp>
        <p:nvSpPr>
          <p:cNvPr id="5" name="Shape 2"/>
          <p:cNvSpPr/>
          <p:nvPr/>
        </p:nvSpPr>
        <p:spPr>
          <a:xfrm>
            <a:off x="5203794" y="2434431"/>
            <a:ext cx="6355993" cy="1869281"/>
          </a:xfrm>
          <a:prstGeom prst="roundRect">
            <a:avLst>
              <a:gd name="adj" fmla="val 3803"/>
            </a:avLst>
          </a:prstGeom>
          <a:solidFill>
            <a:srgbClr val="F9D2D6"/>
          </a:solidFill>
          <a:ln w="6350">
            <a:solidFill>
              <a:srgbClr val="DFB8B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379407" y="2610048"/>
            <a:ext cx="6004767" cy="278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🎧</a:t>
            </a:r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 На слух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379407" y="2983607"/>
            <a:ext cx="6004767" cy="1144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spcAft>
                <a:spcPts val="700"/>
              </a:spcAft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Обособленное определение звучит как </a:t>
            </a:r>
            <a:pPr algn="l" indent="0" marL="0">
              <a:lnSpc>
                <a:spcPct val="129000"/>
              </a:lnSpc>
              <a:spcAft>
                <a:spcPts val="700"/>
              </a:spcAft>
              <a:buNone/>
            </a:pPr>
            <a:r>
              <a:rPr lang="en-US" sz="13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добавочное сообщение</a:t>
            </a:r>
            <a:pPr algn="l" indent="0" marL="0">
              <a:lnSpc>
                <a:spcPct val="129000"/>
              </a:lnSpc>
              <a:spcAft>
                <a:spcPts val="700"/>
              </a:spcAft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перед ним и после него — пауза. Оно «подсвечивает» признак, а не сливается с основой.</a:t>
            </a:r>
            <a:endParaRPr lang="en-US" sz="130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13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«Ветер, </a:t>
            </a:r>
            <a:pPr algn="l" indent="0" marL="0">
              <a:lnSpc>
                <a:spcPct val="129000"/>
              </a:lnSpc>
              <a:buNone/>
            </a:pPr>
            <a:r>
              <a:rPr lang="en-US" sz="1300" i="1" dirty="0">
                <a:solidFill>
                  <a:srgbClr val="FFF6F7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холодный и резкий</a:t>
            </a:r>
            <a:pPr algn="l" indent="0" marL="0">
              <a:lnSpc>
                <a:spcPct val="129000"/>
              </a:lnSpc>
              <a:buNone/>
            </a:pPr>
            <a:r>
              <a:rPr lang="en-US" sz="13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налетел неожиданно.»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203794" y="4462363"/>
            <a:ext cx="6355993" cy="1869281"/>
          </a:xfrm>
          <a:prstGeom prst="roundRect">
            <a:avLst>
              <a:gd name="adj" fmla="val 3803"/>
            </a:avLst>
          </a:prstGeom>
          <a:solidFill>
            <a:srgbClr val="F9D2D6"/>
          </a:solidFill>
          <a:ln w="6350">
            <a:solidFill>
              <a:srgbClr val="DFB8B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379407" y="4637980"/>
            <a:ext cx="6004767" cy="278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👁</a:t>
            </a:r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 На письме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5379407" y="5011539"/>
            <a:ext cx="6004767" cy="1144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spcAft>
                <a:spcPts val="700"/>
              </a:spcAft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Конструкция отделяется </a:t>
            </a:r>
            <a:pPr algn="l" indent="0" marL="0">
              <a:lnSpc>
                <a:spcPct val="129000"/>
              </a:lnSpc>
              <a:spcAft>
                <a:spcPts val="700"/>
              </a:spcAft>
              <a:buNone/>
            </a:pPr>
            <a:r>
              <a:rPr lang="en-US" sz="13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запятыми</a:t>
            </a:r>
            <a:pPr algn="l" indent="0" marL="0">
              <a:lnSpc>
                <a:spcPct val="129000"/>
              </a:lnSpc>
              <a:spcAft>
                <a:spcPts val="700"/>
              </a:spcAft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(реже — тире или скобками), чтобы читатель не «слил» смысл определения с основой предложения.</a:t>
            </a:r>
            <a:endParaRPr lang="en-US" sz="130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Знаки препинания — это </a:t>
            </a:r>
            <a:pPr algn="l" indent="0" marL="0">
              <a:lnSpc>
                <a:spcPct val="129000"/>
              </a:lnSpc>
              <a:buNone/>
            </a:pPr>
            <a:r>
              <a:rPr lang="en-US" sz="1300" dirty="0">
                <a:solidFill>
                  <a:srgbClr val="FFF6F7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визуальная пауза</a:t>
            </a:r>
            <a:pPr algn="l" indent="0" marL="0">
              <a:lnSpc>
                <a:spcPct val="12900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подсказка для верного восприятия.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1780580"/>
            <a:ext cx="10927878" cy="593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Логические требования к определениям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31908" y="2735560"/>
            <a:ext cx="11537463" cy="288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Понимание этих требований помогает </a:t>
            </a:r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осмысленно применять правило</a:t>
            </a:r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а не зубрить его.</a:t>
            </a:r>
            <a:endParaRPr lang="en-US" sz="14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1908" y="3227586"/>
            <a:ext cx="451335" cy="45134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08861" y="3227586"/>
            <a:ext cx="2815262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Соразмерность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1308861" y="3632696"/>
            <a:ext cx="2815262" cy="1444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Определение не должно быть слишком широким или слишком узким. Оно точно называет признак данного предмета.</a:t>
            </a:r>
            <a:endParaRPr lang="en-US" sz="14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740" y="3227586"/>
            <a:ext cx="451335" cy="45134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026693" y="3227586"/>
            <a:ext cx="2815262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Понятность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5026693" y="3632696"/>
            <a:ext cx="2815262" cy="1444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Нельзя объяснять «неизвестное через неизвестное». Определение должно опираться на знакомые понятия.</a:t>
            </a:r>
            <a:endParaRPr lang="en-US" sz="14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67572" y="3227586"/>
            <a:ext cx="451335" cy="45134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744525" y="3227586"/>
            <a:ext cx="2815262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Однозначность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744525" y="3632696"/>
            <a:ext cx="2815262" cy="1155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 формулировке нужны чёткие опорные понятия. Двусмысленность разрушает смысл конструкции.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554732"/>
            <a:ext cx="10927878" cy="593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Школьный пошаговый разбор примера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31908" y="1509713"/>
            <a:ext cx="11537463" cy="288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Возьмём предложение: </a:t>
            </a:r>
            <a:pPr algn="l" indent="0" marL="0">
              <a:lnSpc>
                <a:spcPct val="133000"/>
              </a:lnSpc>
              <a:buNone/>
            </a:pPr>
            <a:r>
              <a:rPr lang="en-US" sz="14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«Мальчик, </a:t>
            </a:r>
            <a:pPr algn="l" indent="0" marL="0">
              <a:lnSpc>
                <a:spcPct val="133000"/>
              </a:lnSpc>
              <a:buNone/>
            </a:pPr>
            <a:r>
              <a:rPr lang="en-US" sz="1400" i="1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утомлённый долгой дорогой</a:t>
            </a:r>
            <a:pPr algn="l" indent="0" marL="0">
              <a:lnSpc>
                <a:spcPct val="133000"/>
              </a:lnSpc>
              <a:buNone/>
            </a:pPr>
            <a:r>
              <a:rPr lang="en-US" sz="14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молча лёг спать.»</a:t>
            </a:r>
            <a:endParaRPr lang="en-US" sz="14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86697" y="2001738"/>
            <a:ext cx="6418300" cy="380940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53940" y="4757633"/>
            <a:ext cx="1595455" cy="6471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Поставить запятые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5343230" y="4595761"/>
            <a:ext cx="1595455" cy="97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Проверить обособленность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3299737" y="4919334"/>
            <a:ext cx="1595455" cy="323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Найти слово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31908" y="6014244"/>
            <a:ext cx="11537463" cy="288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Следуя этим трём шагам, можно уверенно находить и оформлять обособленные определения в любом предложении.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1024334"/>
            <a:ext cx="10927878" cy="593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Примеры из школьной практики</a:t>
            </a:r>
            <a:endParaRPr lang="en-US" sz="3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908" y="2092127"/>
            <a:ext cx="3538350" cy="353843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17128" y="2146796"/>
            <a:ext cx="6948909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Что чаще всего обособляют?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4617128" y="2624138"/>
            <a:ext cx="6948909" cy="5778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Определения, которые выступают </a:t>
            </a:r>
            <a:pPr algn="l" indent="0" marL="0">
              <a:lnSpc>
                <a:spcPct val="133000"/>
              </a:lnSpc>
              <a:buNone/>
            </a:pPr>
            <a:r>
              <a:rPr lang="en-US" sz="1400" b="1" dirty="0">
                <a:solidFill>
                  <a:srgbClr val="DA1B2E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уточнением или пояснением</a:t>
            </a:r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а не нейтральной характеристикой: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617128" y="3364409"/>
            <a:ext cx="6948909" cy="992981"/>
          </a:xfrm>
          <a:prstGeom prst="rect">
            <a:avLst/>
          </a:prstGeom>
          <a:noFill/>
          <a:ln/>
        </p:spPr>
        <p:txBody>
          <a:bodyPr wrap="square" lIns="0" tIns="72219" rIns="0" bIns="0" rtlCol="0" anchor="t">
            <a:normAutofit/>
          </a:bodyPr>
          <a:lstStyle/>
          <a:p>
            <a:pPr algn="l" marL="284480" indent="-284480">
              <a:lnSpc>
                <a:spcPct val="133000"/>
              </a:lnSpc>
              <a:buSzPct val="100000"/>
              <a:buChar char="•"/>
            </a:pPr>
            <a:r>
              <a:rPr lang="en-US" sz="14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Листья, </a:t>
            </a:r>
            <a:pPr algn="l" marL="284480" indent="-284480">
              <a:lnSpc>
                <a:spcPct val="133000"/>
              </a:lnSpc>
              <a:buSzPct val="100000"/>
              <a:buChar char="•"/>
            </a:pPr>
            <a:r>
              <a:rPr lang="en-US" sz="1400" b="1" i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пожелтевшие от осеннего холода</a:t>
            </a:r>
            <a:pPr algn="l" marL="284480" indent="-284480">
              <a:lnSpc>
                <a:spcPct val="133000"/>
              </a:lnSpc>
              <a:buSzPct val="100000"/>
              <a:buChar char="•"/>
            </a:pPr>
            <a:r>
              <a:rPr lang="en-US" sz="14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тихо падали.</a:t>
            </a:r>
            <a:endParaRPr lang="en-US" sz="1400" dirty="0"/>
          </a:p>
          <a:p>
            <a:pPr algn="l" marL="284480" indent="-284480">
              <a:lnSpc>
                <a:spcPct val="133000"/>
              </a:lnSpc>
              <a:buSzPct val="100000"/>
              <a:buChar char="•"/>
            </a:pPr>
            <a:r>
              <a:rPr lang="en-US" sz="14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Она, </a:t>
            </a:r>
            <a:pPr algn="l" marL="284480" indent="-284480">
              <a:lnSpc>
                <a:spcPct val="133000"/>
              </a:lnSpc>
              <a:buSzPct val="100000"/>
              <a:buChar char="•"/>
            </a:pPr>
            <a:r>
              <a:rPr lang="en-US" sz="1400" b="1" i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взволнованная и растерянная</a:t>
            </a:r>
            <a:pPr algn="l" marL="284480" indent="-284480">
              <a:lnSpc>
                <a:spcPct val="133000"/>
              </a:lnSpc>
              <a:buSzPct val="100000"/>
              <a:buChar char="•"/>
            </a:pPr>
            <a:r>
              <a:rPr lang="en-US" sz="14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не могла произнести ни слова.</a:t>
            </a:r>
            <a:endParaRPr lang="en-US" sz="1400" dirty="0"/>
          </a:p>
          <a:p>
            <a:pPr algn="l" marL="284480" indent="-284480">
              <a:lnSpc>
                <a:spcPct val="133000"/>
              </a:lnSpc>
              <a:buSzPct val="100000"/>
              <a:buChar char="•"/>
            </a:pPr>
            <a:r>
              <a:rPr lang="en-US" sz="14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Туман, </a:t>
            </a:r>
            <a:pPr algn="l" marL="284480" indent="-284480">
              <a:lnSpc>
                <a:spcPct val="133000"/>
              </a:lnSpc>
              <a:buSzPct val="100000"/>
              <a:buChar char="•"/>
            </a:pPr>
            <a:r>
              <a:rPr lang="en-US" sz="1400" b="1" i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густой и белый</a:t>
            </a:r>
            <a:pPr algn="l" marL="284480" indent="-284480">
              <a:lnSpc>
                <a:spcPct val="133000"/>
              </a:lnSpc>
              <a:buSzPct val="100000"/>
              <a:buChar char="•"/>
            </a:pPr>
            <a:r>
              <a:rPr lang="en-US" sz="14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окутал поля.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617128" y="4560491"/>
            <a:ext cx="6948909" cy="992783"/>
          </a:xfrm>
          <a:prstGeom prst="roundRect">
            <a:avLst>
              <a:gd name="adj" fmla="val 7638"/>
            </a:avLst>
          </a:prstGeom>
          <a:solidFill>
            <a:srgbClr val="F9D2D6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7603" y="4831259"/>
            <a:ext cx="225618" cy="18047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203695" y="4767957"/>
            <a:ext cx="6181868" cy="5778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Обособление помогает читателю мгновенно уловить паузу и не спутать смысл определения с основой.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1494036"/>
            <a:ext cx="10927878" cy="593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Как менялись синтаксис и пунктуация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31908" y="2539206"/>
            <a:ext cx="5243679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От интонации — к грамматике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31908" y="3016548"/>
            <a:ext cx="5243679" cy="1895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История пунктуации — это переход от 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интонационного принципа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(пишем, как слышим) к 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грамматическому и синтаксическому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(пишем по правилам строения предложения).</a:t>
            </a:r>
            <a:endParaRPr lang="en-US" sz="14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 разные эпохи правила «ощущались» по-разному именно потому, что менялась сама логика расстановки знаков.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322457" y="2539206"/>
            <a:ext cx="5243679" cy="296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Вывод для ученика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6322457" y="3016548"/>
            <a:ext cx="5243679" cy="2184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Обособление — это 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b="1" dirty="0">
                <a:solidFill>
                  <a:srgbClr val="DA1B2E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не просто знак препинания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Это способ организации смысла: знак сигнализирует о структуре высказывания и помогает читателю правильно воспринять текст.</a:t>
            </a:r>
            <a:endParaRPr lang="en-US" sz="14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Понимая эту историю, легче принять современные правила как осмысленную систему, а не набор исключений.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2026-08-18T19:09:01Z</dcterms:created>
  <dcterms:modified xsi:type="dcterms:W3CDTF">2026-08-18T19:09:01Z</dcterms:modified>
</cp:coreProperties>
</file>