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M Sans"/>
      <p:regular r:id="rId201314"/>
    </p:embeddedFont>
    <p:embeddedFont>
      <p:font typeface="DM Sans SemiBold"/>
      <p:regular r:id="rId201315"/>
    </p:embeddedFont>
    <p:embeddedFont>
      <p:font typeface="DM Sans Bold"/>
      <p:regular r:id="rId201316"/>
    </p:embeddedFont>
    <p:embeddedFont>
      <p:font typeface="DM Sans Black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image" Target="../media/image-10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72372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Однокоренные слова: Детектив в русском языке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684859"/>
            <a:ext cx="4722763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Путешествие в глубины языка, где каждое слово хранит тайну своего происхождения</a:t>
            </a:r>
            <a:endParaRPr lang="en-US" sz="9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9248" y="81335"/>
            <a:ext cx="3320504" cy="49807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71847"/>
            <a:ext cx="4722763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Ваш главный вывод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496119" y="853455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Русский язык — это живой архив истории человечества. Каждое слово хранит «первородный огонь» смысла.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496119" y="1285875"/>
            <a:ext cx="2313905" cy="1524744"/>
          </a:xfrm>
          <a:prstGeom prst="roundRect">
            <a:avLst>
              <a:gd name="adj" fmla="val 640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3970" dir="2700000">
              <a:srgbClr val="e5b2b7">
                <a:alpha val="10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609377" y="1399133"/>
            <a:ext cx="325562" cy="325562"/>
          </a:xfrm>
          <a:prstGeom prst="ellipse">
            <a:avLst/>
          </a:prstGeom>
          <a:solidFill>
            <a:srgbClr val="E199BB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897" y="1488653"/>
            <a:ext cx="146521" cy="14652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09377" y="1819647"/>
            <a:ext cx="2087389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Вслушивайтесь в слова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609377" y="2046089"/>
            <a:ext cx="2087389" cy="651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За привычным звучанием скрыты образы, мифы и судьбы целых цивилизаций. Язык — это не просто инструмент общения.</a:t>
            </a:r>
            <a:endParaRPr lang="en-US" sz="850" dirty="0"/>
          </a:p>
        </p:txBody>
      </p:sp>
      <p:sp>
        <p:nvSpPr>
          <p:cNvPr id="11" name="Shape 7"/>
          <p:cNvSpPr/>
          <p:nvPr/>
        </p:nvSpPr>
        <p:spPr>
          <a:xfrm>
            <a:off x="2904976" y="1285875"/>
            <a:ext cx="2313905" cy="1524744"/>
          </a:xfrm>
          <a:prstGeom prst="roundRect">
            <a:avLst>
              <a:gd name="adj" fmla="val 640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3970" dir="2700000">
              <a:srgbClr val="e5b2b7">
                <a:alpha val="100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3018234" y="1399133"/>
            <a:ext cx="325562" cy="325562"/>
          </a:xfrm>
          <a:prstGeom prst="ellipse">
            <a:avLst/>
          </a:prstGeom>
          <a:solidFill>
            <a:srgbClr val="E199BB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07754" y="1488653"/>
            <a:ext cx="146521" cy="14652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018234" y="1819647"/>
            <a:ext cx="2087389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Думайте как предки</a:t>
            </a:r>
            <a:endParaRPr lang="en-US" sz="1050" dirty="0"/>
          </a:p>
        </p:txBody>
      </p:sp>
      <p:sp>
        <p:nvSpPr>
          <p:cNvPr id="15" name="Text 10"/>
          <p:cNvSpPr/>
          <p:nvPr/>
        </p:nvSpPr>
        <p:spPr>
          <a:xfrm>
            <a:off x="3018234" y="2046089"/>
            <a:ext cx="2087389" cy="6512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Этимология — это ключ к пониманию того, как мыслили наши предки, что они ценили и как воспринимали мир вокруг.</a:t>
            </a:r>
            <a:endParaRPr lang="en-US" sz="850" dirty="0"/>
          </a:p>
        </p:txBody>
      </p:sp>
      <p:sp>
        <p:nvSpPr>
          <p:cNvPr id="16" name="Shape 11"/>
          <p:cNvSpPr/>
          <p:nvPr/>
        </p:nvSpPr>
        <p:spPr>
          <a:xfrm>
            <a:off x="496119" y="2905571"/>
            <a:ext cx="4722763" cy="1199108"/>
          </a:xfrm>
          <a:prstGeom prst="roundRect">
            <a:avLst>
              <a:gd name="adj" fmla="val 814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3970" dir="2700000">
              <a:srgbClr val="e5b2b7">
                <a:alpha val="100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09377" y="3018830"/>
            <a:ext cx="325562" cy="325562"/>
          </a:xfrm>
          <a:prstGeom prst="ellipse">
            <a:avLst/>
          </a:prstGeom>
          <a:solidFill>
            <a:srgbClr val="E199BB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8897" y="3108350"/>
            <a:ext cx="146521" cy="14652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09377" y="3439344"/>
            <a:ext cx="4496246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Продолжайте поиск</a:t>
            </a:r>
            <a:endParaRPr lang="en-US" sz="1050" dirty="0"/>
          </a:p>
        </p:txBody>
      </p:sp>
      <p:sp>
        <p:nvSpPr>
          <p:cNvPr id="20" name="Text 14"/>
          <p:cNvSpPr/>
          <p:nvPr/>
        </p:nvSpPr>
        <p:spPr>
          <a:xfrm>
            <a:off x="609377" y="3665786"/>
            <a:ext cx="4496246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русском языке ещё много «дальних родственников». Каждый день вы встречаете слова, за которыми скрыта удивительная история.</a:t>
            </a:r>
            <a:endParaRPr lang="en-US" sz="850" dirty="0"/>
          </a:p>
        </p:txBody>
      </p:sp>
      <p:sp>
        <p:nvSpPr>
          <p:cNvPr id="21" name="Shape 15"/>
          <p:cNvSpPr/>
          <p:nvPr/>
        </p:nvSpPr>
        <p:spPr>
          <a:xfrm>
            <a:off x="496119" y="4211464"/>
            <a:ext cx="4722763" cy="560189"/>
          </a:xfrm>
          <a:prstGeom prst="roundRect">
            <a:avLst>
              <a:gd name="adj" fmla="val 17438"/>
            </a:avLst>
          </a:prstGeom>
          <a:solidFill>
            <a:srgbClr val="FFCCD1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614" y="4348088"/>
            <a:ext cx="135657" cy="10849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48767" y="4333503"/>
            <a:ext cx="4261619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Язык — живой организм. Чем глубже вы его изучаете, тем богаче становится ваше мышление и восприятие мира.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085" y="88627"/>
            <a:ext cx="3310830" cy="49662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27211"/>
            <a:ext cx="4722763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Слово — это не подкидыш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496119" y="965671"/>
            <a:ext cx="4722763" cy="738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Каждое слово в русском языке имеет своё «первородство» — корень, который связывает его с целым кланом родственников. Иногда эта связь очевидна, иногда скрыта за столетиями фонетических изменений и семантических сдвигов.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831181"/>
            <a:ext cx="4722763" cy="88656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5726" y="1963638"/>
            <a:ext cx="440069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Внешнее сходство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685726" y="2215902"/>
            <a:ext cx="4400699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Первый признак родства — общие буквы и звуки. Но внешность бывает обманчива: некоторые слова «переоделись» до неузнаваемости.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830413"/>
            <a:ext cx="4722763" cy="88656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85726" y="2962870"/>
            <a:ext cx="440069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Смысловое ядро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685726" y="3215134"/>
            <a:ext cx="4400699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Настоящий критерий родства — общий семантический корень. Именно он хранит «генетическую память» слова сквозь века.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829645"/>
            <a:ext cx="4722763" cy="88656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85726" y="3962102"/>
            <a:ext cx="4400699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Наша цель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685726" y="4214366"/>
            <a:ext cx="4400699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Найти слова, которые утратили внешнее сходство, но сохранили глубокую генетическую связь — как дальние родственники на семейном фото.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016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 такое корень?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533748"/>
            <a:ext cx="4103191" cy="2649587"/>
          </a:xfrm>
          <a:prstGeom prst="roundRect">
            <a:avLst>
              <a:gd name="adj" fmla="val 6742"/>
            </a:avLst>
          </a:prstGeom>
          <a:solidFill>
            <a:srgbClr val="FFC7CD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657722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Корень — основа смысла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1975545"/>
            <a:ext cx="3855244" cy="1699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Корень слова — это его неделимое смысловое ядро, «генетическая метрика», которая передаётся из поколения в поколение слов. Лингвисты сравнивают слова с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застывшими пирамидами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: снаружи — современная форма, внутри — древнейшие пласты смысла.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Выдающийся лингвист В. Абаев писал, что каждое слово несёт в себе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память тысячелетий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в нём отражены мифы, быт, верования и мироощущение наших далёких предков.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1657722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Как менялся корень?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1975545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 протяжении истории корни претерпевали: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2285628"/>
            <a:ext cx="3924598" cy="1277541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Фонетические изменения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звуки смягчались, выпадали, чередовались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Семантические сдвиги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значения расширялись или сужались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Морфологические преобразования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приставки и суффиксы «маскировали» корень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3674790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Именно поэтому поиск однокоренных слов — настоящее детективное расследование, требующее знания истории языка.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53256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Детективная история: Бык и Пчела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414388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Могут 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бык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пчела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быть родственниками? На первый взгляд — абсурд. Но этимология говорит иное.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19" y="1950839"/>
            <a:ext cx="620167" cy="91313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40259" y="2074813"/>
            <a:ext cx="39786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Древнерусское «бъчела»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1240259" y="2343076"/>
            <a:ext cx="39786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древних рукописях пчела писалась как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«бъчела»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форма, куда ближе к слову «бык» по звучанию.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863974"/>
            <a:ext cx="620167" cy="91313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240259" y="2987948"/>
            <a:ext cx="39786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Индоевропейский корень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1240259" y="3256211"/>
            <a:ext cx="39786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Оба слова восходят к индоевропейскому корню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*bʰeu-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связанному с гудением, рёвом, низким звуком.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3777109"/>
            <a:ext cx="620167" cy="91313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240259" y="3901083"/>
            <a:ext cx="39786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Общий знаменатель</a:t>
            </a:r>
            <a:endParaRPr lang="en-US" sz="1200" dirty="0"/>
          </a:p>
        </p:txBody>
      </p:sp>
      <p:sp>
        <p:nvSpPr>
          <p:cNvPr id="14" name="Text 8"/>
          <p:cNvSpPr/>
          <p:nvPr/>
        </p:nvSpPr>
        <p:spPr>
          <a:xfrm>
            <a:off x="1240259" y="4169346"/>
            <a:ext cx="39786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Глаголы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бучать, реветь, гудеть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вот что объединяет мычащего быка и жужжащую пчелу. Звук стал основой имени!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2677"/>
            <a:ext cx="8151763" cy="2664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Скрытые связи: Корова и Каравай</a:t>
            </a:r>
            <a:endParaRPr lang="en-US" sz="1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62967"/>
            <a:ext cx="3971851" cy="39718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80793" y="755600"/>
            <a:ext cx="3971851" cy="133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Жертвенные корни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4680793" y="947440"/>
            <a:ext cx="3971851" cy="7434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spcAft>
                <a:spcPts val="400"/>
              </a:spcAft>
              <a:buNone/>
            </a:pPr>
            <a:r>
              <a:rPr lang="en-US" sz="6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Слова </a:t>
            </a:r>
            <a:pPr algn="l" indent="0" marL="0">
              <a:lnSpc>
                <a:spcPct val="112000"/>
              </a:lnSpc>
              <a:spcAft>
                <a:spcPts val="400"/>
              </a:spcAft>
              <a:buNone/>
            </a:pPr>
            <a:r>
              <a:rPr lang="en-US" sz="6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«корова»</a:t>
            </a:r>
            <a:pPr algn="l" indent="0" marL="0">
              <a:lnSpc>
                <a:spcPct val="112000"/>
              </a:lnSpc>
              <a:spcAft>
                <a:spcPts val="400"/>
              </a:spcAft>
              <a:buNone/>
            </a:pPr>
            <a:r>
              <a:rPr lang="en-US" sz="6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и </a:t>
            </a:r>
            <a:pPr algn="l" indent="0" marL="0">
              <a:lnSpc>
                <a:spcPct val="112000"/>
              </a:lnSpc>
              <a:spcAft>
                <a:spcPts val="400"/>
              </a:spcAft>
              <a:buNone/>
            </a:pPr>
            <a:r>
              <a:rPr lang="en-US" sz="6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«каравай»</a:t>
            </a:r>
            <a:pPr algn="l" indent="0" marL="0">
              <a:lnSpc>
                <a:spcPct val="112000"/>
              </a:lnSpc>
              <a:spcAft>
                <a:spcPts val="400"/>
              </a:spcAft>
              <a:buNone/>
            </a:pPr>
            <a:r>
              <a:rPr lang="en-US" sz="6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кажутся совершенно несвязанными — одно про животное, другое про хлеб. Однако этимологи прослеживают их общее происхождение от индоевропейского корня </a:t>
            </a:r>
            <a:pPr algn="l" indent="0" marL="0">
              <a:lnSpc>
                <a:spcPct val="112000"/>
              </a:lnSpc>
              <a:spcAft>
                <a:spcPts val="400"/>
              </a:spcAft>
              <a:buNone/>
            </a:pPr>
            <a:r>
              <a:rPr lang="en-US" sz="6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*kor-</a:t>
            </a:r>
            <a:pPr algn="l" indent="0" marL="0">
              <a:lnSpc>
                <a:spcPct val="112000"/>
              </a:lnSpc>
              <a:spcAft>
                <a:spcPts val="400"/>
              </a:spcAft>
              <a:buNone/>
            </a:pPr>
            <a:r>
              <a:rPr lang="en-US" sz="6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/ </a:t>
            </a:r>
            <a:pPr algn="l" indent="0" marL="0">
              <a:lnSpc>
                <a:spcPct val="112000"/>
              </a:lnSpc>
              <a:spcAft>
                <a:spcPts val="400"/>
              </a:spcAft>
              <a:buNone/>
            </a:pPr>
            <a:r>
              <a:rPr lang="en-US" sz="6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*ker-</a:t>
            </a:r>
            <a:pPr algn="l" indent="0" marL="0">
              <a:lnSpc>
                <a:spcPct val="112000"/>
              </a:lnSpc>
              <a:spcAft>
                <a:spcPts val="400"/>
              </a:spcAft>
              <a:buNone/>
            </a:pPr>
            <a:r>
              <a:rPr lang="en-US" sz="6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связанного с рогом и жертвенным животным.</a:t>
            </a:r>
            <a:endParaRPr lang="en-US" sz="650" dirty="0"/>
          </a:p>
          <a:p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древних обрядах </a:t>
            </a:r>
            <a:pPr algn="l" indent="0" marL="0">
              <a:lnSpc>
                <a:spcPct val="112000"/>
              </a:lnSpc>
              <a:buNone/>
            </a:pPr>
            <a:r>
              <a:rPr lang="en-US" sz="6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корова была главной жертвой</a:t>
            </a:r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на праздничных пирах. Круглый хлеб, выпекаемый для этих же торжеств, перенял её имя — </a:t>
            </a:r>
            <a:pPr algn="l" indent="0" marL="0">
              <a:lnSpc>
                <a:spcPct val="112000"/>
              </a:lnSpc>
              <a:buNone/>
            </a:pPr>
            <a:r>
              <a:rPr lang="en-US" sz="6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«коровай»</a:t>
            </a:r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то есть буквально «хлеб в честь коровы».</a:t>
            </a:r>
            <a:endParaRPr lang="en-US" sz="650" dirty="0"/>
          </a:p>
        </p:txBody>
      </p:sp>
      <p:sp>
        <p:nvSpPr>
          <p:cNvPr id="6" name="Shape 3"/>
          <p:cNvSpPr/>
          <p:nvPr/>
        </p:nvSpPr>
        <p:spPr>
          <a:xfrm>
            <a:off x="4680793" y="1756842"/>
            <a:ext cx="3971851" cy="378321"/>
          </a:xfrm>
          <a:prstGeom prst="roundRect">
            <a:avLst>
              <a:gd name="adj" fmla="val 20288"/>
            </a:avLst>
          </a:prstGeom>
          <a:solidFill>
            <a:srgbClr val="FFCCD1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072" y="1847776"/>
            <a:ext cx="106561" cy="8527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57911" y="1830884"/>
            <a:ext cx="3609454" cy="2302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Трансформация символа: от жертвенного животного — к главному свадебному хлебу на русском столе.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2591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Когда смысл меняет маски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961480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Иногда слова, которые кажутся совершенно разными, хранят один и тот же исходный образ — просто он «переоделся».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299469"/>
            <a:ext cx="2634555" cy="1518047"/>
          </a:xfrm>
          <a:prstGeom prst="roundRect">
            <a:avLst>
              <a:gd name="adj" fmla="val 7354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24855" y="2428205"/>
            <a:ext cx="23770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Урок и Уговор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4855" y="2696468"/>
            <a:ext cx="23770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Оба от глагола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«рекать» / «речь»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говорить, произносить.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Урок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то, что произнесено, назначено.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Уговор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то, о чём договорились словами. Почти копии по структуре!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299469"/>
            <a:ext cx="2634630" cy="1518047"/>
          </a:xfrm>
          <a:prstGeom prst="roundRect">
            <a:avLst>
              <a:gd name="adj" fmla="val 7354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383384" y="2428205"/>
            <a:ext cx="23771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Ошибка и Удар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83384" y="2696468"/>
            <a:ext cx="237715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Корень —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«шиб»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от глагола «шибать» — бросать, бить.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Ошибиться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промахнуться мимо цели.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Удар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тот же бросок, но достигший цели. Промах и попадание — из одного корня!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299469"/>
            <a:ext cx="2634555" cy="1518047"/>
          </a:xfrm>
          <a:prstGeom prst="roundRect">
            <a:avLst>
              <a:gd name="adj" fmla="val 7354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141988" y="2428205"/>
            <a:ext cx="23770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Изба и Печь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41988" y="2696468"/>
            <a:ext cx="23770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Слово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изба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происходит от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«истопа»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отапливаемое помещение. Жилище определялось через главное действие —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топить печь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Дом буквально значил «место, где топят».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72523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Метаморфозы цифр и богатства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3835822" y="1686371"/>
            <a:ext cx="2388691" cy="2731889"/>
          </a:xfrm>
          <a:prstGeom prst="roundRect">
            <a:avLst>
              <a:gd name="adj" fmla="val 7478"/>
            </a:avLst>
          </a:prstGeom>
          <a:solidFill>
            <a:srgbClr val="FFC7CD"/>
          </a:solidFill>
          <a:ln/>
        </p:spPr>
      </p:sp>
      <p:sp>
        <p:nvSpPr>
          <p:cNvPr id="6" name="Text 3"/>
          <p:cNvSpPr/>
          <p:nvPr/>
        </p:nvSpPr>
        <p:spPr>
          <a:xfrm>
            <a:off x="3959796" y="1810345"/>
            <a:ext cx="21407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Сорок — мешок соболей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3959796" y="2128168"/>
            <a:ext cx="2140744" cy="17861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Число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«сорок»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не случайно. В средневековой торговле меховой мешок вмещал ровно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40 собольих шкурок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стандартная единица торговли на Руси. Слово «сорок» пришло из торгового обихода и вытеснило исконное числительное. Мешок стал числом!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442546" y="1810345"/>
            <a:ext cx="2210098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Миллион — изобретение Марко Поло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42546" y="2322016"/>
            <a:ext cx="2210098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Итальянский путешественник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Марко Поло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вернувшись из Китая, не мог подобрать слова для описания несметных богатств. Он взял итальянское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«mille»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(тысяча) и добавил увеличительный 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«-one»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получив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«millione»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буквально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«тысячища»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Так личное изобретение одного человека вошло во все европейские языки.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587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Этимология как инструмент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318989"/>
            <a:ext cx="3079105" cy="307910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82554" y="1303437"/>
            <a:ext cx="47700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Макс Фасмер и его словарь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3882554" y="1621259"/>
            <a:ext cx="4770016" cy="1699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Главный инструмент этимолога —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«Этимологический словарь русского языка»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Макса Фасмера. Это фундаментальный труд, охватывающий тысячи слов с историей их происхождения — настоящая карта языкового путешествия.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Однако важно помнить: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не все слова поддаются однозначному анализу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Учёные нередко предлагают несколько конкурирующих версий, и работа с ними — это сборка пазла из обрывков смыслов, звуков и исторических фактов.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3882554" y="3432200"/>
            <a:ext cx="4770016" cy="682154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Сравнивайте родственные языки (санскрит, латынь, греческий)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Учитывайте фонетические законы чередования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Проверяйте версии через исторические источники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5540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Метод поиска однокоренных слов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90973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Настоящий лингвистический детектив ищет родство не только по буквам, но и по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смысловому ядру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Вот пошаговый алгоритм: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928961"/>
            <a:ext cx="279053" cy="279053"/>
          </a:xfrm>
          <a:prstGeom prst="roundRect">
            <a:avLst>
              <a:gd name="adj" fmla="val 4000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2627" y="1952216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99145" y="1971601"/>
            <a:ext cx="35953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Выделите смысловое ядро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99145" y="2239863"/>
            <a:ext cx="359531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Спросите себя: какой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образ или действие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лежит в основе слова? Звук? Форма? Функция? Это и есть ключ к поиску родственников.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649465" y="1928961"/>
            <a:ext cx="279053" cy="279053"/>
          </a:xfrm>
          <a:prstGeom prst="roundRect">
            <a:avLst>
              <a:gd name="adj" fmla="val 4000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95974" y="1952216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5052492" y="1971601"/>
            <a:ext cx="35953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Проверьте фонетические изменения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052492" y="2239863"/>
            <a:ext cx="359539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Звуки закономерно чередуются: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о/а, е/ё, г/ж/з, к/ч/ц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Слова «бег» и «бежать», «рука» и «ручной» — однокоренные именно благодаря таким чередованиям.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96119" y="3083272"/>
            <a:ext cx="279053" cy="279053"/>
          </a:xfrm>
          <a:prstGeom prst="roundRect">
            <a:avLst>
              <a:gd name="adj" fmla="val 4000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42627" y="310652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899145" y="3125912"/>
            <a:ext cx="35953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Обратитесь к истории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99145" y="3394174"/>
            <a:ext cx="359531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Если слова кажутся чужими — загляните в словарь Фасмера или другой этимологический источник. История часто объясняет то, что на первый взгляд выглядит случайным.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49465" y="3083272"/>
            <a:ext cx="279053" cy="279053"/>
          </a:xfrm>
          <a:prstGeom prst="roundRect">
            <a:avLst>
              <a:gd name="adj" fmla="val 4000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695974" y="310652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4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052492" y="3125912"/>
            <a:ext cx="35953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Проверьте через родственные языки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052492" y="3394174"/>
            <a:ext cx="359539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Сравнение с украинским, польским, санскритом или латынью помогает восстановить исходный облик корня и подтвердить родство слов.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2026-08-17T19:22:13Z</dcterms:created>
  <dcterms:modified xsi:type="dcterms:W3CDTF">2026-08-17T19:22:13Z</dcterms:modified>
</cp:coreProperties>
</file>