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Inter Bold"/>
      <p:regular r:id="rId201314"/>
    </p:embeddedFont>
    <p:embeddedFont>
      <p:font typeface="Inter"/>
      <p:regular r:id="rId201315"/>
    </p:embeddedFont>
    <p:embeddedFont>
      <p:font typeface="Manrope"/>
      <p:regular r:id="rId201316"/>
    </p:embeddedFont>
    <p:embeddedFont>
      <p:font typeface="Manrope Bold"/>
      <p:regular r:id="rId2013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1.png"/><Relationship Id="rId4" Type="http://schemas.openxmlformats.org/officeDocument/2006/relationships/image" Target="../media/image-5-2.svg"/><Relationship Id="rId5" Type="http://schemas.openxmlformats.org/officeDocument/2006/relationships/image" Target="../media/image-5-1.png"/><Relationship Id="rId6" Type="http://schemas.openxmlformats.org/officeDocument/2006/relationships/image" Target="../media/image-5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3.png"/><Relationship Id="rId4" Type="http://schemas.openxmlformats.org/officeDocument/2006/relationships/image" Target="../media/image-7-4.svg"/><Relationship Id="rId5" Type="http://schemas.openxmlformats.org/officeDocument/2006/relationships/image" Target="../media/image-7-5.png"/><Relationship Id="rId6" Type="http://schemas.openxmlformats.org/officeDocument/2006/relationships/image" Target="../media/image-7-6.svg"/><Relationship Id="rId7" Type="http://schemas.openxmlformats.org/officeDocument/2006/relationships/image" Target="../media/image-7-7.png"/><Relationship Id="rId8" Type="http://schemas.openxmlformats.org/officeDocument/2006/relationships/image" Target="../media/image-7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1917502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Односоставные предложения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96119" y="2491085"/>
            <a:ext cx="4722763" cy="734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Виды, примеры, кратко и понятно — всё, что нужно знать для уверенного владения русским языком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41114"/>
            <a:ext cx="815176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Мини-итог: как быстро определить тип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96119" y="596950"/>
            <a:ext cx="8608963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Простой алгоритм в два шага поможет безошибочно определять тип односоставного предложения на экзамене и в практике.</a:t>
            </a:r>
            <a:endParaRPr lang="en-US" sz="4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1305" y="706115"/>
            <a:ext cx="8021389" cy="453925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579311" y="1275569"/>
            <a:ext cx="2428193" cy="2292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Шаг 1: Найди главный член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579311" y="1570050"/>
            <a:ext cx="2812343" cy="275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78000"/>
              </a:lnSpc>
              <a:buNone/>
            </a:pPr>
            <a:r>
              <a:rPr lang="en-US" sz="11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Только подлежащее → назывное; только сказуемое → шаг 2.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1228330" y="2171111"/>
            <a:ext cx="2336232" cy="2292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Шаг 2: Форма сказуемого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752219" y="2465592"/>
            <a:ext cx="2812343" cy="1375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78000"/>
              </a:lnSpc>
              <a:buNone/>
            </a:pPr>
            <a:r>
              <a:rPr lang="en-US" sz="11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1–2 лицо → определённо-личное.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5579311" y="3068947"/>
            <a:ext cx="2336232" cy="2292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Шаг 2: Форма сказуемого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5579311" y="3363428"/>
            <a:ext cx="2812343" cy="275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78000"/>
              </a:lnSpc>
              <a:buNone/>
            </a:pPr>
            <a:r>
              <a:rPr lang="en-US" sz="11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3 лицо мн.ч. или неизвестный деятель → неопределённо-личное.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1229604" y="3965636"/>
            <a:ext cx="2336232" cy="2292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Шаг 2: Форма сказуемого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53493" y="4260117"/>
            <a:ext cx="2812343" cy="275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78000"/>
              </a:lnSpc>
              <a:buNone/>
            </a:pPr>
            <a:r>
              <a:rPr lang="en-US" sz="11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Совет/пословица → обобщённо-личное; нет деятеля → безличное.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496119" y="5280199"/>
            <a:ext cx="2014686" cy="332854"/>
          </a:xfrm>
          <a:prstGeom prst="roundRect">
            <a:avLst>
              <a:gd name="adj" fmla="val 16770"/>
            </a:avLst>
          </a:prstGeom>
          <a:solidFill>
            <a:srgbClr val="FFFFFF"/>
          </a:solidFill>
          <a:ln w="9525">
            <a:solidFill>
              <a:srgbClr val="FF704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67630" y="5351711"/>
            <a:ext cx="1871663" cy="968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Назывное</a:t>
            </a:r>
            <a:endParaRPr lang="en-US" sz="600" dirty="0"/>
          </a:p>
        </p:txBody>
      </p:sp>
      <p:sp>
        <p:nvSpPr>
          <p:cNvPr id="15" name="Text 12"/>
          <p:cNvSpPr/>
          <p:nvPr/>
        </p:nvSpPr>
        <p:spPr>
          <a:xfrm>
            <a:off x="567630" y="5467201"/>
            <a:ext cx="1871663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Только существительное в Им. падеже. Нет сказуемого.</a:t>
            </a:r>
            <a:endParaRPr lang="en-US" sz="450" dirty="0"/>
          </a:p>
        </p:txBody>
      </p:sp>
      <p:sp>
        <p:nvSpPr>
          <p:cNvPr id="16" name="Shape 13"/>
          <p:cNvSpPr/>
          <p:nvPr/>
        </p:nvSpPr>
        <p:spPr>
          <a:xfrm>
            <a:off x="2541761" y="5280199"/>
            <a:ext cx="2014761" cy="332854"/>
          </a:xfrm>
          <a:prstGeom prst="roundRect">
            <a:avLst>
              <a:gd name="adj" fmla="val 16770"/>
            </a:avLst>
          </a:prstGeom>
          <a:solidFill>
            <a:srgbClr val="FFFFFF"/>
          </a:solidFill>
          <a:ln w="9525">
            <a:solidFill>
              <a:srgbClr val="FF704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2613273" y="5351711"/>
            <a:ext cx="1871737" cy="968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Определённо-личное</a:t>
            </a:r>
            <a:endParaRPr lang="en-US" sz="600" dirty="0"/>
          </a:p>
        </p:txBody>
      </p:sp>
      <p:sp>
        <p:nvSpPr>
          <p:cNvPr id="18" name="Text 15"/>
          <p:cNvSpPr/>
          <p:nvPr/>
        </p:nvSpPr>
        <p:spPr>
          <a:xfrm>
            <a:off x="2613273" y="5467201"/>
            <a:ext cx="1871737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Глагол 1–2 лица, деятель ясен из формы.</a:t>
            </a:r>
            <a:endParaRPr lang="en-US" sz="450" dirty="0"/>
          </a:p>
        </p:txBody>
      </p:sp>
      <p:sp>
        <p:nvSpPr>
          <p:cNvPr id="19" name="Shape 16"/>
          <p:cNvSpPr/>
          <p:nvPr/>
        </p:nvSpPr>
        <p:spPr>
          <a:xfrm>
            <a:off x="4587478" y="5280199"/>
            <a:ext cx="2014686" cy="332854"/>
          </a:xfrm>
          <a:prstGeom prst="roundRect">
            <a:avLst>
              <a:gd name="adj" fmla="val 16770"/>
            </a:avLst>
          </a:prstGeom>
          <a:solidFill>
            <a:srgbClr val="FFFFFF"/>
          </a:solidFill>
          <a:ln w="9525">
            <a:solidFill>
              <a:srgbClr val="FF7047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4658990" y="5351711"/>
            <a:ext cx="1871663" cy="968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Неопределённо-личное</a:t>
            </a:r>
            <a:endParaRPr lang="en-US" sz="600" dirty="0"/>
          </a:p>
        </p:txBody>
      </p:sp>
      <p:sp>
        <p:nvSpPr>
          <p:cNvPr id="21" name="Text 18"/>
          <p:cNvSpPr/>
          <p:nvPr/>
        </p:nvSpPr>
        <p:spPr>
          <a:xfrm>
            <a:off x="4658990" y="5467201"/>
            <a:ext cx="1871663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Глагол 3 л. мн.ч., деятель неизвестен.</a:t>
            </a:r>
            <a:endParaRPr lang="en-US" sz="450" dirty="0"/>
          </a:p>
        </p:txBody>
      </p:sp>
      <p:sp>
        <p:nvSpPr>
          <p:cNvPr id="22" name="Shape 19"/>
          <p:cNvSpPr/>
          <p:nvPr/>
        </p:nvSpPr>
        <p:spPr>
          <a:xfrm>
            <a:off x="6633121" y="5280199"/>
            <a:ext cx="2014761" cy="332854"/>
          </a:xfrm>
          <a:prstGeom prst="roundRect">
            <a:avLst>
              <a:gd name="adj" fmla="val 16770"/>
            </a:avLst>
          </a:prstGeom>
          <a:solidFill>
            <a:srgbClr val="FFFFFF"/>
          </a:solidFill>
          <a:ln w="9525">
            <a:solidFill>
              <a:srgbClr val="FF704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704633" y="5351711"/>
            <a:ext cx="1871737" cy="968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Обобщённо-личное</a:t>
            </a:r>
            <a:endParaRPr lang="en-US" sz="600" dirty="0"/>
          </a:p>
        </p:txBody>
      </p:sp>
      <p:sp>
        <p:nvSpPr>
          <p:cNvPr id="24" name="Text 21"/>
          <p:cNvSpPr/>
          <p:nvPr/>
        </p:nvSpPr>
        <p:spPr>
          <a:xfrm>
            <a:off x="6704633" y="5467201"/>
            <a:ext cx="1871737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Действие — истина для всех, часто пословица.</a:t>
            </a:r>
            <a:endParaRPr lang="en-US" sz="450" dirty="0"/>
          </a:p>
        </p:txBody>
      </p:sp>
      <p:sp>
        <p:nvSpPr>
          <p:cNvPr id="25" name="Shape 22"/>
          <p:cNvSpPr/>
          <p:nvPr/>
        </p:nvSpPr>
        <p:spPr>
          <a:xfrm>
            <a:off x="496119" y="5644009"/>
            <a:ext cx="8151763" cy="332854"/>
          </a:xfrm>
          <a:prstGeom prst="roundRect">
            <a:avLst>
              <a:gd name="adj" fmla="val 16770"/>
            </a:avLst>
          </a:prstGeom>
          <a:solidFill>
            <a:srgbClr val="FFFFFF"/>
          </a:solidFill>
          <a:ln w="9525">
            <a:solidFill>
              <a:srgbClr val="FF7047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567630" y="5715521"/>
            <a:ext cx="8008739" cy="968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Безличное</a:t>
            </a:r>
            <a:endParaRPr lang="en-US" sz="600" dirty="0"/>
          </a:p>
        </p:txBody>
      </p:sp>
      <p:sp>
        <p:nvSpPr>
          <p:cNvPr id="27" name="Text 24"/>
          <p:cNvSpPr/>
          <p:nvPr/>
        </p:nvSpPr>
        <p:spPr>
          <a:xfrm>
            <a:off x="567630" y="5831012"/>
            <a:ext cx="8008739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Нет и не может быть подлежащего. Состояние, природа, отсутствие.</a:t>
            </a:r>
            <a:endParaRPr lang="en-US" sz="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534516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Что такое односоставное предложение?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96119" y="1607269"/>
            <a:ext cx="2461320" cy="28900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Односоставное предложение — это предложение, в котором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55575A"/>
                </a:solidFill>
                <a:latin typeface="Manrope Bold" pitchFamily="34" charset="0"/>
                <a:ea typeface="Manrope Bold" pitchFamily="34" charset="-122"/>
                <a:cs typeface="Manrope Bold" pitchFamily="34" charset="-120"/>
              </a:rPr>
              <a:t>только один главный член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: либо подлежащее, либо сказуемое. Второй главный член не просто «опущен» — он структурно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i="1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не нужен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: смысл предложения полон и без него.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В отличие от двусоставных («Солнце светит», «Дети смеются»), односоставные конструкции создают особую лаконичность и выразительность, характерную для художественной речи, афоризмов и заголовков.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3175471" y="1495648"/>
            <a:ext cx="2137395" cy="3113336"/>
          </a:xfrm>
          <a:prstGeom prst="roundRect">
            <a:avLst>
              <a:gd name="adj" fmla="val 8357"/>
            </a:avLst>
          </a:prstGeom>
          <a:solidFill>
            <a:srgbClr val="5E4CE6"/>
          </a:solidFill>
          <a:ln/>
        </p:spPr>
      </p:sp>
      <p:sp>
        <p:nvSpPr>
          <p:cNvPr id="7" name="Text 4"/>
          <p:cNvSpPr/>
          <p:nvPr/>
        </p:nvSpPr>
        <p:spPr>
          <a:xfrm>
            <a:off x="3299445" y="1619622"/>
            <a:ext cx="188944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Ключевое правило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3299445" y="1937445"/>
            <a:ext cx="1889447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Один главный член — это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Manrope Bold" pitchFamily="34" charset="0"/>
                <a:ea typeface="Manrope Bold" pitchFamily="34" charset="-122"/>
                <a:cs typeface="Manrope Bold" pitchFamily="34" charset="-120"/>
              </a:rPr>
              <a:t>не ошибка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, а особая грамматическая форма. Предложение остаётся полным и грамматически правильным.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3299445" y="3041377"/>
            <a:ext cx="1889447" cy="837233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«Светает.» — сказуемое без подлежащего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«Тишина.» — подлежащее без сказуемого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41114"/>
            <a:ext cx="815176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Два «крыла» односоставных предложений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96119" y="596950"/>
            <a:ext cx="8608963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Все односоставные предложения делятся на две большие группы в зависимости от того, какой главный член присутствует.</a:t>
            </a:r>
            <a:endParaRPr lang="en-US" sz="450" dirty="0"/>
          </a:p>
        </p:txBody>
      </p:sp>
      <p:sp>
        <p:nvSpPr>
          <p:cNvPr id="4" name="Shape 2"/>
          <p:cNvSpPr/>
          <p:nvPr/>
        </p:nvSpPr>
        <p:spPr>
          <a:xfrm>
            <a:off x="496119" y="706115"/>
            <a:ext cx="4060403" cy="676424"/>
          </a:xfrm>
          <a:prstGeom prst="roundRect">
            <a:avLst>
              <a:gd name="adj" fmla="val 8252"/>
            </a:avLst>
          </a:prstGeom>
          <a:solidFill>
            <a:srgbClr val="FFFFFF"/>
          </a:solidFill>
          <a:ln w="4763">
            <a:solidFill>
              <a:srgbClr val="FF704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62868" y="772864"/>
            <a:ext cx="3926904" cy="101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🌿</a:t>
            </a:r>
            <a:pPr algn="l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С подлежащим</a:t>
            </a:r>
            <a:endParaRPr lang="en-US" sz="600" dirty="0"/>
          </a:p>
        </p:txBody>
      </p:sp>
      <p:sp>
        <p:nvSpPr>
          <p:cNvPr id="6" name="Text 4"/>
          <p:cNvSpPr/>
          <p:nvPr/>
        </p:nvSpPr>
        <p:spPr>
          <a:xfrm>
            <a:off x="562868" y="893118"/>
            <a:ext cx="3926904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Только одна разновидность:</a:t>
            </a:r>
            <a:endParaRPr lang="en-US" sz="450" dirty="0"/>
          </a:p>
        </p:txBody>
      </p:sp>
      <p:sp>
        <p:nvSpPr>
          <p:cNvPr id="7" name="Text 5"/>
          <p:cNvSpPr/>
          <p:nvPr/>
        </p:nvSpPr>
        <p:spPr>
          <a:xfrm>
            <a:off x="562868" y="986061"/>
            <a:ext cx="3926904" cy="74340"/>
          </a:xfrm>
          <a:prstGeom prst="rect">
            <a:avLst/>
          </a:prstGeom>
          <a:noFill/>
          <a:ln/>
        </p:spPr>
        <p:txBody>
          <a:bodyPr wrap="none" lIns="0" tIns="24809" rIns="0" bIns="0" rtlCol="0" anchor="t"/>
          <a:lstStyle/>
          <a:p>
            <a:pPr algn="l" marL="91440" indent="-91440">
              <a:lnSpc>
                <a:spcPct val="100000"/>
              </a:lnSpc>
              <a:buSzPct val="100000"/>
              <a:buChar char="•"/>
            </a:pPr>
            <a:r>
              <a:rPr lang="en-US" sz="450" b="1" dirty="0">
                <a:solidFill>
                  <a:srgbClr val="55575A"/>
                </a:solidFill>
                <a:latin typeface="Manrope Bold" pitchFamily="34" charset="0"/>
                <a:ea typeface="Manrope Bold" pitchFamily="34" charset="-122"/>
                <a:cs typeface="Manrope Bold" pitchFamily="34" charset="-120"/>
              </a:rPr>
              <a:t>Назывные</a:t>
            </a:r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— называют предмет, явление, место или время</a:t>
            </a:r>
            <a:endParaRPr lang="en-US" sz="450" dirty="0"/>
          </a:p>
        </p:txBody>
      </p:sp>
      <p:sp>
        <p:nvSpPr>
          <p:cNvPr id="8" name="Text 6"/>
          <p:cNvSpPr/>
          <p:nvPr/>
        </p:nvSpPr>
        <p:spPr>
          <a:xfrm>
            <a:off x="562868" y="1079004"/>
            <a:ext cx="3926904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Пример: «Весна. Солнце. Тепло.»</a:t>
            </a:r>
            <a:endParaRPr lang="en-US" sz="450" dirty="0"/>
          </a:p>
        </p:txBody>
      </p:sp>
      <p:sp>
        <p:nvSpPr>
          <p:cNvPr id="9" name="Shape 7"/>
          <p:cNvSpPr/>
          <p:nvPr/>
        </p:nvSpPr>
        <p:spPr>
          <a:xfrm>
            <a:off x="4587478" y="706115"/>
            <a:ext cx="4060403" cy="676424"/>
          </a:xfrm>
          <a:prstGeom prst="roundRect">
            <a:avLst>
              <a:gd name="adj" fmla="val 8252"/>
            </a:avLst>
          </a:prstGeom>
          <a:solidFill>
            <a:srgbClr val="FFFFFF"/>
          </a:solidFill>
          <a:ln w="4763">
            <a:solidFill>
              <a:srgbClr val="FF704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54228" y="772864"/>
            <a:ext cx="3926904" cy="1016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⚡</a:t>
            </a:r>
            <a:pPr algn="l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Со сказуемым</a:t>
            </a:r>
            <a:endParaRPr lang="en-US" sz="600" dirty="0"/>
          </a:p>
        </p:txBody>
      </p:sp>
      <p:sp>
        <p:nvSpPr>
          <p:cNvPr id="11" name="Text 9"/>
          <p:cNvSpPr/>
          <p:nvPr/>
        </p:nvSpPr>
        <p:spPr>
          <a:xfrm>
            <a:off x="4654228" y="893118"/>
            <a:ext cx="3926904" cy="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Четыре разновидности:</a:t>
            </a:r>
            <a:endParaRPr lang="en-US" sz="450" dirty="0"/>
          </a:p>
        </p:txBody>
      </p:sp>
      <p:sp>
        <p:nvSpPr>
          <p:cNvPr id="12" name="Text 10"/>
          <p:cNvSpPr/>
          <p:nvPr/>
        </p:nvSpPr>
        <p:spPr>
          <a:xfrm>
            <a:off x="4654228" y="986061"/>
            <a:ext cx="3926904" cy="329729"/>
          </a:xfrm>
          <a:prstGeom prst="rect">
            <a:avLst/>
          </a:prstGeom>
          <a:noFill/>
          <a:ln/>
        </p:spPr>
        <p:txBody>
          <a:bodyPr wrap="square" lIns="0" tIns="24809" rIns="0" bIns="0" rtlCol="0" anchor="t">
            <a:normAutofit/>
          </a:bodyPr>
          <a:lstStyle/>
          <a:p>
            <a:pPr algn="l" marL="91440" indent="-91440">
              <a:lnSpc>
                <a:spcPct val="100000"/>
              </a:lnSpc>
              <a:buSzPct val="100000"/>
              <a:buChar char="•"/>
            </a:pPr>
            <a:r>
              <a:rPr lang="en-US" sz="450" b="1" dirty="0">
                <a:solidFill>
                  <a:srgbClr val="55575A"/>
                </a:solidFill>
                <a:latin typeface="Manrope Bold" pitchFamily="34" charset="0"/>
                <a:ea typeface="Manrope Bold" pitchFamily="34" charset="-122"/>
                <a:cs typeface="Manrope Bold" pitchFamily="34" charset="-120"/>
              </a:rPr>
              <a:t>Определённо-личные</a:t>
            </a:r>
            <a:endParaRPr lang="en-US" sz="450" dirty="0"/>
          </a:p>
          <a:p>
            <a:pPr algn="l" marL="91440" indent="-91440">
              <a:lnSpc>
                <a:spcPct val="100000"/>
              </a:lnSpc>
              <a:buSzPct val="100000"/>
              <a:buChar char="•"/>
            </a:pPr>
            <a:r>
              <a:rPr lang="en-US" sz="450" b="1" dirty="0">
                <a:solidFill>
                  <a:srgbClr val="55575A"/>
                </a:solidFill>
                <a:latin typeface="Manrope Bold" pitchFamily="34" charset="0"/>
                <a:ea typeface="Manrope Bold" pitchFamily="34" charset="-122"/>
                <a:cs typeface="Manrope Bold" pitchFamily="34" charset="-120"/>
              </a:rPr>
              <a:t>Неопределённо-личные</a:t>
            </a:r>
            <a:endParaRPr lang="en-US" sz="450" dirty="0"/>
          </a:p>
          <a:p>
            <a:pPr algn="l" marL="91440" indent="-91440">
              <a:lnSpc>
                <a:spcPct val="100000"/>
              </a:lnSpc>
              <a:buSzPct val="100000"/>
              <a:buChar char="•"/>
            </a:pPr>
            <a:r>
              <a:rPr lang="en-US" sz="450" b="1" dirty="0">
                <a:solidFill>
                  <a:srgbClr val="55575A"/>
                </a:solidFill>
                <a:latin typeface="Manrope Bold" pitchFamily="34" charset="0"/>
                <a:ea typeface="Manrope Bold" pitchFamily="34" charset="-122"/>
                <a:cs typeface="Manrope Bold" pitchFamily="34" charset="-120"/>
              </a:rPr>
              <a:t>Обобщённо-личные</a:t>
            </a:r>
            <a:endParaRPr lang="en-US" sz="450" dirty="0"/>
          </a:p>
          <a:p>
            <a:pPr algn="l" marL="91440" indent="-91440">
              <a:lnSpc>
                <a:spcPct val="100000"/>
              </a:lnSpc>
              <a:buSzPct val="100000"/>
              <a:buChar char="•"/>
            </a:pPr>
            <a:r>
              <a:rPr lang="en-US" sz="450" b="1" dirty="0">
                <a:solidFill>
                  <a:srgbClr val="55575A"/>
                </a:solidFill>
                <a:latin typeface="Manrope Bold" pitchFamily="34" charset="0"/>
                <a:ea typeface="Manrope Bold" pitchFamily="34" charset="-122"/>
                <a:cs typeface="Manrope Bold" pitchFamily="34" charset="-120"/>
              </a:rPr>
              <a:t>Безличные</a:t>
            </a:r>
            <a:endParaRPr lang="en-US" sz="450" dirty="0"/>
          </a:p>
        </p:txBody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417365"/>
            <a:ext cx="73152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020" y="91529"/>
            <a:ext cx="3306961" cy="496044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389483"/>
            <a:ext cx="4722763" cy="7630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Определённо-личные: «сказал/сделаешь сам»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1452935"/>
            <a:ext cx="2212479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Признаки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3925119" y="1763837"/>
            <a:ext cx="2212479" cy="15507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Сказуемое выражено глаголом </a:t>
            </a:r>
            <a:pPr algn="l" indent="0" marL="0">
              <a:lnSpc>
                <a:spcPct val="132000"/>
              </a:lnSpc>
              <a:buNone/>
            </a:pPr>
            <a:r>
              <a:rPr lang="en-US" sz="950" b="1" dirty="0">
                <a:solidFill>
                  <a:srgbClr val="5E4CE6"/>
                </a:solidFill>
                <a:latin typeface="Manrope Bold" pitchFamily="34" charset="0"/>
                <a:ea typeface="Manrope Bold" pitchFamily="34" charset="-122"/>
                <a:cs typeface="Manrope Bold" pitchFamily="34" charset="-120"/>
              </a:rPr>
              <a:t>1-го или 2-го лица</a:t>
            </a:r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в форме настоящего, будущего времени или повелительного наклонения. Подлежащее («я», «ты», «мы», «вы») легко восстанавливается из контекста, но оно </a:t>
            </a:r>
            <a:pPr algn="l" indent="0" marL="0">
              <a:lnSpc>
                <a:spcPct val="132000"/>
              </a:lnSpc>
              <a:buNone/>
            </a:pPr>
            <a:r>
              <a:rPr lang="en-US" sz="950" i="1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не нужно</a:t>
            </a:r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— лицо и так ясно из окончания глагола.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3925119" y="3422749"/>
            <a:ext cx="2212479" cy="1289224"/>
          </a:xfrm>
          <a:prstGeom prst="rect">
            <a:avLst/>
          </a:prstGeom>
          <a:noFill/>
          <a:ln/>
        </p:spPr>
        <p:txBody>
          <a:bodyPr wrap="square" lIns="0" tIns="48843" rIns="0" bIns="0" rtlCol="0" anchor="t">
            <a:normAutofit/>
          </a:bodyPr>
          <a:lstStyle/>
          <a:p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Глагол 1 л. ед.ч.: «Иду домой.»</a:t>
            </a:r>
            <a:endParaRPr lang="en-US" sz="950" dirty="0"/>
          </a:p>
          <a:p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Глагол 2 л. ед.ч.: «Позвони мне.»</a:t>
            </a:r>
            <a:endParaRPr lang="en-US" sz="950" dirty="0"/>
          </a:p>
          <a:p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Глагол 1 л. мн.ч.: «Встретимся завтра.»</a:t>
            </a:r>
            <a:endParaRPr lang="en-US" sz="950" dirty="0"/>
          </a:p>
          <a:p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Повелительное наклонение: «Позовите его!»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6440165" y="1452935"/>
            <a:ext cx="2212479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Примеры в тексте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6623298" y="1886992"/>
            <a:ext cx="248654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«Зову тебя, но ты не слышишь.»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6440165" y="1778868"/>
            <a:ext cx="14288" cy="410096"/>
          </a:xfrm>
          <a:prstGeom prst="roundRect">
            <a:avLst>
              <a:gd name="adj" fmla="val 49998"/>
            </a:avLst>
          </a:prstGeom>
          <a:solidFill>
            <a:srgbClr val="FF7047"/>
          </a:solidFill>
          <a:ln/>
        </p:spPr>
      </p:sp>
      <p:sp>
        <p:nvSpPr>
          <p:cNvPr id="11" name="Text 8"/>
          <p:cNvSpPr/>
          <p:nvPr/>
        </p:nvSpPr>
        <p:spPr>
          <a:xfrm>
            <a:off x="6623298" y="2432298"/>
            <a:ext cx="2029346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«Люблю грозу в начале мая.» (Тютчев)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6440165" y="2324174"/>
            <a:ext cx="14288" cy="603945"/>
          </a:xfrm>
          <a:prstGeom prst="roundRect">
            <a:avLst>
              <a:gd name="adj" fmla="val 49998"/>
            </a:avLst>
          </a:prstGeom>
          <a:solidFill>
            <a:srgbClr val="FF7047"/>
          </a:solidFill>
          <a:ln/>
        </p:spPr>
      </p:sp>
      <p:sp>
        <p:nvSpPr>
          <p:cNvPr id="13" name="Text 10"/>
          <p:cNvSpPr/>
          <p:nvPr/>
        </p:nvSpPr>
        <p:spPr>
          <a:xfrm>
            <a:off x="6623298" y="3171453"/>
            <a:ext cx="2029346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«Читай внимательно условие задачи.»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6440165" y="3063329"/>
            <a:ext cx="14288" cy="603945"/>
          </a:xfrm>
          <a:prstGeom prst="roundRect">
            <a:avLst>
              <a:gd name="adj" fmla="val 49998"/>
            </a:avLst>
          </a:prstGeom>
          <a:solidFill>
            <a:srgbClr val="FF7047"/>
          </a:solidFill>
          <a:ln/>
        </p:spPr>
      </p:sp>
      <p:sp>
        <p:nvSpPr>
          <p:cNvPr id="15" name="Text 12"/>
          <p:cNvSpPr/>
          <p:nvPr/>
        </p:nvSpPr>
        <p:spPr>
          <a:xfrm>
            <a:off x="6440165" y="3802484"/>
            <a:ext cx="2212479" cy="7753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Такие предложения придают речи </a:t>
            </a:r>
            <a:pPr algn="l" indent="0" marL="0">
              <a:lnSpc>
                <a:spcPct val="132000"/>
              </a:lnSpc>
              <a:buNone/>
            </a:pPr>
            <a:r>
              <a:rPr lang="en-US" sz="950" b="1" dirty="0">
                <a:solidFill>
                  <a:srgbClr val="55575A"/>
                </a:solidFill>
                <a:latin typeface="Manrope Bold" pitchFamily="34" charset="0"/>
                <a:ea typeface="Manrope Bold" pitchFamily="34" charset="-122"/>
                <a:cs typeface="Manrope Bold" pitchFamily="34" charset="-120"/>
              </a:rPr>
              <a:t>динамику и личную вовлечённость</a:t>
            </a:r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— читатель чувствует прямое обращение.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53616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Неопределённо-личные: «кто-то сделал»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589187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В этих предложениях действие совершается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55575A"/>
                </a:solidFill>
                <a:latin typeface="Manrope Bold" pitchFamily="34" charset="0"/>
                <a:ea typeface="Manrope Bold" pitchFamily="34" charset="-122"/>
                <a:cs typeface="Manrope Bold" pitchFamily="34" charset="-120"/>
              </a:rPr>
              <a:t>неизвестным или намеренно скрытым лицом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. Акцент переносится на само действие, а не на деятеля.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2125638"/>
            <a:ext cx="2634555" cy="206417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91530" y="2263899"/>
            <a:ext cx="23008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Форма сказуемого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91530" y="2532162"/>
            <a:ext cx="2300883" cy="1389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Глагол стоит в форме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5E4CE6"/>
                </a:solidFill>
                <a:latin typeface="Manrope Bold" pitchFamily="34" charset="0"/>
                <a:ea typeface="Manrope Bold" pitchFamily="34" charset="-122"/>
                <a:cs typeface="Manrope Bold" pitchFamily="34" charset="-120"/>
              </a:rPr>
              <a:t>3-го лица множественного числа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(настоящее/будущее) или в форме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55575A"/>
                </a:solidFill>
                <a:latin typeface="Manrope Bold" pitchFamily="34" charset="0"/>
                <a:ea typeface="Manrope Bold" pitchFamily="34" charset="-122"/>
                <a:cs typeface="Manrope Bold" pitchFamily="34" charset="-120"/>
              </a:rPr>
              <a:t>множественного числа прошедшего времени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. Подлежащее намеренно отсутствует — «кто именно?» неважно или неизвестно.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4648" y="2125638"/>
            <a:ext cx="2634630" cy="206417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450059" y="2263899"/>
            <a:ext cx="230095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Примеры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450059" y="2532162"/>
            <a:ext cx="2300957" cy="1519386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«В зале засмеялись.» — кто именно, неизвестно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«Там говорят о реформах.» — источник не назван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«Его вызвали к директору.» — кто вызвал, неважно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«По радио сообщили о снегопаде.»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13252" y="2125638"/>
            <a:ext cx="2634555" cy="206417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208663" y="2263899"/>
            <a:ext cx="23008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Когда используется?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208663" y="2532162"/>
            <a:ext cx="2300883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В официальных сообщениях, новостных заголовках, бытовой речи — всюду, где источник действия несущественен или специально замалчивается для нейтральности.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4085" y="88627"/>
            <a:ext cx="3310830" cy="496624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65075"/>
            <a:ext cx="4722763" cy="7389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Обобщённо-личные: «это правило для всех»</a:t>
            </a:r>
            <a:endParaRPr lang="en-US" sz="2300" dirty="0"/>
          </a:p>
        </p:txBody>
      </p:sp>
      <p:sp>
        <p:nvSpPr>
          <p:cNvPr id="5" name="Shape 2"/>
          <p:cNvSpPr/>
          <p:nvPr/>
        </p:nvSpPr>
        <p:spPr>
          <a:xfrm>
            <a:off x="410989" y="1273001"/>
            <a:ext cx="2136800" cy="3505423"/>
          </a:xfrm>
          <a:prstGeom prst="roundRect">
            <a:avLst>
              <a:gd name="adj" fmla="val 7968"/>
            </a:avLst>
          </a:prstGeom>
          <a:solidFill>
            <a:srgbClr val="5E4CE6"/>
          </a:solidFill>
          <a:ln/>
        </p:spPr>
      </p:sp>
      <p:sp>
        <p:nvSpPr>
          <p:cNvPr id="6" name="Text 3"/>
          <p:cNvSpPr/>
          <p:nvPr/>
        </p:nvSpPr>
        <p:spPr>
          <a:xfrm>
            <a:off x="529158" y="1385664"/>
            <a:ext cx="1900461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Суть типа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529158" y="1683023"/>
            <a:ext cx="1900461" cy="19483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spcAft>
                <a:spcPts val="750"/>
              </a:spcAft>
              <a:buNone/>
            </a:pPr>
            <a:r>
              <a:rPr lang="en-US" sz="900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Действие относится </a:t>
            </a:r>
            <a:pPr algn="l" indent="0" marL="0">
              <a:lnSpc>
                <a:spcPct val="130000"/>
              </a:lnSpc>
              <a:spcAft>
                <a:spcPts val="750"/>
              </a:spcAft>
              <a:buNone/>
            </a:pPr>
            <a:r>
              <a:rPr lang="en-US" sz="900" b="1" dirty="0">
                <a:solidFill>
                  <a:srgbClr val="FFFFFF"/>
                </a:solidFill>
                <a:latin typeface="Manrope Bold" pitchFamily="34" charset="0"/>
                <a:ea typeface="Manrope Bold" pitchFamily="34" charset="-122"/>
                <a:cs typeface="Manrope Bold" pitchFamily="34" charset="-120"/>
              </a:rPr>
              <a:t>к любому человеку вообще</a:t>
            </a:r>
            <a:pPr algn="l" indent="0" marL="0">
              <a:lnSpc>
                <a:spcPct val="130000"/>
              </a:lnSpc>
              <a:spcAft>
                <a:spcPts val="750"/>
              </a:spcAft>
              <a:buNone/>
            </a:pPr>
            <a:r>
              <a:rPr lang="en-US" sz="900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— к каждому из нас. Подлежащее отсутствует, потому что деятель — это «каждый», «любой», «все».</a:t>
            </a:r>
            <a:endParaRPr lang="en-US" sz="9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Чаще всего сказуемое стоит в форме </a:t>
            </a:r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Manrope Bold" pitchFamily="34" charset="0"/>
                <a:ea typeface="Manrope Bold" pitchFamily="34" charset="-122"/>
                <a:cs typeface="Manrope Bold" pitchFamily="34" charset="-120"/>
              </a:rPr>
              <a:t>2-го лица единственного числа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или 3-го лица множественного числа с обобщающим значением.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2755850" y="1385664"/>
            <a:ext cx="2467719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Примеры — пословицы и крылатые выражения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2933179" y="1983135"/>
            <a:ext cx="2747590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«Слезами горю не поможешь.»</a:t>
            </a:r>
            <a:endParaRPr lang="en-US" sz="900" dirty="0"/>
          </a:p>
        </p:txBody>
      </p:sp>
      <p:sp>
        <p:nvSpPr>
          <p:cNvPr id="10" name="Shape 7"/>
          <p:cNvSpPr/>
          <p:nvPr/>
        </p:nvSpPr>
        <p:spPr>
          <a:xfrm>
            <a:off x="2755850" y="1881783"/>
            <a:ext cx="14288" cy="387400"/>
          </a:xfrm>
          <a:prstGeom prst="roundRect">
            <a:avLst>
              <a:gd name="adj" fmla="val 49998"/>
            </a:avLst>
          </a:prstGeom>
          <a:solidFill>
            <a:srgbClr val="FF7047"/>
          </a:solidFill>
          <a:ln/>
        </p:spPr>
      </p:sp>
      <p:sp>
        <p:nvSpPr>
          <p:cNvPr id="11" name="Text 8"/>
          <p:cNvSpPr/>
          <p:nvPr/>
        </p:nvSpPr>
        <p:spPr>
          <a:xfrm>
            <a:off x="2933179" y="2497262"/>
            <a:ext cx="2747590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«Что посеешь, то и пожнёшь.»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2755850" y="2395910"/>
            <a:ext cx="14288" cy="387400"/>
          </a:xfrm>
          <a:prstGeom prst="roundRect">
            <a:avLst>
              <a:gd name="adj" fmla="val 49998"/>
            </a:avLst>
          </a:prstGeom>
          <a:solidFill>
            <a:srgbClr val="FF7047"/>
          </a:solidFill>
          <a:ln/>
        </p:spPr>
      </p:sp>
      <p:sp>
        <p:nvSpPr>
          <p:cNvPr id="13" name="Text 10"/>
          <p:cNvSpPr/>
          <p:nvPr/>
        </p:nvSpPr>
        <p:spPr>
          <a:xfrm>
            <a:off x="2933179" y="3011388"/>
            <a:ext cx="2747590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«Цыплят по осени считают.»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2755850" y="2910036"/>
            <a:ext cx="14288" cy="387400"/>
          </a:xfrm>
          <a:prstGeom prst="roundRect">
            <a:avLst>
              <a:gd name="adj" fmla="val 49998"/>
            </a:avLst>
          </a:prstGeom>
          <a:solidFill>
            <a:srgbClr val="FF7047"/>
          </a:solidFill>
          <a:ln/>
        </p:spPr>
      </p:sp>
      <p:sp>
        <p:nvSpPr>
          <p:cNvPr id="15" name="Text 12"/>
          <p:cNvSpPr/>
          <p:nvPr/>
        </p:nvSpPr>
        <p:spPr>
          <a:xfrm>
            <a:off x="2933179" y="3525515"/>
            <a:ext cx="2747590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«Без труда не вынешь и рыбку из пруда.»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2755850" y="3424163"/>
            <a:ext cx="14288" cy="387400"/>
          </a:xfrm>
          <a:prstGeom prst="roundRect">
            <a:avLst>
              <a:gd name="adj" fmla="val 49998"/>
            </a:avLst>
          </a:prstGeom>
          <a:solidFill>
            <a:srgbClr val="FF7047"/>
          </a:solidFill>
          <a:ln/>
        </p:spPr>
      </p:sp>
      <p:sp>
        <p:nvSpPr>
          <p:cNvPr id="17" name="Text 14"/>
          <p:cNvSpPr/>
          <p:nvPr/>
        </p:nvSpPr>
        <p:spPr>
          <a:xfrm>
            <a:off x="2755850" y="3938290"/>
            <a:ext cx="2467719" cy="7387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Именно в пословицах и афоризмах этот тип встречается особенно часто: истина, актуальная для всех, не нуждается в конкретном субъекте.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96504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Безличные: «действие/состояние без человека»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832074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В безличном предложении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55575A"/>
                </a:solidFill>
                <a:latin typeface="Manrope Bold" pitchFamily="34" charset="0"/>
                <a:ea typeface="Manrope Bold" pitchFamily="34" charset="-122"/>
                <a:cs typeface="Manrope Bold" pitchFamily="34" charset="-120"/>
              </a:rPr>
              <a:t>нет и не может быть подлежащего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. Описывается состояние природы, окружающей среды, психологическое или физическое состояние человека — но без «деятеля».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2368525"/>
            <a:ext cx="310083" cy="31008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61206" y="2368525"/>
            <a:ext cx="353325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Природные явления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961206" y="2636788"/>
            <a:ext cx="3533254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Безличный глагол описывает происходящее в природе без субъекта: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«Смеркается», «Светает», «Морозит», «Метёт».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9465" y="2368525"/>
            <a:ext cx="310083" cy="31008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114553" y="2368525"/>
            <a:ext cx="353332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Состояние человека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5114553" y="2636788"/>
            <a:ext cx="3533329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Самочувствие или эмоция без деятеля: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«Мне нездоровится», «Ему грустно», «Не спится», «Тошнит».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6119" y="3281735"/>
            <a:ext cx="310083" cy="31008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61206" y="3281735"/>
            <a:ext cx="353325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Отсутствие / отрицание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961206" y="3549997"/>
            <a:ext cx="3533254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Конструкции с «нет», «не было», «не хватает»: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«На улице нет ни души», «Времени не хватает».</a:t>
            </a:r>
            <a:endParaRPr lang="en-US" sz="9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49465" y="3281735"/>
            <a:ext cx="310083" cy="31008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114553" y="3281735"/>
            <a:ext cx="353332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Необходимость / возможность</a:t>
            </a:r>
            <a:endParaRPr lang="en-US" sz="1200" dirty="0"/>
          </a:p>
        </p:txBody>
      </p:sp>
      <p:sp>
        <p:nvSpPr>
          <p:cNvPr id="15" name="Text 9"/>
          <p:cNvSpPr/>
          <p:nvPr/>
        </p:nvSpPr>
        <p:spPr>
          <a:xfrm>
            <a:off x="5114553" y="3549997"/>
            <a:ext cx="3533329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Инфинитивные конструкции: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«Нужно учиться», «Пора идти», «Следует подумать».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4085" y="88627"/>
            <a:ext cx="3310830" cy="496624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47290"/>
            <a:ext cx="4722763" cy="7389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Назывные: «назвать предмет, время, место»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496119" y="1367879"/>
            <a:ext cx="2467719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Структура и смысл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496119" y="1665238"/>
            <a:ext cx="2467719" cy="21330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spcAft>
                <a:spcPts val="750"/>
              </a:spcAft>
              <a:buNone/>
            </a:pPr>
            <a:r>
              <a:rPr lang="en-US" sz="9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В назывном предложении есть </a:t>
            </a:r>
            <a:pPr algn="l" indent="0" marL="0">
              <a:lnSpc>
                <a:spcPct val="130000"/>
              </a:lnSpc>
              <a:spcAft>
                <a:spcPts val="750"/>
              </a:spcAft>
              <a:buNone/>
            </a:pPr>
            <a:r>
              <a:rPr lang="en-US" sz="900" b="1" dirty="0">
                <a:solidFill>
                  <a:srgbClr val="5E4CE6"/>
                </a:solidFill>
                <a:latin typeface="Manrope Bold" pitchFamily="34" charset="0"/>
                <a:ea typeface="Manrope Bold" pitchFamily="34" charset="-122"/>
                <a:cs typeface="Manrope Bold" pitchFamily="34" charset="-120"/>
              </a:rPr>
              <a:t>только подлежащее</a:t>
            </a:r>
            <a:pPr algn="l" indent="0" marL="0">
              <a:lnSpc>
                <a:spcPct val="130000"/>
              </a:lnSpc>
              <a:spcAft>
                <a:spcPts val="750"/>
              </a:spcAft>
              <a:buNone/>
            </a:pPr>
            <a:r>
              <a:rPr lang="en-US" sz="9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— существительное (или словосочетание) в именительном падеже. Никакого сказуемого. Предложение утверждает сам факт существования предмета, явления, момента — «прямо здесь и сейчас».</a:t>
            </a:r>
            <a:endParaRPr lang="en-US" sz="9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Это мощный инструмент для создания мгновенной «сцены» в прозе и поэзии: читатель видит картину, а не получает описание.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496119" y="3899595"/>
            <a:ext cx="2467719" cy="857101"/>
          </a:xfrm>
          <a:prstGeom prst="rect">
            <a:avLst/>
          </a:prstGeom>
          <a:noFill/>
          <a:ln/>
        </p:spPr>
        <p:txBody>
          <a:bodyPr wrap="square" lIns="0" tIns="47293" rIns="0" bIns="0" rtlCol="0" anchor="t">
            <a:normAutofit/>
          </a:bodyPr>
          <a:lstStyle/>
          <a:p>
            <a:pPr algn="l" marL="182880" indent="-182880">
              <a:lnSpc>
                <a:spcPct val="130000"/>
              </a:lnSpc>
              <a:buSzPct val="100000"/>
              <a:buChar char="•"/>
            </a:pPr>
            <a:r>
              <a:rPr lang="en-US" sz="9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«Весенний вечер.»</a:t>
            </a:r>
            <a:endParaRPr lang="en-US" sz="900" dirty="0"/>
          </a:p>
          <a:p>
            <a:pPr algn="l" marL="182880" indent="-182880">
              <a:lnSpc>
                <a:spcPct val="130000"/>
              </a:lnSpc>
              <a:buSzPct val="100000"/>
              <a:buChar char="•"/>
            </a:pPr>
            <a:r>
              <a:rPr lang="en-US" sz="9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«Вечер. Море. Тишина.»</a:t>
            </a:r>
            <a:endParaRPr lang="en-US" sz="900" dirty="0"/>
          </a:p>
          <a:p>
            <a:pPr algn="l" marL="182880" indent="-182880">
              <a:lnSpc>
                <a:spcPct val="130000"/>
              </a:lnSpc>
              <a:buSzPct val="100000"/>
              <a:buChar char="•"/>
            </a:pPr>
            <a:r>
              <a:rPr lang="en-US" sz="9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«Москва. Кремль. Звёздное небо.»</a:t>
            </a:r>
            <a:endParaRPr lang="en-US" sz="900" dirty="0"/>
          </a:p>
          <a:p>
            <a:pPr algn="l" marL="182880" indent="-182880">
              <a:lnSpc>
                <a:spcPct val="130000"/>
              </a:lnSpc>
              <a:buSzPct val="100000"/>
              <a:buChar char="•"/>
            </a:pPr>
            <a:r>
              <a:rPr lang="en-US" sz="9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«Первый снег.»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3257029" y="1367879"/>
            <a:ext cx="1966540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Где используются?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3257029" y="1679302"/>
            <a:ext cx="1966540" cy="917377"/>
          </a:xfrm>
          <a:prstGeom prst="roundRect">
            <a:avLst>
              <a:gd name="adj" fmla="val 11599"/>
            </a:avLst>
          </a:prstGeom>
          <a:solidFill>
            <a:srgbClr val="FFFFFF"/>
          </a:solidFill>
          <a:ln w="4763">
            <a:solidFill>
              <a:srgbClr val="FF704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379961" y="1802234"/>
            <a:ext cx="1720676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📖</a:t>
            </a:r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Литература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3379961" y="2104355"/>
            <a:ext cx="1720676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Начало глав, описание обстановки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3257029" y="2709342"/>
            <a:ext cx="1966540" cy="917377"/>
          </a:xfrm>
          <a:prstGeom prst="roundRect">
            <a:avLst>
              <a:gd name="adj" fmla="val 11599"/>
            </a:avLst>
          </a:prstGeom>
          <a:solidFill>
            <a:srgbClr val="FFFFFF"/>
          </a:solidFill>
          <a:ln w="4763">
            <a:solidFill>
              <a:srgbClr val="FF7047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379961" y="2832274"/>
            <a:ext cx="1720676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📰</a:t>
            </a:r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Заголовки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3379961" y="3134395"/>
            <a:ext cx="1720676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Краткие и броские названия статей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3257029" y="3739381"/>
            <a:ext cx="1966540" cy="917377"/>
          </a:xfrm>
          <a:prstGeom prst="roundRect">
            <a:avLst>
              <a:gd name="adj" fmla="val 11599"/>
            </a:avLst>
          </a:prstGeom>
          <a:solidFill>
            <a:srgbClr val="FFFFFF"/>
          </a:solidFill>
          <a:ln w="4763">
            <a:solidFill>
              <a:srgbClr val="FF7047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379961" y="3862313"/>
            <a:ext cx="1720676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🎭</a:t>
            </a:r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Ремарки</a:t>
            </a:r>
            <a:endParaRPr lang="en-US" sz="1150" dirty="0"/>
          </a:p>
        </p:txBody>
      </p:sp>
      <p:sp>
        <p:nvSpPr>
          <p:cNvPr id="17" name="Text 14"/>
          <p:cNvSpPr/>
          <p:nvPr/>
        </p:nvSpPr>
        <p:spPr>
          <a:xfrm>
            <a:off x="3379961" y="4164434"/>
            <a:ext cx="1720676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В пьесах — описание места действия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65634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Зачем они в речи: лаконизм и выразительность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301204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Односоставные предложения — не просто грамматическая категория, а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55575A"/>
                </a:solidFill>
                <a:latin typeface="Manrope Bold" pitchFamily="34" charset="0"/>
                <a:ea typeface="Manrope Bold" pitchFamily="34" charset="-122"/>
                <a:cs typeface="Manrope Bold" pitchFamily="34" charset="-120"/>
              </a:rPr>
              <a:t>мощный стилистический инструмент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, который авторы используют намеренно для достижения особого эффекта.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837655"/>
            <a:ext cx="2717229" cy="49611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20092" y="2457748"/>
            <a:ext cx="246928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Создают сцену мгновенно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20092" y="2726010"/>
            <a:ext cx="246928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Назывные предложения «вбрасывают» читателя в обстановку без лишних слов: «Ночь. Улица. Фонарь. Аптека.» (Блок)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3348" y="1837655"/>
            <a:ext cx="2717229" cy="49611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337322" y="2457748"/>
            <a:ext cx="246928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Передают атмосферу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337322" y="2726010"/>
            <a:ext cx="2469282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Безличные создают ощущение неподвластности — природа, судьба, состояние действуют сами по себе: «Тихо. Темно. Зябко.»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0578" y="1837655"/>
            <a:ext cx="2717229" cy="49611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54551" y="2457748"/>
            <a:ext cx="246928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Формулируют истины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054551" y="2726010"/>
            <a:ext cx="2469282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Обобщённо-личные идеально подходят для афоризмов и пословиц — истина, справедливая для каждого, не нуждается в «я» или «мы».</a:t>
            </a:r>
            <a:endParaRPr lang="en-US" sz="950" dirty="0"/>
          </a:p>
        </p:txBody>
      </p:sp>
      <p:sp>
        <p:nvSpPr>
          <p:cNvPr id="13" name="Shape 8"/>
          <p:cNvSpPr/>
          <p:nvPr/>
        </p:nvSpPr>
        <p:spPr>
          <a:xfrm>
            <a:off x="496119" y="3783360"/>
            <a:ext cx="8151763" cy="694432"/>
          </a:xfrm>
          <a:prstGeom prst="roundRect">
            <a:avLst>
              <a:gd name="adj" fmla="val 16077"/>
            </a:avLst>
          </a:prstGeom>
          <a:solidFill>
            <a:srgbClr val="FFD7CC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092" y="3963144"/>
            <a:ext cx="155004" cy="12397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99071" y="3938290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Односоставные предложения активно используются в публицистике, рекламе, художественной литературе и разговорной речи — везде, где важна краткость и точность.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2026-08-18T14:22:29Z</dcterms:created>
  <dcterms:modified xsi:type="dcterms:W3CDTF">2026-08-18T14:22:29Z</dcterms:modified>
</cp:coreProperties>
</file>