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Alexandria Light"/>
      <p:regular r:id="rId201314"/>
    </p:embeddedFont>
    <p:embeddedFont>
      <p:font typeface="Alexandria"/>
      <p:regular r:id="rId201315"/>
    </p:embeddedFont>
    <p:embeddedFont>
      <p:font typeface="Alexandria SemiBold"/>
      <p:regular r:id="rId201316"/>
    </p:embeddedFont>
    <p:embeddedFont>
      <p:font typeface="Alexandria Black"/>
      <p:regular r:id="rId201317"/>
    </p:embeddedFont>
    <p:embeddedFont>
      <p:font typeface="Sora Light"/>
      <p:regular r:id="rId201318"/>
    </p:embeddedFont>
    <p:embeddedFont>
      <p:font typeface="Sora"/>
      <p:regular r:id="rId201319"/>
    </p:embeddedFont>
    <p:embeddedFont>
      <p:font typeface="Sora SemiBold"/>
      <p:regular r:id="rId2013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4-2.png"/><Relationship Id="rId7" Type="http://schemas.openxmlformats.org/officeDocument/2006/relationships/image" Target="../media/image-4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D5DCF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234" y="364703"/>
            <a:ext cx="3310458" cy="44140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943" y="1647453"/>
            <a:ext cx="4767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Основа слова и окончание: Анатомия русского слова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473943" y="2604567"/>
            <a:ext cx="4767114" cy="891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Каждое слово в русском языке — это не просто набор букв, а чёткая, логичная система. Разобраться в ней — значит открыть ключ к грамотности и пониманию языка.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Сайфудинова Динора Михайловна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D5DCF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3266" y="363438"/>
            <a:ext cx="3312468" cy="44166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943" y="329208"/>
            <a:ext cx="4767114" cy="3836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Ваш путь к грамотности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73943" y="885081"/>
            <a:ext cx="4767114" cy="555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Знание об основе и окончании — это инструмент, который делает язык прозрачным и понятным. Теперь, видя любое незнакомое слово, вы можете уверенно разобрать его на составляющие элементы.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73943" y="1569393"/>
            <a:ext cx="233214" cy="14577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01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473943" y="1753270"/>
            <a:ext cx="2326184" cy="14288"/>
          </a:xfrm>
          <a:prstGeom prst="rect">
            <a:avLst/>
          </a:prstGeom>
          <a:solidFill>
            <a:srgbClr val="1A2D7A"/>
          </a:solidFill>
          <a:ln/>
        </p:spPr>
      </p:sp>
      <p:sp>
        <p:nvSpPr>
          <p:cNvPr id="8" name="Text 5"/>
          <p:cNvSpPr/>
          <p:nvPr/>
        </p:nvSpPr>
        <p:spPr>
          <a:xfrm>
            <a:off x="473943" y="1840111"/>
            <a:ext cx="2326184" cy="3835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Разбирайте слова каждый день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73943" y="2292474"/>
            <a:ext cx="2326184" cy="555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Возьмите любое слово из текста и попробуйте выделить его основу и окончание.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2914873" y="1569393"/>
            <a:ext cx="233214" cy="14577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02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14873" y="1753270"/>
            <a:ext cx="2326184" cy="14288"/>
          </a:xfrm>
          <a:prstGeom prst="rect">
            <a:avLst/>
          </a:prstGeom>
          <a:solidFill>
            <a:srgbClr val="1A2D7A"/>
          </a:solidFill>
          <a:ln/>
        </p:spPr>
      </p:sp>
      <p:sp>
        <p:nvSpPr>
          <p:cNvPr id="12" name="Text 9"/>
          <p:cNvSpPr/>
          <p:nvPr/>
        </p:nvSpPr>
        <p:spPr>
          <a:xfrm>
            <a:off x="2914873" y="1840111"/>
            <a:ext cx="2326184" cy="191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Ищите родственные слова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2914873" y="2100709"/>
            <a:ext cx="2326184" cy="555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От каждого нового слова попробуйте образовать 3–5 родственных — это закрепит понимание корня.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473943" y="3049860"/>
            <a:ext cx="233214" cy="14577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03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473943" y="3233738"/>
            <a:ext cx="4767114" cy="14288"/>
          </a:xfrm>
          <a:prstGeom prst="rect">
            <a:avLst/>
          </a:prstGeom>
          <a:solidFill>
            <a:srgbClr val="1A2D7A"/>
          </a:solidFill>
          <a:ln/>
        </p:spPr>
      </p:sp>
      <p:sp>
        <p:nvSpPr>
          <p:cNvPr id="16" name="Text 13"/>
          <p:cNvSpPr/>
          <p:nvPr/>
        </p:nvSpPr>
        <p:spPr>
          <a:xfrm>
            <a:off x="473943" y="3320579"/>
            <a:ext cx="4767114" cy="191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Задавайте вопросы к словам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73943" y="3581177"/>
            <a:ext cx="4767114" cy="3701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Определяйте падеж, число и род — это поможет осознанно работать с окончаниями.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473943" y="4167857"/>
            <a:ext cx="4767114" cy="646361"/>
          </a:xfrm>
          <a:prstGeom prst="roundRect">
            <a:avLst>
              <a:gd name="adj" fmla="val 7579"/>
            </a:avLst>
          </a:prstGeom>
          <a:solidFill>
            <a:srgbClr val="D5DCF6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4328666"/>
            <a:ext cx="145777" cy="116607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852934" y="4311700"/>
            <a:ext cx="4271516" cy="3701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Этот навык формируется постепенно. Каждый разобранный пример — шаг к уверенной грамотности и глубокому пониманию русского языка.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D5DCF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9546" y="358453"/>
            <a:ext cx="3319835" cy="44265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943" y="360983"/>
            <a:ext cx="4767114" cy="359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Слово как конструктор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473943" y="871240"/>
            <a:ext cx="4767114" cy="5038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Русский язык строит слова из отдельных «кирпичиков»: </a:t>
            </a:r>
            <a:pPr algn="l" indent="0" marL="0">
              <a:lnSpc>
                <a:spcPct val="128000"/>
              </a:lnSpc>
              <a:buNone/>
            </a:pPr>
            <a:r>
              <a:rPr lang="en-US" sz="8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приставка + корень + суффикс + окончание</a:t>
            </a:r>
            <a:pPr algn="l" indent="0" marL="0">
              <a:lnSpc>
                <a:spcPct val="128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Каждая часть выполняет свою роль. Корень несёт основной смысл, а окончание отвечает за грамматические значения — род, число и падеж.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473943" y="1488356"/>
            <a:ext cx="4767114" cy="635719"/>
          </a:xfrm>
          <a:prstGeom prst="roundRect">
            <a:avLst>
              <a:gd name="adj" fmla="val 7217"/>
            </a:avLst>
          </a:prstGeom>
          <a:solidFill>
            <a:srgbClr val="D5DCF6"/>
          </a:solidFill>
          <a:ln w="4763">
            <a:solidFill>
              <a:srgbClr val="BBC2D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7871" y="1602284"/>
            <a:ext cx="4539258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Приставка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87871" y="1842195"/>
            <a:ext cx="4539258" cy="167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Добавляет новый оттенок значения к корню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73943" y="2224757"/>
            <a:ext cx="4767114" cy="635719"/>
          </a:xfrm>
          <a:prstGeom prst="roundRect">
            <a:avLst>
              <a:gd name="adj" fmla="val 7217"/>
            </a:avLst>
          </a:prstGeom>
          <a:solidFill>
            <a:srgbClr val="D5DCF6"/>
          </a:solidFill>
          <a:ln w="4763">
            <a:solidFill>
              <a:srgbClr val="BBC2D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87871" y="2338685"/>
            <a:ext cx="4539258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Корень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87871" y="2578596"/>
            <a:ext cx="4539258" cy="167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Смысловое ядро — главная часть слова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473943" y="2961159"/>
            <a:ext cx="4767114" cy="635719"/>
          </a:xfrm>
          <a:prstGeom prst="roundRect">
            <a:avLst>
              <a:gd name="adj" fmla="val 7217"/>
            </a:avLst>
          </a:prstGeom>
          <a:solidFill>
            <a:srgbClr val="D5DCF6"/>
          </a:solidFill>
          <a:ln w="4763">
            <a:solidFill>
              <a:srgbClr val="BBC2D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7871" y="3075087"/>
            <a:ext cx="4539258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Суффикс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87871" y="3314998"/>
            <a:ext cx="4539258" cy="167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Уточняет значение и образует новые слова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473943" y="3697560"/>
            <a:ext cx="4767114" cy="635719"/>
          </a:xfrm>
          <a:prstGeom prst="roundRect">
            <a:avLst>
              <a:gd name="adj" fmla="val 7217"/>
            </a:avLst>
          </a:prstGeom>
          <a:solidFill>
            <a:srgbClr val="D5DCF6"/>
          </a:solidFill>
          <a:ln w="4763">
            <a:solidFill>
              <a:srgbClr val="BBC2D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87871" y="3811488"/>
            <a:ext cx="4539258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Окончание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87871" y="4051399"/>
            <a:ext cx="4539258" cy="167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Связывает слово с другими в предложении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3943" y="4446538"/>
            <a:ext cx="4767114" cy="3359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Понимание этой структуры превращает заучивание слов в поиск логических закономерностей — и делает изучение языка по-настоящему интересным.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864989"/>
            <a:ext cx="8196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Что такое корень?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491630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Корень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смысловое ядро слова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которое остаётся неизменным во всех его формах и родственных словах. Зная корень, вы можете угадывать значение целых семейств слов, не заучивая каждое из них отдельно.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943" y="2003971"/>
            <a:ext cx="1158627" cy="115862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73943" y="3310682"/>
            <a:ext cx="2633290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вод-а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73943" y="3576563"/>
            <a:ext cx="263329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Существительное в именительном падеже</a:t>
            </a:r>
            <a:endParaRPr lang="en-US" sz="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318" y="2003971"/>
            <a:ext cx="1158627" cy="115862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55318" y="3310682"/>
            <a:ext cx="2633290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под-вод-ный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55318" y="3576563"/>
            <a:ext cx="263329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Прилагательное с приставкой «под-»</a:t>
            </a:r>
            <a:endParaRPr lang="en-US" sz="9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692" y="2003971"/>
            <a:ext cx="1158627" cy="115862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6692" y="3310682"/>
            <a:ext cx="263336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вод-ник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6692" y="3576563"/>
            <a:ext cx="2633365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Существительное с суффиксом «-ник»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473943" y="3899371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Во всех трёх словах присутствует общий корень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1A2D7A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-вод-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связанный с водой. Именно он хранит лексическое значение, общее для всей группы.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D5DCF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66" y="363438"/>
            <a:ext cx="3312468" cy="44166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02943" y="334268"/>
            <a:ext cx="4767114" cy="7673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Окончание: грамматический «клей»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02943" y="1273820"/>
            <a:ext cx="4767114" cy="555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Окончание — это </a:t>
            </a:r>
            <a:pPr algn="l" indent="0" marL="0">
              <a:lnSpc>
                <a:spcPct val="132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изменяемая часть слова</a:t>
            </a:r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которая соединяет слова друг с другом в предложении, указывая на их грамматические отношения. Один и тот же корень может иметь разные окончания в зависимости от роли слова во фразе.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2943" y="1958132"/>
            <a:ext cx="4767114" cy="70745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90988" y="2089026"/>
            <a:ext cx="4448175" cy="191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книг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A2D7A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-а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 лежит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4090988" y="2349624"/>
            <a:ext cx="4448175" cy="185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Именительный падеж — подлежащее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02943" y="2780333"/>
            <a:ext cx="4767114" cy="70745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090988" y="2911227"/>
            <a:ext cx="4448175" cy="191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читаю книг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A2D7A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-у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4090988" y="3171825"/>
            <a:ext cx="4448175" cy="185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Винительный падеж — прямое дополнение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02943" y="3602534"/>
            <a:ext cx="4767114" cy="70745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090988" y="3733428"/>
            <a:ext cx="4448175" cy="191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любуюсь книг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A2D7A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-ой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4090988" y="3994026"/>
            <a:ext cx="4448175" cy="185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Творительный падеж — дополнение с предлогом</a:t>
            </a:r>
            <a:endParaRPr lang="en-US" sz="900" dirty="0"/>
          </a:p>
        </p:txBody>
      </p:sp>
      <p:sp>
        <p:nvSpPr>
          <p:cNvPr id="15" name="Text 9"/>
          <p:cNvSpPr/>
          <p:nvPr/>
        </p:nvSpPr>
        <p:spPr>
          <a:xfrm>
            <a:off x="3902943" y="4439096"/>
            <a:ext cx="4767114" cy="3701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Корень </a:t>
            </a:r>
            <a:pPr algn="l" indent="0" marL="0">
              <a:lnSpc>
                <a:spcPct val="132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книг-</a:t>
            </a:r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остаётся прежним, а окончания меняются, чётко указывая на роль слова в предложении.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8665" y="1229618"/>
            <a:ext cx="4124102" cy="2684264"/>
          </a:xfrm>
          <a:prstGeom prst="roundRect">
            <a:avLst>
              <a:gd name="adj" fmla="val 3178"/>
            </a:avLst>
          </a:prstGeom>
          <a:solidFill>
            <a:srgbClr val="1A2D7A"/>
          </a:solidFill>
          <a:ln/>
        </p:spPr>
      </p:sp>
      <p:sp>
        <p:nvSpPr>
          <p:cNvPr id="3" name="Text 1"/>
          <p:cNvSpPr/>
          <p:nvPr/>
        </p:nvSpPr>
        <p:spPr>
          <a:xfrm>
            <a:off x="507132" y="1348085"/>
            <a:ext cx="3887167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FFFFFF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Нулевое окончание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507132" y="1856259"/>
            <a:ext cx="3887167" cy="1054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0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Иногда окончание не выражено звуком — оно называется </a:t>
            </a:r>
            <a:pPr algn="l" indent="0" marL="0">
              <a:lnSpc>
                <a:spcPct val="133000"/>
              </a:lnSpc>
              <a:spcAft>
                <a:spcPts val="800"/>
              </a:spcAft>
              <a:buNone/>
            </a:pPr>
            <a:r>
              <a:rPr lang="en-US" sz="9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нулевым</a:t>
            </a:r>
            <a:pPr algn="l" indent="0" marL="0">
              <a:lnSpc>
                <a:spcPct val="133000"/>
              </a:lnSpc>
              <a:spcAft>
                <a:spcPts val="80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Мы его не слышим и не пишем, но оно существует и несёт важную грамматическую информацию.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Нулевое окончание указывает на то, что слово стоит в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мужском роде и именительном падеже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721275" y="1348085"/>
            <a:ext cx="395354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Примеры нулевого окончания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761012" y="1692548"/>
            <a:ext cx="187077" cy="2338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A2D7A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106293" y="1716881"/>
            <a:ext cx="3568526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стол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A2D7A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□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106293" y="2030164"/>
            <a:ext cx="3568526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Мужской род, именительный падеж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761012" y="2473003"/>
            <a:ext cx="187077" cy="2338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A2D7A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5106293" y="2497336"/>
            <a:ext cx="3568526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дом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A2D7A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□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106293" y="2810619"/>
            <a:ext cx="3568526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Мужской род, именительный падеж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761012" y="3253457"/>
            <a:ext cx="187077" cy="2338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A2D7A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106293" y="3277791"/>
            <a:ext cx="3568526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город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A2D7A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□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106293" y="3591074"/>
            <a:ext cx="3568526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Мужской род, именительный падеж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D5DCF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34" y="364703"/>
            <a:ext cx="3310458" cy="44140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02943" y="652090"/>
            <a:ext cx="4767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Основа: фундамент смысла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3902943" y="1219498"/>
            <a:ext cx="4767114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Основа слова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это всё слово без окончания и формообразующих суффиксов. Именно в основе заключено лексическое значение слова, его суть и индивидуальность.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3902943" y="1921371"/>
            <a:ext cx="4767114" cy="1773287"/>
          </a:xfrm>
          <a:prstGeom prst="roundRect">
            <a:avLst>
              <a:gd name="adj" fmla="val 2806"/>
            </a:avLst>
          </a:prstGeom>
          <a:solidFill>
            <a:srgbClr val="D5DCF6"/>
          </a:solidFill>
          <a:ln w="4763">
            <a:solidFill>
              <a:srgbClr val="BBC2DC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907706" y="1926134"/>
            <a:ext cx="2378794" cy="881881"/>
          </a:xfrm>
          <a:custGeom>
            <a:avLst/>
            <a:gdLst/>
            <a:ahLst/>
            <a:cxnLst/>
            <a:rect l="l" t="t" r="r" b="b"/>
            <a:pathLst>
              <a:path w="2378794" h="881881">
                <a:moveTo>
                  <a:pt x="41471" y="0"/>
                </a:moveTo>
                <a:lnTo>
                  <a:pt x="2378794" y="0"/>
                </a:lnTo>
                <a:lnTo>
                  <a:pt x="2378794" y="881881"/>
                </a:lnTo>
                <a:lnTo>
                  <a:pt x="0" y="881881"/>
                </a:lnTo>
                <a:lnTo>
                  <a:pt x="0" y="41471"/>
                </a:lnTo>
                <a:arcTo hR="41471" wR="41471" stAng="10800000" swAng="5400000"/>
                <a:close/>
              </a:path>
            </a:pathLst>
          </a:custGeom>
          <a:solidFill>
            <a:srgbClr val="D5DCF6"/>
          </a:solidFill>
          <a:ln/>
        </p:spPr>
      </p:sp>
      <p:sp>
        <p:nvSpPr>
          <p:cNvPr id="8" name="Text 5"/>
          <p:cNvSpPr/>
          <p:nvPr/>
        </p:nvSpPr>
        <p:spPr>
          <a:xfrm>
            <a:off x="4026173" y="2044601"/>
            <a:ext cx="2141860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прекрасн-ый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026173" y="2310482"/>
            <a:ext cx="2141860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Основа: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прекрасн-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Окончание: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-ый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6286500" y="1926134"/>
            <a:ext cx="2378794" cy="881881"/>
          </a:xfrm>
          <a:custGeom>
            <a:avLst/>
            <a:gdLst/>
            <a:ahLst/>
            <a:cxnLst/>
            <a:rect l="l" t="t" r="r" b="b"/>
            <a:pathLst>
              <a:path w="2378794" h="881881">
                <a:moveTo>
                  <a:pt x="0" y="0"/>
                </a:moveTo>
                <a:lnTo>
                  <a:pt x="2337324" y="0"/>
                </a:lnTo>
                <a:arcTo hR="41471" wR="41471" stAng="16200000" swAng="5400000"/>
                <a:lnTo>
                  <a:pt x="2378794" y="881881"/>
                </a:lnTo>
                <a:lnTo>
                  <a:pt x="0" y="881881"/>
                </a:lnTo>
                <a:lnTo>
                  <a:pt x="0" y="0"/>
                </a:lnTo>
                <a:close/>
              </a:path>
            </a:pathLst>
          </a:custGeom>
          <a:solidFill>
            <a:srgbClr val="D5DCF6"/>
          </a:solidFill>
          <a:ln/>
        </p:spPr>
      </p:sp>
      <p:sp>
        <p:nvSpPr>
          <p:cNvPr id="11" name="Shape 8"/>
          <p:cNvSpPr/>
          <p:nvPr/>
        </p:nvSpPr>
        <p:spPr>
          <a:xfrm>
            <a:off x="6286500" y="1926134"/>
            <a:ext cx="14288" cy="881881"/>
          </a:xfrm>
          <a:prstGeom prst="roundRect">
            <a:avLst>
              <a:gd name="adj" fmla="val 49998"/>
            </a:avLst>
          </a:prstGeom>
          <a:solidFill>
            <a:srgbClr val="BBC2DC"/>
          </a:solidFill>
          <a:ln/>
        </p:spPr>
      </p:sp>
      <p:sp>
        <p:nvSpPr>
          <p:cNvPr id="12" name="Text 9"/>
          <p:cNvSpPr/>
          <p:nvPr/>
        </p:nvSpPr>
        <p:spPr>
          <a:xfrm>
            <a:off x="6404967" y="2044601"/>
            <a:ext cx="2141860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школ-а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404967" y="2310482"/>
            <a:ext cx="2141860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Основа: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школ-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Окончание: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-а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3907706" y="2808015"/>
            <a:ext cx="4757589" cy="881881"/>
          </a:xfrm>
          <a:custGeom>
            <a:avLst/>
            <a:gdLst/>
            <a:ahLst/>
            <a:cxnLst/>
            <a:rect l="l" t="t" r="r" b="b"/>
            <a:pathLst>
              <a:path w="4757589" h="881881">
                <a:moveTo>
                  <a:pt x="0" y="0"/>
                </a:moveTo>
                <a:lnTo>
                  <a:pt x="4757589" y="0"/>
                </a:lnTo>
                <a:lnTo>
                  <a:pt x="4757589" y="840411"/>
                </a:lnTo>
                <a:arcTo hR="41471" wR="41471" stAng="0" swAng="5400000"/>
                <a:lnTo>
                  <a:pt x="41471" y="881881"/>
                </a:lnTo>
                <a:arcTo hR="41471" wR="41471" stAng="5400000" swAng="5400000"/>
                <a:lnTo>
                  <a:pt x="0" y="0"/>
                </a:lnTo>
                <a:close/>
              </a:path>
            </a:pathLst>
          </a:custGeom>
          <a:solidFill>
            <a:srgbClr val="D5DCF6"/>
          </a:solidFill>
          <a:ln/>
        </p:spPr>
      </p:sp>
      <p:sp>
        <p:nvSpPr>
          <p:cNvPr id="15" name="Shape 12"/>
          <p:cNvSpPr/>
          <p:nvPr/>
        </p:nvSpPr>
        <p:spPr>
          <a:xfrm>
            <a:off x="3907706" y="2808015"/>
            <a:ext cx="4757589" cy="14288"/>
          </a:xfrm>
          <a:prstGeom prst="roundRect">
            <a:avLst>
              <a:gd name="adj" fmla="val 49998"/>
            </a:avLst>
          </a:prstGeom>
          <a:solidFill>
            <a:srgbClr val="BBC2DC"/>
          </a:solidFill>
          <a:ln/>
        </p:spPr>
      </p:sp>
      <p:sp>
        <p:nvSpPr>
          <p:cNvPr id="16" name="Text 13"/>
          <p:cNvSpPr/>
          <p:nvPr/>
        </p:nvSpPr>
        <p:spPr>
          <a:xfrm>
            <a:off x="4026173" y="2926482"/>
            <a:ext cx="4520654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читаj-ю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026173" y="3192363"/>
            <a:ext cx="452065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Основа: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читаj-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Окончание: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-ю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3902943" y="3827934"/>
            <a:ext cx="4767114" cy="663401"/>
          </a:xfrm>
          <a:prstGeom prst="roundRect">
            <a:avLst>
              <a:gd name="adj" fmla="val 7501"/>
            </a:avLst>
          </a:prstGeom>
          <a:solidFill>
            <a:srgbClr val="D5DCF6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410" y="3996184"/>
            <a:ext cx="148084" cy="118467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4287962" y="3976018"/>
            <a:ext cx="4263628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Основа сохраняется во всех формах слова и передаётся в родственные слова. Окончание — лишь «костюм», который меняется по ситуации.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337319"/>
            <a:ext cx="8196114" cy="3836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Как быстро найти основу?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73943" y="950565"/>
            <a:ext cx="8196114" cy="3701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Есть простой и надёжный способ выделить основу в любом слове. Достаточно изменить слово по </a:t>
            </a:r>
            <a:pPr algn="l" indent="0" marL="0">
              <a:lnSpc>
                <a:spcPct val="132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падежам или числам</a:t>
            </a:r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и посмотреть, что остаётся неизменным при любом изменении формы.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5077" y="1449809"/>
            <a:ext cx="4813846" cy="285705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15593" y="3516730"/>
            <a:ext cx="1196621" cy="485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Найдите основу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007523" y="3516730"/>
            <a:ext cx="1196621" cy="485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Измените форму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2474864" y="3516730"/>
            <a:ext cx="1196621" cy="485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Возьмите слово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73943" y="4435971"/>
            <a:ext cx="8196114" cy="3701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Эта универсальная техника работает для любого слова: существительного, прилагательного или глагола. Попрактикуйтесь несколько раз — и поиск основы станет автоматическим навыком.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628576"/>
            <a:ext cx="8196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Неизменяемые слова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255216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русском языке существуют слова, которые не склоняются и не спрягаются. У них нет окончания как такового — и поэтому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всё слово целиком является основой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73943" y="1886024"/>
            <a:ext cx="395354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Наречия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73943" y="2214116"/>
            <a:ext cx="1917502" cy="768325"/>
          </a:xfrm>
          <a:prstGeom prst="roundRect">
            <a:avLst>
              <a:gd name="adj" fmla="val 6477"/>
            </a:avLst>
          </a:prstGeom>
          <a:solidFill>
            <a:srgbClr val="FFFAFA"/>
          </a:solidFill>
          <a:ln w="14288">
            <a:solidFill>
              <a:srgbClr val="BBC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06698" y="2346871"/>
            <a:ext cx="1651992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тихо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06698" y="2660154"/>
            <a:ext cx="165199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Всё слово — основа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509912" y="2214116"/>
            <a:ext cx="1917576" cy="768325"/>
          </a:xfrm>
          <a:prstGeom prst="roundRect">
            <a:avLst>
              <a:gd name="adj" fmla="val 6477"/>
            </a:avLst>
          </a:prstGeom>
          <a:solidFill>
            <a:srgbClr val="FFFAFA"/>
          </a:solidFill>
          <a:ln w="14288">
            <a:solidFill>
              <a:srgbClr val="BBC2D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42667" y="2346871"/>
            <a:ext cx="1652067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быстро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642667" y="2660154"/>
            <a:ext cx="1652067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Всё слово — основа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73943" y="3100908"/>
            <a:ext cx="3953545" cy="768325"/>
          </a:xfrm>
          <a:prstGeom prst="roundRect">
            <a:avLst>
              <a:gd name="adj" fmla="val 6477"/>
            </a:avLst>
          </a:prstGeom>
          <a:solidFill>
            <a:srgbClr val="FFFAFA"/>
          </a:solidFill>
          <a:ln w="14288">
            <a:solidFill>
              <a:srgbClr val="BBC2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6698" y="3233663"/>
            <a:ext cx="368803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вчера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06698" y="3546946"/>
            <a:ext cx="3688035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Всё слово — основа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21275" y="1886024"/>
            <a:ext cx="395354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Заимствованные слова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21275" y="2214116"/>
            <a:ext cx="1917502" cy="768325"/>
          </a:xfrm>
          <a:prstGeom prst="roundRect">
            <a:avLst>
              <a:gd name="adj" fmla="val 6477"/>
            </a:avLst>
          </a:prstGeom>
          <a:solidFill>
            <a:srgbClr val="FFFAFA"/>
          </a:solidFill>
          <a:ln w="14288">
            <a:solidFill>
              <a:srgbClr val="BBC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54029" y="2346871"/>
            <a:ext cx="1651992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шоссе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54029" y="2660154"/>
            <a:ext cx="165199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Всё слово — основа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757243" y="2214116"/>
            <a:ext cx="1917576" cy="768325"/>
          </a:xfrm>
          <a:prstGeom prst="roundRect">
            <a:avLst>
              <a:gd name="adj" fmla="val 6477"/>
            </a:avLst>
          </a:prstGeom>
          <a:solidFill>
            <a:srgbClr val="FFFAFA"/>
          </a:solidFill>
          <a:ln w="14288">
            <a:solidFill>
              <a:srgbClr val="BBC2D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89998" y="2346871"/>
            <a:ext cx="1652067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такси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889998" y="2660154"/>
            <a:ext cx="1652067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Всё слово — основа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721275" y="3100908"/>
            <a:ext cx="3953545" cy="768325"/>
          </a:xfrm>
          <a:prstGeom prst="roundRect">
            <a:avLst>
              <a:gd name="adj" fmla="val 6477"/>
            </a:avLst>
          </a:prstGeom>
          <a:solidFill>
            <a:srgbClr val="FFFAFA"/>
          </a:solidFill>
          <a:ln w="14288">
            <a:solidFill>
              <a:srgbClr val="BBC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54029" y="3233663"/>
            <a:ext cx="368803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кофе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854029" y="3546946"/>
            <a:ext cx="3688035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Всё слово — основа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73943" y="4135785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Такие слова пришли в русский язык из других языков и «отказались» подчиняться правилам склонения. Их форма всегда одна и та же — в любом контексте и предложении.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D5DCF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234" y="364703"/>
            <a:ext cx="3310458" cy="44140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943" y="532805"/>
            <a:ext cx="4767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Важность системы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473943" y="1100212"/>
            <a:ext cx="4767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Умение различать основу и окончание — это не просто школьное упражнение. Это фундаментальный навык, который меняет отношение к языку.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943" y="1612553"/>
            <a:ext cx="296168" cy="2961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8195" y="1612553"/>
            <a:ext cx="4322862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Грамотное письмо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918195" y="1878434"/>
            <a:ext cx="4322862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Понимание структуры слова помогает правильно писать, не полагаясь только на память и интуицию.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943" y="2494434"/>
            <a:ext cx="296168" cy="2961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18195" y="2494434"/>
            <a:ext cx="4322862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Связи между словами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918195" y="2760315"/>
            <a:ext cx="4322862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Вы видите родство слов и понимаете, как из одного корня «вырастает» целое семейство.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3943" y="3376315"/>
            <a:ext cx="296168" cy="2961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18195" y="3376315"/>
            <a:ext cx="4322862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Живая структура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918195" y="3642196"/>
            <a:ext cx="4322862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Слова перестают быть набором случайных букв — вы видите их внутреннюю логику и красоту.</a:t>
            </a:r>
            <a:endParaRPr lang="en-US" sz="900" dirty="0"/>
          </a:p>
        </p:txBody>
      </p:sp>
      <p:sp>
        <p:nvSpPr>
          <p:cNvPr id="15" name="Text 9"/>
          <p:cNvSpPr/>
          <p:nvPr/>
        </p:nvSpPr>
        <p:spPr>
          <a:xfrm>
            <a:off x="651644" y="4287813"/>
            <a:ext cx="5046613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Окончание диктует грамматику, основа хранит саму суть идеи.</a:t>
            </a:r>
            <a:endParaRPr lang="en-US" sz="900" dirty="0"/>
          </a:p>
        </p:txBody>
      </p:sp>
      <p:sp>
        <p:nvSpPr>
          <p:cNvPr id="16" name="Shape 10"/>
          <p:cNvSpPr/>
          <p:nvPr/>
        </p:nvSpPr>
        <p:spPr>
          <a:xfrm>
            <a:off x="473943" y="4154537"/>
            <a:ext cx="14288" cy="456084"/>
          </a:xfrm>
          <a:prstGeom prst="roundRect">
            <a:avLst>
              <a:gd name="adj" fmla="val 49998"/>
            </a:avLst>
          </a:prstGeom>
          <a:solidFill>
            <a:srgbClr val="1A2D7A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2026-08-17T19:06:49Z</dcterms:created>
  <dcterms:modified xsi:type="dcterms:W3CDTF">2026-08-17T19:06:49Z</dcterms:modified>
</cp:coreProperties>
</file>