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Crimson Pro Medium"/>
      <p:regular r:id="rId201314"/>
    </p:embeddedFont>
    <p:embeddedFont>
      <p:font typeface="Crimson Pro ExtraBold"/>
      <p:regular r:id="rId201315"/>
    </p:embeddedFont>
    <p:embeddedFont>
      <p:font typeface="Crimson Pro Black"/>
      <p:regular r:id="rId201316"/>
    </p:embeddedFont>
    <p:embeddedFont>
      <p:font typeface="Crimson Pro ExtraLight"/>
      <p:regular r:id="rId201317"/>
    </p:embeddedFont>
    <p:embeddedFont>
      <p:font typeface="Crimson Pro Light"/>
      <p:regular r:id="rId201318"/>
    </p:embeddedFont>
    <p:embeddedFont>
      <p:font typeface="Crimson Pro"/>
      <p:regular r:id="rId201319"/>
    </p:embeddedFont>
    <p:embeddedFont>
      <p:font typeface="Crimson Pro SemiBold"/>
      <p:regular r:id="rId201320"/>
    </p:embeddedFont>
    <p:embeddedFont>
      <p:font typeface="Crimson Pro Bold"/>
      <p:regular r:id="rId201321"/>
    </p:embeddedFont>
    <p:embeddedFont>
      <p:font typeface="Open Sans Light"/>
      <p:regular r:id="rId201322"/>
    </p:embeddedFont>
    <p:embeddedFont>
      <p:font typeface="Open Sans Bold"/>
      <p:regular r:id="rId201323"/>
    </p:embeddedFont>
    <p:embeddedFont>
      <p:font typeface="Open Sans"/>
      <p:regular r:id="rId201324"/>
    </p:embeddedFont>
    <p:embeddedFont>
      <p:font typeface="Open Sans Medium"/>
      <p:regular r:id="rId201325"/>
    </p:embeddedFont>
    <p:embeddedFont>
      <p:font typeface="Open Sans SemiBold"/>
      <p:regular r:id="rId201326"/>
    </p:embeddedFont>
    <p:embeddedFont>
      <p:font typeface="Open Sans ExtraBold"/>
      <p:regular r:id="rId2013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image" Target="../media/image-10-8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2.png"/><Relationship Id="rId7" Type="http://schemas.openxmlformats.org/officeDocument/2006/relationships/image" Target="../media/image-6-3.svg"/><Relationship Id="rId8" Type="http://schemas.openxmlformats.org/officeDocument/2006/relationships/image" Target="../media/image-6-8.png"/><Relationship Id="rId9" Type="http://schemas.openxmlformats.org/officeDocument/2006/relationships/image" Target="../media/image-6-9.svg"/><Relationship Id="rId10" Type="http://schemas.openxmlformats.org/officeDocument/2006/relationships/image" Target="../media/image-6-10.png"/><Relationship Id="rId11" Type="http://schemas.openxmlformats.org/officeDocument/2006/relationships/image" Target="../media/image-6-11.svg"/><Relationship Id="rId12" Type="http://schemas.openxmlformats.org/officeDocument/2006/relationships/image" Target="../media/image-6-12.png"/><Relationship Id="rId13" Type="http://schemas.openxmlformats.org/officeDocument/2006/relationships/image" Target="../media/image-6-13.svg"/><Relationship Id="rId14" Type="http://schemas.openxmlformats.org/officeDocument/2006/relationships/slideLayout" Target="../slideLayouts/slideLayout2.xml"/><Relationship Id="rId1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jpeg"/><Relationship Id="rId3" Type="http://schemas.openxmlformats.org/officeDocument/2006/relationships/image" Target="../media/image-7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1.png"/><Relationship Id="rId4" Type="http://schemas.openxmlformats.org/officeDocument/2006/relationships/image" Target="../media/image-8-2.svg"/><Relationship Id="rId5" Type="http://schemas.openxmlformats.org/officeDocument/2006/relationships/image" Target="../media/image-8-1.png"/><Relationship Id="rId6" Type="http://schemas.openxmlformats.org/officeDocument/2006/relationships/image" Target="../media/image-8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359322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Тайны русского алфавита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1932905"/>
            <a:ext cx="4722763" cy="1069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Парные и непарные согласные</a:t>
            </a:r>
            <a:endParaRPr lang="en-US" sz="3350" dirty="0"/>
          </a:p>
        </p:txBody>
      </p:sp>
      <p:sp>
        <p:nvSpPr>
          <p:cNvPr id="5" name="Text 2"/>
          <p:cNvSpPr/>
          <p:nvPr/>
        </p:nvSpPr>
        <p:spPr>
          <a:xfrm>
            <a:off x="3925119" y="3188717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Погружаемся в мир звуков, где каждая буква несёт смысл, а одна ошибка может изменить всё. Узнаем, как устроена система согласных русского языка — и почему это знание делает нас грамотнее.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371549"/>
            <a:ext cx="4722763" cy="7026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Звуки вокруг нас: Итоги и вдохновение</a:t>
            </a:r>
            <a:endParaRPr lang="en-US" sz="2200" dirty="0"/>
          </a:p>
        </p:txBody>
      </p:sp>
      <p:sp>
        <p:nvSpPr>
          <p:cNvPr id="4" name="Shape 1"/>
          <p:cNvSpPr/>
          <p:nvPr/>
        </p:nvSpPr>
        <p:spPr>
          <a:xfrm>
            <a:off x="3925119" y="1226939"/>
            <a:ext cx="14288" cy="572095"/>
          </a:xfrm>
          <a:prstGeom prst="roundRect">
            <a:avLst>
              <a:gd name="adj" fmla="val 59998"/>
            </a:avLst>
          </a:prstGeom>
          <a:solidFill>
            <a:srgbClr val="835E54"/>
          </a:solidFill>
          <a:ln/>
        </p:spPr>
      </p:sp>
      <p:sp>
        <p:nvSpPr>
          <p:cNvPr id="5" name="Text 2"/>
          <p:cNvSpPr/>
          <p:nvPr/>
        </p:nvSpPr>
        <p:spPr>
          <a:xfrm>
            <a:off x="4093741" y="1341537"/>
            <a:ext cx="455414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«Грамотность — это не просто знание правил. Это умение слышать язык и понимать его изнутри.»</a:t>
            </a:r>
            <a:endParaRPr lang="en-US" sz="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913632"/>
            <a:ext cx="280988" cy="28098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33429" y="1913632"/>
            <a:ext cx="4314453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Согласные — фундамент речи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4333429" y="2150343"/>
            <a:ext cx="431445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 чётких согласных речь теряет ясность. Понимание их природы делает нашу речь выразительной, а письмо — грамотным.</a:t>
            </a:r>
            <a:endParaRPr lang="en-US" sz="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696989"/>
            <a:ext cx="280988" cy="28098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333429" y="2696989"/>
            <a:ext cx="4314453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Проверка — навык исследователя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4333429" y="2933700"/>
            <a:ext cx="431445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Умение подбирать проверочные слова — это не просто школьное правило. Это привычка мыслить точно и писать осознанно.</a:t>
            </a:r>
            <a:endParaRPr lang="en-US" sz="8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480346"/>
            <a:ext cx="280988" cy="28098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333429" y="3480346"/>
            <a:ext cx="4314453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Вы — мастера звуковой симфонии</a:t>
            </a:r>
            <a:endParaRPr lang="en-US" sz="1100" dirty="0"/>
          </a:p>
        </p:txBody>
      </p:sp>
      <p:sp>
        <p:nvSpPr>
          <p:cNvPr id="14" name="Text 8"/>
          <p:cNvSpPr/>
          <p:nvPr/>
        </p:nvSpPr>
        <p:spPr>
          <a:xfrm>
            <a:off x="4333429" y="3717057"/>
            <a:ext cx="431445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Теперь вы знаете секреты согласных: кто в паре, кто одинок, как проверить и не ошибиться. Русский язык стал чуть понятнее!</a:t>
            </a:r>
            <a:endParaRPr lang="en-US" sz="850" dirty="0"/>
          </a:p>
        </p:txBody>
      </p:sp>
      <p:sp>
        <p:nvSpPr>
          <p:cNvPr id="15" name="Shape 9"/>
          <p:cNvSpPr/>
          <p:nvPr/>
        </p:nvSpPr>
        <p:spPr>
          <a:xfrm>
            <a:off x="3925119" y="4174554"/>
            <a:ext cx="4722763" cy="597322"/>
          </a:xfrm>
          <a:prstGeom prst="roundRect">
            <a:avLst>
              <a:gd name="adj" fmla="val 7904"/>
            </a:avLst>
          </a:prstGeom>
          <a:solidFill>
            <a:srgbClr val="B6FCB8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7484" y="4330898"/>
            <a:ext cx="140494" cy="11236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4290343" y="4304481"/>
            <a:ext cx="4245173" cy="347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🎉</a:t>
            </a:r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Спасибо за внимание! Помните: каждый раз, когда вы проверяете написание слова — вы побеждаете звук-обманщик!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4930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 чём секрет согласных?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8487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Согласные звуки — это строительные блоки наших слов. Именно они придают речи чёткость и выразительность. Но почему одни звуки звучат громко и звонко, а другие — тихо и шепотом? Ответ кроется в работе нашего голосового аппарата.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2121322"/>
            <a:ext cx="4103191" cy="2072804"/>
          </a:xfrm>
          <a:prstGeom prst="roundRect">
            <a:avLst>
              <a:gd name="adj" fmla="val 4309"/>
            </a:avLst>
          </a:prstGeom>
          <a:solidFill>
            <a:srgbClr val="835E54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245296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Голос против шума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563118"/>
            <a:ext cx="385524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Когда мы произносим звук, голосовые связки могут вибрировать или оставаться неподвижными. Вибрация создаёт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голос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а трение воздуха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шум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Сочетание этих двух факторов определяет тип согласного.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245296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Постановка задачи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563118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Наша цель — научиться отличать звонкие согласные от глухих, понять, какие звуки образуют пары, а какие остаются «одинокими». Это знание — ключ к грамотному письму и правильной речи.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28046" y="3468588"/>
            <a:ext cx="3924598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Звуки как основа слова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Голос и шум: в чём разница?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Звонкие и глухие: как их отличить?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8274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Скала звучности: Шум и голос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1832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Все согласные звуки можно расположить по «шкале звучности» — от самых звонких до полностью глухих. Это помогает понять природу каждого звука и его место в системе языка.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854771"/>
            <a:ext cx="1358578" cy="714673"/>
          </a:xfrm>
          <a:prstGeom prst="roundRect">
            <a:avLst>
              <a:gd name="adj" fmla="val 7290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88157" y="2103090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1978670" y="1978744"/>
            <a:ext cx="654523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🔇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Глухие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978670" y="2247007"/>
            <a:ext cx="654523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Чистый шум, голос «отдыхает»: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П, Ф, К, Т, С, Ш, Х, Ц, Ч, Щ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1916683" y="2563490"/>
            <a:ext cx="6669212" cy="7144"/>
          </a:xfrm>
          <a:prstGeom prst="roundRect">
            <a:avLst>
              <a:gd name="adj" fmla="val 729277"/>
            </a:avLst>
          </a:prstGeom>
          <a:solidFill>
            <a:srgbClr val="D1C8C6"/>
          </a:solidFill>
          <a:ln/>
        </p:spPr>
      </p:sp>
      <p:sp>
        <p:nvSpPr>
          <p:cNvPr id="9" name="Shape 7"/>
          <p:cNvSpPr/>
          <p:nvPr/>
        </p:nvSpPr>
        <p:spPr>
          <a:xfrm>
            <a:off x="496119" y="2631430"/>
            <a:ext cx="2717229" cy="714673"/>
          </a:xfrm>
          <a:prstGeom prst="roundRect">
            <a:avLst>
              <a:gd name="adj" fmla="val 7290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767483" y="2879750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337322" y="2755404"/>
            <a:ext cx="518658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🔊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Звонкие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337322" y="3023667"/>
            <a:ext cx="518658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Баланс голоса и шума: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Б, В, Г, Д, Ж, З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275335" y="3340150"/>
            <a:ext cx="5310560" cy="7144"/>
          </a:xfrm>
          <a:prstGeom prst="roundRect">
            <a:avLst>
              <a:gd name="adj" fmla="val 729277"/>
            </a:avLst>
          </a:prstGeom>
          <a:solidFill>
            <a:srgbClr val="D1C8C6"/>
          </a:solidFill>
          <a:ln/>
        </p:spPr>
      </p:sp>
      <p:sp>
        <p:nvSpPr>
          <p:cNvPr id="14" name="Shape 12"/>
          <p:cNvSpPr/>
          <p:nvPr/>
        </p:nvSpPr>
        <p:spPr>
          <a:xfrm>
            <a:off x="496119" y="3408090"/>
            <a:ext cx="4075881" cy="714673"/>
          </a:xfrm>
          <a:prstGeom prst="roundRect">
            <a:avLst>
              <a:gd name="adj" fmla="val 7290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446809" y="3656409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695974" y="3532063"/>
            <a:ext cx="38279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🎵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Сонорные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695974" y="3800326"/>
            <a:ext cx="382793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Голос побеждает шум: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Л, М, Н, Р, 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всегда звонкие!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96119" y="4262289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Сонорные звуки — особая группа: они всегда звонкие и не имеют глухой пары. Это делает их «непобедимыми» в мире согласных!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5082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Великая пара: Б–П, В–Ф, Г–К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8639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Парные согласные — это звуки, которые различаются только наличием или отсутствием голоса. Замените один на другой — и слово изменит смысл кардинально!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822847"/>
            <a:ext cx="8151763" cy="1835795"/>
          </a:xfrm>
          <a:prstGeom prst="roundRect">
            <a:avLst>
              <a:gd name="adj" fmla="val 2838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0881" y="1827609"/>
            <a:ext cx="4071119" cy="913135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6" name="Text 4"/>
          <p:cNvSpPr/>
          <p:nvPr/>
        </p:nvSpPr>
        <p:spPr>
          <a:xfrm>
            <a:off x="624855" y="1951583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Б 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↔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П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24855" y="2219846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Луг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поле с травой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Лук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овощ или оружие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572000" y="1827609"/>
            <a:ext cx="4071119" cy="913135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0" y="1827609"/>
            <a:ext cx="14288" cy="913135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10" name="Text 8"/>
          <p:cNvSpPr/>
          <p:nvPr/>
        </p:nvSpPr>
        <p:spPr>
          <a:xfrm>
            <a:off x="4695974" y="1951583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 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↔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Ф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95974" y="2219846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Гриб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лесной житель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Грипп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опасная болезнь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00881" y="2740744"/>
            <a:ext cx="4071119" cy="913135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13" name="Shape 11"/>
          <p:cNvSpPr/>
          <p:nvPr/>
        </p:nvSpPr>
        <p:spPr>
          <a:xfrm>
            <a:off x="500881" y="2740744"/>
            <a:ext cx="4071119" cy="14288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14" name="Text 12"/>
          <p:cNvSpPr/>
          <p:nvPr/>
        </p:nvSpPr>
        <p:spPr>
          <a:xfrm>
            <a:off x="624855" y="2864718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Г 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↔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К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24855" y="3132981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Код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шифр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Кот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домашнее животное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572000" y="2740744"/>
            <a:ext cx="4071119" cy="913135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17" name="Shape 15"/>
          <p:cNvSpPr/>
          <p:nvPr/>
        </p:nvSpPr>
        <p:spPr>
          <a:xfrm>
            <a:off x="4572000" y="2740744"/>
            <a:ext cx="14288" cy="913135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18" name="Shape 16"/>
          <p:cNvSpPr/>
          <p:nvPr/>
        </p:nvSpPr>
        <p:spPr>
          <a:xfrm>
            <a:off x="4572000" y="2740744"/>
            <a:ext cx="4071119" cy="14288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19" name="Text 17"/>
          <p:cNvSpPr/>
          <p:nvPr/>
        </p:nvSpPr>
        <p:spPr>
          <a:xfrm>
            <a:off x="4695974" y="2864718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Д 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↔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Т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695974" y="3132981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Дом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жилище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Том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книга или имя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96119" y="3798168"/>
            <a:ext cx="8151763" cy="694432"/>
          </a:xfrm>
          <a:prstGeom prst="roundRect">
            <a:avLst>
              <a:gd name="adj" fmla="val 7502"/>
            </a:avLst>
          </a:prstGeom>
          <a:solidFill>
            <a:srgbClr val="EBE2E0"/>
          </a:solidFill>
          <a:ln/>
        </p:spPr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977953"/>
            <a:ext cx="155004" cy="123974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899071" y="3953098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Одна буква меняет смысл слова полностью. Именно поэтому так важно знать, какой звук мы слышим и какой буквой его обозначать!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2919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Магия проверочного слова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26753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Почему мы пишем не так, как слышим?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844576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слабой позиции — на конце слова или перед глухим согласным — звонкий звук «оглушается». Мы слышим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«дуб»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но пишем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«дубы»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Звук-обманщик маскируется!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96119" y="2563937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Секрет сильной позиции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96119" y="2881759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Чтобы узнать правильную букву, нужно подобрать проверочное слово, где этот звук стоит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перед гласным или сонорным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в сильной позиции, где он звучит чётко.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96119" y="3588767"/>
            <a:ext cx="3924598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дуб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дубы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(слышим «п», пишем «б»)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гриб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грибы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(слышим «п», пишем «б»)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лёд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льды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(слышим «т», пишем «д»)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638749" y="1402779"/>
            <a:ext cx="4103191" cy="2911525"/>
          </a:xfrm>
          <a:prstGeom prst="roundRect">
            <a:avLst>
              <a:gd name="adj" fmla="val 3068"/>
            </a:avLst>
          </a:prstGeom>
          <a:solidFill>
            <a:srgbClr val="835E54"/>
          </a:solidFill>
          <a:ln/>
        </p:spPr>
      </p:sp>
      <p:sp>
        <p:nvSpPr>
          <p:cNvPr id="9" name="Text 7"/>
          <p:cNvSpPr/>
          <p:nvPr/>
        </p:nvSpPr>
        <p:spPr>
          <a:xfrm>
            <a:off x="4762723" y="1526753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Правило игры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762723" y="1844576"/>
            <a:ext cx="385524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в корне слова стоит парный согласный — подбери проверочное слово! Измени форму слова или подбери однокоренное так, чтобы после сомнительной буквы встал гласный звук.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762723" y="2808908"/>
            <a:ext cx="3855244" cy="14288"/>
          </a:xfrm>
          <a:prstGeom prst="roundRect">
            <a:avLst>
              <a:gd name="adj" fmla="val 59998"/>
            </a:avLst>
          </a:prstGeom>
          <a:solidFill>
            <a:srgbClr val="FFFFFF">
              <a:alpha val="5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4762723" y="2993678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Запомни: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орфограмма в корне — это ловушка, но проверочное слово — твой ключ к победе!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58973"/>
            <a:ext cx="4722763" cy="690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Непарные звуки: Одинокие герои</a:t>
            </a:r>
            <a:endParaRPr lang="en-US" sz="2150" dirty="0"/>
          </a:p>
        </p:txBody>
      </p:sp>
      <p:sp>
        <p:nvSpPr>
          <p:cNvPr id="4" name="Text 1"/>
          <p:cNvSpPr/>
          <p:nvPr/>
        </p:nvSpPr>
        <p:spPr>
          <a:xfrm>
            <a:off x="496119" y="1197099"/>
            <a:ext cx="4722763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Некоторые согласные звуки не имеют пары — они всегда остаются сами собой, независимо от позиции в слове. Это их уникальная особенность!</a:t>
            </a:r>
            <a:endParaRPr lang="en-US" sz="8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642021"/>
            <a:ext cx="2312194" cy="1466701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5950" y="1741363"/>
            <a:ext cx="132531" cy="13253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20837" y="2083817"/>
            <a:ext cx="2062758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Ч и Щ</a:t>
            </a:r>
            <a:endParaRPr lang="en-US" sz="1050" dirty="0"/>
          </a:p>
        </p:txBody>
      </p:sp>
      <p:sp>
        <p:nvSpPr>
          <p:cNvPr id="8" name="Text 3"/>
          <p:cNvSpPr/>
          <p:nvPr/>
        </p:nvSpPr>
        <p:spPr>
          <a:xfrm>
            <a:off x="620837" y="2315468"/>
            <a:ext cx="2062758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Всегда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глухие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мягкие. Не имеют звонкой пары. Примеры: </a:t>
            </a:r>
            <a:pPr algn="l" indent="0" marL="0">
              <a:lnSpc>
                <a:spcPct val="126000"/>
              </a:lnSpc>
              <a:buNone/>
            </a:pPr>
            <a:r>
              <a:rPr lang="en-US" sz="8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час, щука, речь</a:t>
            </a:r>
            <a:endParaRPr lang="en-US" sz="8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06688" y="1642021"/>
            <a:ext cx="2312194" cy="146670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96519" y="1741363"/>
            <a:ext cx="132531" cy="13253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3031406" y="2083817"/>
            <a:ext cx="2062758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Х и Ц</a:t>
            </a:r>
            <a:endParaRPr lang="en-US" sz="1050" dirty="0"/>
          </a:p>
        </p:txBody>
      </p:sp>
      <p:sp>
        <p:nvSpPr>
          <p:cNvPr id="12" name="Text 5"/>
          <p:cNvSpPr/>
          <p:nvPr/>
        </p:nvSpPr>
        <p:spPr>
          <a:xfrm>
            <a:off x="3031406" y="2315468"/>
            <a:ext cx="2062758" cy="6685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Х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всегда глухой (может быть твёрдым и мягким).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Ц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всегда твёрдый и глухой. Примеры: </a:t>
            </a:r>
            <a:pPr algn="l" indent="0" marL="0">
              <a:lnSpc>
                <a:spcPct val="126000"/>
              </a:lnSpc>
              <a:buNone/>
            </a:pPr>
            <a:r>
              <a:rPr lang="en-US" sz="8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хлеб, цветок, цифра</a:t>
            </a:r>
            <a:endParaRPr lang="en-US" sz="850" dirty="0"/>
          </a:p>
        </p:txBody>
      </p:sp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6119" y="3207097"/>
            <a:ext cx="4722763" cy="1132433"/>
          </a:xfrm>
          <a:prstGeom prst="rect">
            <a:avLst/>
          </a:prstGeom>
        </p:spPr>
      </p:pic>
      <p:pic>
        <p:nvPicPr>
          <p:cNvPr id="14" name="Image 6" descr="preencoded.png">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791234" y="3306440"/>
            <a:ext cx="132531" cy="132531"/>
          </a:xfrm>
          <a:prstGeom prst="rect">
            <a:avLst/>
          </a:prstGeom>
        </p:spPr>
      </p:pic>
      <p:sp>
        <p:nvSpPr>
          <p:cNvPr id="15" name="Text 6"/>
          <p:cNvSpPr/>
          <p:nvPr/>
        </p:nvSpPr>
        <p:spPr>
          <a:xfrm>
            <a:off x="620837" y="3648894"/>
            <a:ext cx="4473327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Сонорные: Л, М, Н, Р, Й</a:t>
            </a:r>
            <a:endParaRPr lang="en-US" sz="1050" dirty="0"/>
          </a:p>
        </p:txBody>
      </p:sp>
      <p:sp>
        <p:nvSpPr>
          <p:cNvPr id="16" name="Text 7"/>
          <p:cNvSpPr/>
          <p:nvPr/>
        </p:nvSpPr>
        <p:spPr>
          <a:xfrm>
            <a:off x="620837" y="3880545"/>
            <a:ext cx="4473327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Всегда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звонкие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не имеют глухой пары. Голос в них побеждает шум. Примеры: </a:t>
            </a:r>
            <a:pPr algn="l" indent="0" marL="0">
              <a:lnSpc>
                <a:spcPct val="126000"/>
              </a:lnSpc>
              <a:buNone/>
            </a:pPr>
            <a:r>
              <a:rPr lang="en-US" sz="8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лес, мир, нос, рот, май</a:t>
            </a:r>
            <a:endParaRPr lang="en-US" sz="850" dirty="0"/>
          </a:p>
        </p:txBody>
      </p:sp>
      <p:sp>
        <p:nvSpPr>
          <p:cNvPr id="17" name="Text 8"/>
          <p:cNvSpPr/>
          <p:nvPr/>
        </p:nvSpPr>
        <p:spPr>
          <a:xfrm>
            <a:off x="496119" y="4450184"/>
            <a:ext cx="4722763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Непарные звуки — это «уверенные» звуки: они не меняются в зависимости от окружения и не требуют проверочных слов для определения звонкости или глухости.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0947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Интерактивная мастерская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4504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Закрепляем знания через практику! Три задания, которые помогут проверить понимание темы и развить орфографическую зоркость.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981498"/>
            <a:ext cx="1516038" cy="9369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073450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🃏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Сигнальные карточки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341712"/>
            <a:ext cx="261386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Учитель называет звук — ученики поднимают карточку: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синюю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для звонкого или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красную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для глухого. Тренируем скорость реакции и слуховую память!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1981498"/>
            <a:ext cx="1516038" cy="93694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3073450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🔗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Цепочки слов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3341712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Найди лишнее слово в цепочке и объясни почему. Например: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гриб, дуб, кот, стол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какое слово «не в паре» и по какому признаку?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1981498"/>
            <a:ext cx="1516038" cy="93694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3073450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👥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Групповая работа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3341712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Преврати одно слово в другое, заменяя одну букву: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бочка → почка, дом → том, лук → луг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Обсудите, как изменился смысл и какой звук поменялся.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1219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Лабиринт звуков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47762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Тренировка орфографической зоркости требует разнообразия. Используем письмо, движение и внимание — три канала восприятия для лучшего усвоения материала.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684213"/>
            <a:ext cx="4103191" cy="2947020"/>
          </a:xfrm>
          <a:prstGeom prst="roundRect">
            <a:avLst>
              <a:gd name="adj" fmla="val 3031"/>
            </a:avLst>
          </a:prstGeom>
          <a:solidFill>
            <a:srgbClr val="835E54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1808187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✍️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Письмо по памяти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126010"/>
            <a:ext cx="385524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Запиши слова под диктовку, выделяя парные согласные в корне. Подбери к каждому проверочное слово. Это упражнение развивает умение «видеть» звук за буквой.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530796" y="2891879"/>
            <a:ext cx="3855244" cy="14288"/>
          </a:xfrm>
          <a:prstGeom prst="roundRect">
            <a:avLst>
              <a:gd name="adj" fmla="val 59998"/>
            </a:avLst>
          </a:prstGeom>
          <a:solidFill>
            <a:srgbClr val="FFFFFF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530796" y="3076649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🤸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Физкультминутка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30796" y="3394472"/>
            <a:ext cx="385524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Звонкий звук — хлопаем в ладоши, глухой — топаем ногой. Движение помогает закрепить различие на мышечном уровне!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1808187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⏳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Маятник звучности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728046" y="2126010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Учитель читает цепочку слов. Ученики следят за сменой звонких и глухих согласных, отмечая их в тетради. Упражнение тренирует переключение внимания и слуховую концентрацию.</a:t>
            </a:r>
            <a:endParaRPr lang="en-US" sz="950" dirty="0"/>
          </a:p>
        </p:txBody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74555" y="2867025"/>
            <a:ext cx="186035" cy="186035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5131073" y="2860923"/>
            <a:ext cx="35215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Слушаем слово → определяем конечный согласный</a:t>
            </a:r>
            <a:endParaRPr lang="en-US" sz="950" dirty="0"/>
          </a:p>
        </p:txBody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4555" y="3493294"/>
            <a:ext cx="186035" cy="186035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131073" y="3487192"/>
            <a:ext cx="35215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Обозначаем: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звонкий,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Г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глухой</a:t>
            </a:r>
            <a:endParaRPr lang="en-US" sz="950" dirty="0"/>
          </a:p>
        </p:txBody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74555" y="4119563"/>
            <a:ext cx="186035" cy="18603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131073" y="4113461"/>
            <a:ext cx="35215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Подбираем проверочное слово для парных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Обобщение знаний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596950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Сведём всё воедино. Вот итоговая карта, которая поможет систематизировать знания о парных и непарных согласных.</a:t>
            </a:r>
            <a:endParaRPr lang="en-US" sz="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06115"/>
            <a:ext cx="7315200" cy="41148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96119" y="4855741"/>
            <a:ext cx="2696617" cy="397669"/>
          </a:xfrm>
          <a:prstGeom prst="roundRect">
            <a:avLst>
              <a:gd name="adj" fmla="val 6551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2868" y="4922490"/>
            <a:ext cx="2563118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Почему это важно?</a:t>
            </a:r>
            <a:endParaRPr lang="en-US" sz="600" dirty="0"/>
          </a:p>
        </p:txBody>
      </p:sp>
      <p:sp>
        <p:nvSpPr>
          <p:cNvPr id="7" name="Text 4"/>
          <p:cNvSpPr/>
          <p:nvPr/>
        </p:nvSpPr>
        <p:spPr>
          <a:xfrm>
            <a:off x="562868" y="5037981"/>
            <a:ext cx="2563118" cy="148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Знание пар помогает правильно писать слова с орфограммами в корне и на конце слова, не полагаясь только на слух.</a:t>
            </a:r>
            <a:endParaRPr lang="en-US" sz="450" dirty="0"/>
          </a:p>
        </p:txBody>
      </p:sp>
      <p:sp>
        <p:nvSpPr>
          <p:cNvPr id="8" name="Shape 5"/>
          <p:cNvSpPr/>
          <p:nvPr/>
        </p:nvSpPr>
        <p:spPr>
          <a:xfrm>
            <a:off x="3223692" y="4855741"/>
            <a:ext cx="2696617" cy="397669"/>
          </a:xfrm>
          <a:prstGeom prst="roundRect">
            <a:avLst>
              <a:gd name="adj" fmla="val 6551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290441" y="4922490"/>
            <a:ext cx="2563118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Главное правило</a:t>
            </a:r>
            <a:endParaRPr lang="en-US" sz="600" dirty="0"/>
          </a:p>
        </p:txBody>
      </p:sp>
      <p:sp>
        <p:nvSpPr>
          <p:cNvPr id="10" name="Text 7"/>
          <p:cNvSpPr/>
          <p:nvPr/>
        </p:nvSpPr>
        <p:spPr>
          <a:xfrm>
            <a:off x="3290441" y="5037981"/>
            <a:ext cx="2563118" cy="148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Сомневаешься в букве? Подбери проверочное слово, где звук стоит в сильной позиции — перед гласным!</a:t>
            </a:r>
            <a:endParaRPr lang="en-US" sz="450" dirty="0"/>
          </a:p>
        </p:txBody>
      </p:sp>
      <p:sp>
        <p:nvSpPr>
          <p:cNvPr id="11" name="Shape 8"/>
          <p:cNvSpPr/>
          <p:nvPr/>
        </p:nvSpPr>
        <p:spPr>
          <a:xfrm>
            <a:off x="5951265" y="4855741"/>
            <a:ext cx="2696617" cy="397669"/>
          </a:xfrm>
          <a:prstGeom prst="roundRect">
            <a:avLst>
              <a:gd name="adj" fmla="val 6551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018014" y="4922490"/>
            <a:ext cx="2563118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Результат</a:t>
            </a:r>
            <a:endParaRPr lang="en-US" sz="600" dirty="0"/>
          </a:p>
        </p:txBody>
      </p:sp>
      <p:sp>
        <p:nvSpPr>
          <p:cNvPr id="13" name="Text 10"/>
          <p:cNvSpPr/>
          <p:nvPr/>
        </p:nvSpPr>
        <p:spPr>
          <a:xfrm>
            <a:off x="6018014" y="5037981"/>
            <a:ext cx="2563118" cy="148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Понимание системы звуков делает нас грамотными писателями и внимательными читателями.</a:t>
            </a:r>
            <a:endParaRPr lang="en-US" sz="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2026-07-23T17:35:56Z</dcterms:created>
  <dcterms:modified xsi:type="dcterms:W3CDTF">2026-07-23T17:35:56Z</dcterms:modified>
</cp:coreProperties>
</file>