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Noto Serif"/>
      <p:regular r:id="rId201314"/>
    </p:embeddedFont>
    <p:embeddedFont>
      <p:font typeface="Noto Serif Medium"/>
      <p:regular r:id="rId201315"/>
    </p:embeddedFont>
    <p:embeddedFont>
      <p:font typeface="Noto Serif Bold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FBF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3.png"/><Relationship Id="rId4" Type="http://schemas.openxmlformats.org/officeDocument/2006/relationships/image" Target="../media/image-10-4.svg"/><Relationship Id="rId5" Type="http://schemas.openxmlformats.org/officeDocument/2006/relationships/image" Target="../media/image-10-5.png"/><Relationship Id="rId6" Type="http://schemas.openxmlformats.org/officeDocument/2006/relationships/image" Target="../media/image-10-6.svg"/><Relationship Id="rId7" Type="http://schemas.openxmlformats.org/officeDocument/2006/relationships/image" Target="../media/image-10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2.png"/><Relationship Id="rId5" Type="http://schemas.openxmlformats.org/officeDocument/2006/relationships/image" Target="../media/image-2-3.svg"/><Relationship Id="rId6" Type="http://schemas.openxmlformats.org/officeDocument/2006/relationships/image" Target="../media/image-2-2.png"/><Relationship Id="rId7" Type="http://schemas.openxmlformats.org/officeDocument/2006/relationships/image" Target="../media/image-2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3.png"/><Relationship Id="rId4" Type="http://schemas.openxmlformats.org/officeDocument/2006/relationships/image" Target="../media/image-7-4.svg"/><Relationship Id="rId5" Type="http://schemas.openxmlformats.org/officeDocument/2006/relationships/image" Target="../media/image-7-5.png"/><Relationship Id="rId6" Type="http://schemas.openxmlformats.org/officeDocument/2006/relationships/image" Target="../media/image-7-6.svg"/><Relationship Id="rId7" Type="http://schemas.openxmlformats.org/officeDocument/2006/relationships/image" Target="../media/image-7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2.png"/><Relationship Id="rId5" Type="http://schemas.openxmlformats.org/officeDocument/2006/relationships/image" Target="../media/image-8-3.svg"/><Relationship Id="rId6" Type="http://schemas.openxmlformats.org/officeDocument/2006/relationships/image" Target="../media/image-8-6.png"/><Relationship Id="rId7" Type="http://schemas.openxmlformats.org/officeDocument/2006/relationships/image" Target="../media/image-8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2EDE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842" y="106263"/>
            <a:ext cx="3287316" cy="49309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1602507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spc="-56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Постфикс: Искусство завершать и направлять</a:t>
            </a:r>
            <a:endParaRPr lang="en-US" sz="2750" dirty="0"/>
          </a:p>
        </p:txBody>
      </p:sp>
      <p:sp>
        <p:nvSpPr>
          <p:cNvPr id="5" name="Text 2"/>
          <p:cNvSpPr/>
          <p:nvPr/>
        </p:nvSpPr>
        <p:spPr>
          <a:xfrm>
            <a:off x="3925119" y="2701082"/>
            <a:ext cx="4722763" cy="839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Маленький элемент в конце — с огромной властью над смыслом, структурой и логикой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Сайфудинова Динора Михайловна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94953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spc="-56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Итог: почему постфикс — это важно?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1421457"/>
            <a:ext cx="2622724" cy="2073846"/>
          </a:xfrm>
          <a:prstGeom prst="roundRect">
            <a:avLst>
              <a:gd name="adj" fmla="val 2871"/>
            </a:avLst>
          </a:prstGeom>
          <a:solidFill>
            <a:srgbClr val="F2EDE5"/>
          </a:solidFill>
          <a:ln w="4763">
            <a:solidFill>
              <a:srgbClr val="E6DED2"/>
            </a:solidFill>
            <a:prstDash val="solid"/>
          </a:ln>
          <a:effectLst>
            <a:outerShdw sx="100000" sy="100000" kx="0" ky="0" algn="bl" rotWithShape="0" blurRad="127" dist="17780" dir="2700000">
              <a:srgbClr val="e6ded2">
                <a:alpha val="10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642640" y="1567979"/>
            <a:ext cx="425276" cy="425276"/>
          </a:xfrm>
          <a:prstGeom prst="ellipse">
            <a:avLst/>
          </a:prstGeom>
          <a:solidFill>
            <a:srgbClr val="E6DED2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9619" y="1684883"/>
            <a:ext cx="191319" cy="19131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2640" y="2135014"/>
            <a:ext cx="232968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Контроль смысла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42640" y="2441525"/>
            <a:ext cx="2329681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Один маленький элемент в конце способен полностью изменить смысл, направление и поведение всей конструкции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60601" y="1421457"/>
            <a:ext cx="2622724" cy="2073846"/>
          </a:xfrm>
          <a:prstGeom prst="roundRect">
            <a:avLst>
              <a:gd name="adj" fmla="val 2871"/>
            </a:avLst>
          </a:prstGeom>
          <a:solidFill>
            <a:srgbClr val="F2EDE5"/>
          </a:solidFill>
          <a:ln w="4763">
            <a:solidFill>
              <a:srgbClr val="E6DED2"/>
            </a:solidFill>
            <a:prstDash val="solid"/>
          </a:ln>
          <a:effectLst>
            <a:outerShdw sx="100000" sy="100000" kx="0" ky="0" algn="bl" rotWithShape="0" blurRad="127" dist="17780" dir="2700000">
              <a:srgbClr val="e6ded2">
                <a:alpha val="10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3407122" y="1567979"/>
            <a:ext cx="425276" cy="425276"/>
          </a:xfrm>
          <a:prstGeom prst="ellipse">
            <a:avLst/>
          </a:prstGeom>
          <a:solidFill>
            <a:srgbClr val="E6DED2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24101" y="1684883"/>
            <a:ext cx="191319" cy="19131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407122" y="2135014"/>
            <a:ext cx="232968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От языка к алгоритмам</a:t>
            </a:r>
            <a:endParaRPr lang="en-US" sz="1350" dirty="0"/>
          </a:p>
        </p:txBody>
      </p:sp>
      <p:sp>
        <p:nvSpPr>
          <p:cNvPr id="12" name="Text 8"/>
          <p:cNvSpPr/>
          <p:nvPr/>
        </p:nvSpPr>
        <p:spPr>
          <a:xfrm>
            <a:off x="3407122" y="2441525"/>
            <a:ext cx="2329681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Постфикс связывает лингвистику и информатику: одна идея — два мощных применения в разных мирах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6025083" y="1421457"/>
            <a:ext cx="2622724" cy="2073846"/>
          </a:xfrm>
          <a:prstGeom prst="roundRect">
            <a:avLst>
              <a:gd name="adj" fmla="val 2871"/>
            </a:avLst>
          </a:prstGeom>
          <a:solidFill>
            <a:srgbClr val="F2EDE5"/>
          </a:solidFill>
          <a:ln w="4763">
            <a:solidFill>
              <a:srgbClr val="E6DED2"/>
            </a:solidFill>
            <a:prstDash val="solid"/>
          </a:ln>
          <a:effectLst>
            <a:outerShdw sx="100000" sy="100000" kx="0" ky="0" algn="bl" rotWithShape="0" blurRad="127" dist="17780" dir="2700000">
              <a:srgbClr val="e6ded2">
                <a:alpha val="100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171605" y="1567979"/>
            <a:ext cx="425276" cy="425276"/>
          </a:xfrm>
          <a:prstGeom prst="ellipse">
            <a:avLst/>
          </a:prstGeom>
          <a:solidFill>
            <a:srgbClr val="E6DED2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88584" y="1684883"/>
            <a:ext cx="191319" cy="191319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171605" y="2135014"/>
            <a:ext cx="232968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Будущее за гибкостью</a:t>
            </a:r>
            <a:endParaRPr lang="en-US" sz="1350" dirty="0"/>
          </a:p>
        </p:txBody>
      </p:sp>
      <p:sp>
        <p:nvSpPr>
          <p:cNvPr id="17" name="Text 12"/>
          <p:cNvSpPr/>
          <p:nvPr/>
        </p:nvSpPr>
        <p:spPr>
          <a:xfrm>
            <a:off x="6171605" y="2441525"/>
            <a:ext cx="2329681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Постфиксные структуры лежат в основе создания адаптивных и масштабируемых систем — языковых и технологических</a:t>
            </a:r>
            <a:endParaRPr lang="en-US" sz="1100" dirty="0"/>
          </a:p>
        </p:txBody>
      </p:sp>
      <p:sp>
        <p:nvSpPr>
          <p:cNvPr id="18" name="Shape 13"/>
          <p:cNvSpPr/>
          <p:nvPr/>
        </p:nvSpPr>
        <p:spPr>
          <a:xfrm>
            <a:off x="496119" y="3654772"/>
            <a:ext cx="8151763" cy="793775"/>
          </a:xfrm>
          <a:prstGeom prst="roundRect">
            <a:avLst>
              <a:gd name="adj" fmla="val 7501"/>
            </a:avLst>
          </a:prstGeom>
          <a:solidFill>
            <a:srgbClr val="E8E6E3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877" y="3855541"/>
            <a:ext cx="177180" cy="141759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956816" y="3831952"/>
            <a:ext cx="754930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Постфикс — это не просто грамматический термин. Это философия: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сначала контекст, потом действие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3799"/>
            <a:ext cx="8151763" cy="366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spc="-46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Что такое постфикс?</a:t>
            </a:r>
            <a:endParaRPr lang="en-US" sz="2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015752"/>
            <a:ext cx="2666926" cy="266692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454152" y="2177504"/>
            <a:ext cx="5198418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Постфикс — это элемент, который стоит </a:t>
            </a:r>
            <a:pPr algn="l" indent="0" marL="0">
              <a:lnSpc>
                <a:spcPct val="122000"/>
              </a:lnSpc>
              <a:buNone/>
            </a:pPr>
            <a:r>
              <a:rPr lang="en-US" sz="9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после</a:t>
            </a:r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основного слова или выражения и меняет его смысл, форму или поведение. Он работает тихо, но решительно.</a:t>
            </a:r>
            <a:endParaRPr lang="en-US" sz="9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3901306"/>
            <a:ext cx="2652415" cy="84832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84907" y="4032945"/>
            <a:ext cx="2331988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spc="-23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В лингвистике</a:t>
            </a:r>
            <a:endParaRPr lang="en-US" sz="1150" dirty="0"/>
          </a:p>
        </p:txBody>
      </p:sp>
      <p:sp>
        <p:nvSpPr>
          <p:cNvPr id="7" name="Text 3"/>
          <p:cNvSpPr/>
          <p:nvPr/>
        </p:nvSpPr>
        <p:spPr>
          <a:xfrm>
            <a:off x="684907" y="4274641"/>
            <a:ext cx="2331988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Суффиксы и частицы, уточняющие грамматическую форму</a:t>
            </a:r>
            <a:endParaRPr lang="en-US" sz="9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45718" y="3901306"/>
            <a:ext cx="2652489" cy="84832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434507" y="4032945"/>
            <a:ext cx="2332062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spc="-23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В программировании</a:t>
            </a:r>
            <a:endParaRPr lang="en-US" sz="1150" dirty="0"/>
          </a:p>
        </p:txBody>
      </p:sp>
      <p:sp>
        <p:nvSpPr>
          <p:cNvPr id="10" name="Text 5"/>
          <p:cNvSpPr/>
          <p:nvPr/>
        </p:nvSpPr>
        <p:spPr>
          <a:xfrm>
            <a:off x="3434507" y="4274641"/>
            <a:ext cx="2332062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Операторы и модификаторы после основного выражения</a:t>
            </a:r>
            <a:endParaRPr lang="en-US" sz="9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95392" y="3901306"/>
            <a:ext cx="2652415" cy="84832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184181" y="4032945"/>
            <a:ext cx="2331988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spc="-23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В математике</a:t>
            </a:r>
            <a:endParaRPr lang="en-US" sz="1150" dirty="0"/>
          </a:p>
        </p:txBody>
      </p:sp>
      <p:sp>
        <p:nvSpPr>
          <p:cNvPr id="13" name="Text 7"/>
          <p:cNvSpPr/>
          <p:nvPr/>
        </p:nvSpPr>
        <p:spPr>
          <a:xfrm>
            <a:off x="6184181" y="4274641"/>
            <a:ext cx="2331988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Постфиксная запись для однозначного порядка операций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2EDE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610" y="102915"/>
            <a:ext cx="3291780" cy="493767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507429"/>
            <a:ext cx="4722763" cy="8582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spc="-54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От слов к логике: зачем нужны постфиксы?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3925119" y="1565225"/>
            <a:ext cx="308967" cy="308967"/>
          </a:xfrm>
          <a:prstGeom prst="roundRect">
            <a:avLst>
              <a:gd name="adj" fmla="val 18669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7780" dir="2700000">
              <a:srgbClr val="ccc4b8">
                <a:alpha val="100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4367064" y="1612404"/>
            <a:ext cx="428081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7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Управление процессом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4367064" y="1906712"/>
            <a:ext cx="4280818" cy="6489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Постфикс способен остановить, разделить или полностью изменить направление данных — будь то грамматика или алгоритм.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3925119" y="2821707"/>
            <a:ext cx="308967" cy="308967"/>
          </a:xfrm>
          <a:prstGeom prst="roundRect">
            <a:avLst>
              <a:gd name="adj" fmla="val 18669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7780" dir="2700000">
              <a:srgbClr val="ccc4b8">
                <a:alpha val="100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4367064" y="2868885"/>
            <a:ext cx="428081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7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Аналогия с пунктуацией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4367064" y="3163193"/>
            <a:ext cx="4280818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Как точка или запятая удерживают текст от распада, так и постфикс держит структуру — языковую или программную.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3925119" y="3861867"/>
            <a:ext cx="308967" cy="308967"/>
          </a:xfrm>
          <a:prstGeom prst="roundRect">
            <a:avLst>
              <a:gd name="adj" fmla="val 18669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7780" dir="2700000">
              <a:srgbClr val="ccc4b8">
                <a:alpha val="100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4367064" y="3909045"/>
            <a:ext cx="428081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7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Ключ к пониманию структуры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4367064" y="4203353"/>
            <a:ext cx="4280818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Зная постфикс, вы мгновенно понимаете суть конструкции: что она делает и как завершается.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5110"/>
            <a:ext cx="8151763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spc="-44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Примеры в русском языке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496119" y="1755800"/>
            <a:ext cx="5202138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spc="-22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Возвратные глаголы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96119" y="2022277"/>
            <a:ext cx="5202138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Постфикс </a:t>
            </a:r>
            <a:pPr algn="l"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-ся</a:t>
            </a:r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указывает, что действие направлено на самого субъекта. Глагол меняет значение без смены корня: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496119" y="2427982"/>
            <a:ext cx="5202138" cy="550069"/>
          </a:xfrm>
          <a:prstGeom prst="rect">
            <a:avLst/>
          </a:prstGeom>
          <a:noFill/>
          <a:ln/>
        </p:spPr>
        <p:txBody>
          <a:bodyPr wrap="square" lIns="0" tIns="45188" rIns="0" bIns="0" rtlCol="0" anchor="t">
            <a:normAutofit/>
          </a:bodyPr>
          <a:lstStyle/>
          <a:p>
            <a:pPr algn="l" marL="172720" indent="-172720">
              <a:lnSpc>
                <a:spcPct val="120000"/>
              </a:lnSpc>
              <a:buSzPct val="100000"/>
              <a:buChar char="•"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улыбать → улыбать</a:t>
            </a:r>
            <a:pPr algn="l" marL="172720" indent="-172720">
              <a:lnSpc>
                <a:spcPct val="120000"/>
              </a:lnSpc>
              <a:buSzPct val="100000"/>
              <a:buChar char="•"/>
            </a:pPr>
            <a:r>
              <a:rPr lang="en-US" sz="850" b="1" dirty="0">
                <a:solidFill>
                  <a:srgbClr val="9C9283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ся</a:t>
            </a:r>
            <a:endParaRPr lang="en-US" sz="850" dirty="0"/>
          </a:p>
          <a:p>
            <a:pPr algn="l" marL="172720" indent="-172720">
              <a:lnSpc>
                <a:spcPct val="120000"/>
              </a:lnSpc>
              <a:buSzPct val="100000"/>
              <a:buChar char="•"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учить → учить</a:t>
            </a:r>
            <a:pPr algn="l" marL="172720" indent="-172720">
              <a:lnSpc>
                <a:spcPct val="120000"/>
              </a:lnSpc>
              <a:buSzPct val="100000"/>
              <a:buChar char="•"/>
            </a:pPr>
            <a:r>
              <a:rPr lang="en-US" sz="850" b="1" dirty="0">
                <a:solidFill>
                  <a:srgbClr val="9C9283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ся</a:t>
            </a:r>
            <a:endParaRPr lang="en-US" sz="850" dirty="0"/>
          </a:p>
          <a:p>
            <a:pPr algn="l" marL="172720" indent="-172720">
              <a:lnSpc>
                <a:spcPct val="120000"/>
              </a:lnSpc>
              <a:buSzPct val="100000"/>
              <a:buChar char="•"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мыть → мыть</a:t>
            </a:r>
            <a:pPr algn="l" marL="172720" indent="-172720">
              <a:lnSpc>
                <a:spcPct val="120000"/>
              </a:lnSpc>
              <a:buSzPct val="100000"/>
              <a:buChar char="•"/>
            </a:pPr>
            <a:r>
              <a:rPr lang="en-US" sz="850" b="1" dirty="0">
                <a:solidFill>
                  <a:srgbClr val="9C9283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ся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496119" y="3068017"/>
            <a:ext cx="5202138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spc="-22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Усилительные частицы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96119" y="3334494"/>
            <a:ext cx="5659338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Постфиксы </a:t>
            </a:r>
            <a:pPr algn="l"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-ка</a:t>
            </a:r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, </a:t>
            </a:r>
            <a:pPr algn="l"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-те</a:t>
            </a:r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добавляют вежливость, мягкость или архаичность: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496119" y="3577828"/>
            <a:ext cx="5202138" cy="356220"/>
          </a:xfrm>
          <a:prstGeom prst="rect">
            <a:avLst/>
          </a:prstGeom>
          <a:noFill/>
          <a:ln/>
        </p:spPr>
        <p:txBody>
          <a:bodyPr wrap="square" lIns="0" tIns="45188" rIns="0" bIns="0" rtlCol="0" anchor="t">
            <a:normAutofit/>
          </a:bodyPr>
          <a:lstStyle/>
          <a:p>
            <a:pPr algn="l" marL="172720" indent="-172720">
              <a:lnSpc>
                <a:spcPct val="120000"/>
              </a:lnSpc>
              <a:buSzPct val="100000"/>
              <a:buChar char="•"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иди</a:t>
            </a:r>
            <a:pPr algn="l" marL="172720" indent="-172720">
              <a:lnSpc>
                <a:spcPct val="120000"/>
              </a:lnSpc>
              <a:buSzPct val="100000"/>
              <a:buChar char="•"/>
            </a:pPr>
            <a:r>
              <a:rPr lang="en-US" sz="850" b="1" dirty="0">
                <a:solidFill>
                  <a:srgbClr val="9C9283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ка</a:t>
            </a:r>
            <a:pPr algn="l" marL="172720" indent="-172720">
              <a:lnSpc>
                <a:spcPct val="120000"/>
              </a:lnSpc>
              <a:buSzPct val="100000"/>
              <a:buChar char="•"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сюда</a:t>
            </a:r>
            <a:endParaRPr lang="en-US" sz="850" dirty="0"/>
          </a:p>
          <a:p>
            <a:pPr algn="l" marL="172720" indent="-172720">
              <a:lnSpc>
                <a:spcPct val="120000"/>
              </a:lnSpc>
              <a:buSzPct val="100000"/>
              <a:buChar char="•"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иди</a:t>
            </a:r>
            <a:pPr algn="l" marL="172720" indent="-172720">
              <a:lnSpc>
                <a:spcPct val="120000"/>
              </a:lnSpc>
              <a:buSzPct val="100000"/>
              <a:buChar char="•"/>
            </a:pPr>
            <a:r>
              <a:rPr lang="en-US" sz="850" b="1" dirty="0">
                <a:solidFill>
                  <a:srgbClr val="9C9283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те</a:t>
            </a:r>
            <a:pPr algn="l" marL="172720" indent="-172720">
              <a:lnSpc>
                <a:spcPct val="120000"/>
              </a:lnSpc>
              <a:buSzPct val="100000"/>
              <a:buChar char="•"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(мн. ч., вежл.)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5978649" y="994246"/>
            <a:ext cx="2673921" cy="867817"/>
          </a:xfrm>
          <a:prstGeom prst="roundRect">
            <a:avLst>
              <a:gd name="adj" fmla="val 5467"/>
            </a:avLst>
          </a:prstGeom>
          <a:solidFill>
            <a:srgbClr val="E8E6E3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1610" y="1137345"/>
            <a:ext cx="141163" cy="112961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6345734" y="1103412"/>
            <a:ext cx="2193875" cy="6494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Постфикс не меняет корень — он лишь </a:t>
            </a:r>
            <a:pPr algn="l"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модифицирует семантику</a:t>
            </a:r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, добавляя новый смысловой пласт поверх уже существующего.</a:t>
            </a:r>
            <a:endParaRPr lang="en-US" sz="850" dirty="0"/>
          </a:p>
        </p:txBody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8649" y="1963266"/>
            <a:ext cx="2673921" cy="267392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1687"/>
            <a:ext cx="8151763" cy="8582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spc="-54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Постфиксная запись (Обратная польская нотация)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496119" y="1579215"/>
            <a:ext cx="2635300" cy="1081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Изобретённая Яном Лукасевичем, </a:t>
            </a:r>
            <a:pPr algn="l" indent="0" marL="0">
              <a:lnSpc>
                <a:spcPct val="131000"/>
              </a:lnSpc>
              <a:buNone/>
            </a:pPr>
            <a:r>
              <a:rPr lang="en-US" sz="10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обратная польская нотация</a:t>
            </a:r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перевернула подход к вычислениям: операнды идут первыми, оператор — в конце.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96119" y="2810470"/>
            <a:ext cx="2635300" cy="1781696"/>
          </a:xfrm>
          <a:prstGeom prst="roundRect">
            <a:avLst>
              <a:gd name="adj" fmla="val 3237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96119" y="3419326"/>
            <a:ext cx="2635300" cy="858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496119" y="3809479"/>
            <a:ext cx="2635300" cy="858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496119" y="4199632"/>
            <a:ext cx="2635300" cy="858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638175" y="2899767"/>
            <a:ext cx="1038299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Обычная запись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1951062" y="2899767"/>
            <a:ext cx="1038299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Постфиксная запись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638175" y="3506242"/>
            <a:ext cx="1495499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3 + 4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1951062" y="3506242"/>
            <a:ext cx="1495499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3 4 +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638175" y="3896395"/>
            <a:ext cx="1495499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(A + B) × C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1951062" y="3896395"/>
            <a:ext cx="1495499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A B + C ×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638175" y="4286548"/>
            <a:ext cx="1495499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5 × (2 + 3)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1951062" y="4286548"/>
            <a:ext cx="1495499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5 2 3 + ×</a:t>
            </a:r>
            <a:endParaRPr lang="en-US" sz="1050" dirty="0"/>
          </a:p>
        </p:txBody>
      </p:sp>
      <p:pic>
        <p:nvPicPr>
          <p:cNvPr id="1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28046" y="1676698"/>
            <a:ext cx="3867596" cy="2295451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6819958" y="3347104"/>
            <a:ext cx="961405" cy="3704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50" spc="-23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Вычислить и вставить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5608325" y="3347104"/>
            <a:ext cx="961405" cy="3704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50" spc="-23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Считать оператор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4376936" y="3347104"/>
            <a:ext cx="961405" cy="3704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50" spc="-23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Поместить операнды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3471193" y="4121795"/>
            <a:ext cx="5181377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Скобки полностью исчезают — порядок операций задаётся </a:t>
            </a:r>
            <a:pPr algn="l" indent="0" marL="0">
              <a:lnSpc>
                <a:spcPct val="131000"/>
              </a:lnSpc>
              <a:buNone/>
            </a:pPr>
            <a:r>
              <a:rPr lang="en-US" sz="10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позицией</a:t>
            </a:r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элементов.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2EDE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85842" y="106263"/>
            <a:ext cx="3287316" cy="49309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45368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spc="-56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Преимущества постфиксной записи</a:t>
            </a:r>
            <a:endParaRPr lang="en-US" sz="2750" dirty="0"/>
          </a:p>
        </p:txBody>
      </p:sp>
      <p:sp>
        <p:nvSpPr>
          <p:cNvPr id="5" name="Shape 2"/>
          <p:cNvSpPr/>
          <p:nvPr/>
        </p:nvSpPr>
        <p:spPr>
          <a:xfrm>
            <a:off x="496119" y="1543943"/>
            <a:ext cx="2290465" cy="1954485"/>
          </a:xfrm>
          <a:prstGeom prst="roundRect">
            <a:avLst>
              <a:gd name="adj" fmla="val 3046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7780" dir="2700000">
              <a:srgbClr val="ccc4b8">
                <a:alpha val="100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642640" y="1690464"/>
            <a:ext cx="1997422" cy="447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⚡</a:t>
            </a:r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Оптимизация для процессоров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42640" y="2223195"/>
            <a:ext cx="199742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Вычисление без необходимости выделять дополнительную память под приоритеты операций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2928342" y="1543943"/>
            <a:ext cx="2290539" cy="1954485"/>
          </a:xfrm>
          <a:prstGeom prst="roundRect">
            <a:avLst>
              <a:gd name="adj" fmla="val 3046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7780" dir="2700000">
              <a:srgbClr val="ccc4b8">
                <a:alpha val="100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3074863" y="1690464"/>
            <a:ext cx="1997497" cy="6691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📚</a:t>
            </a:r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Стек-ориентированная архитектура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3074863" y="2444651"/>
            <a:ext cx="1997497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Данные выстраиваются в очередь и обрабатываются последовательно — просто и элегантно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96119" y="3640187"/>
            <a:ext cx="4722763" cy="1057945"/>
          </a:xfrm>
          <a:prstGeom prst="roundRect">
            <a:avLst>
              <a:gd name="adj" fmla="val 5628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7780" dir="2700000">
              <a:srgbClr val="ccc4b8">
                <a:alpha val="100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642640" y="3786708"/>
            <a:ext cx="4429720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Нет неоднозначности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42640" y="4097982"/>
            <a:ext cx="4429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Сложные математические цепочки имеют единственно верную интерпретацию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17847"/>
            <a:ext cx="8151763" cy="380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spc="-48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Постфиксы в современных технологиях</a:t>
            </a:r>
            <a:endParaRPr lang="en-US" sz="23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173287"/>
            <a:ext cx="304577" cy="30457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608683"/>
            <a:ext cx="5194622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Операторы инкремента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496119" y="1903661"/>
            <a:ext cx="5194622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4C4C4C"/>
                </a:solidFill>
                <a:highlight>
                  <a:srgbClr val="F0EEEA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i++</a:t>
            </a:r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классический постфиксный оператор: сначала используй, потом увеличь</a:t>
            </a:r>
            <a:endParaRPr lang="en-US" sz="9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2294186"/>
            <a:ext cx="304577" cy="30457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96119" y="2729582"/>
            <a:ext cx="5194622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Базы данных</a:t>
            </a:r>
            <a:endParaRPr lang="en-US" sz="1150" dirty="0"/>
          </a:p>
        </p:txBody>
      </p:sp>
      <p:sp>
        <p:nvSpPr>
          <p:cNvPr id="8" name="Text 4"/>
          <p:cNvSpPr/>
          <p:nvPr/>
        </p:nvSpPr>
        <p:spPr>
          <a:xfrm>
            <a:off x="496119" y="3024560"/>
            <a:ext cx="5194622" cy="362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Постфиксные модификаторы запросов позволяют уточнять фильтрацию и агрегацию</a:t>
            </a:r>
            <a:endParaRPr lang="en-US" sz="9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3596283"/>
            <a:ext cx="304577" cy="30457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96119" y="4031679"/>
            <a:ext cx="5194622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Современные языки</a:t>
            </a:r>
            <a:endParaRPr lang="en-US" sz="1150" dirty="0"/>
          </a:p>
        </p:txBody>
      </p:sp>
      <p:sp>
        <p:nvSpPr>
          <p:cNvPr id="11" name="Text 6"/>
          <p:cNvSpPr/>
          <p:nvPr/>
        </p:nvSpPr>
        <p:spPr>
          <a:xfrm>
            <a:off x="496119" y="4326657"/>
            <a:ext cx="5194622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Swift, Rust, Kotlin активно используют постфиксный синтаксис для читаемого кода</a:t>
            </a:r>
            <a:endParaRPr lang="en-US" sz="9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2713" y="1510605"/>
            <a:ext cx="2659931" cy="265993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2EDE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452" y="99640"/>
            <a:ext cx="3296096" cy="494414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415082"/>
            <a:ext cx="4722763" cy="8306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spc="-52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Авторская логика: Пунктуация как постфикс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4124474" y="1572667"/>
            <a:ext cx="4980608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Побои — обиды — ничего кроме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3925119" y="1432545"/>
            <a:ext cx="14288" cy="486221"/>
          </a:xfrm>
          <a:prstGeom prst="roundRect">
            <a:avLst>
              <a:gd name="adj" fmla="val 49998"/>
            </a:avLst>
          </a:prstGeom>
          <a:solidFill>
            <a:srgbClr val="9C9283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10831" y="2044601"/>
            <a:ext cx="2297757" cy="175453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086597" y="2058888"/>
            <a:ext cx="2121991" cy="4153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spc="-26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Тире как эмоциональный акцент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4086597" y="2548979"/>
            <a:ext cx="2121991" cy="12358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Авторы намеренно нарушают грамматические нормы, используя пунктуацию как постфиксный инструмент — чтобы создать паузу, напряжение, рваный ритм.</a:t>
            </a:r>
            <a:endParaRPr lang="en-US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50050" y="2044601"/>
            <a:ext cx="2297832" cy="175453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525816" y="2058888"/>
            <a:ext cx="2122066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spc="-26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Пауза и динамика</a:t>
            </a:r>
            <a:endParaRPr lang="en-US" sz="1300" dirty="0"/>
          </a:p>
        </p:txBody>
      </p:sp>
      <p:sp>
        <p:nvSpPr>
          <p:cNvPr id="12" name="Text 7"/>
          <p:cNvSpPr/>
          <p:nvPr/>
        </p:nvSpPr>
        <p:spPr>
          <a:xfrm>
            <a:off x="6525816" y="2341290"/>
            <a:ext cx="2122066" cy="10298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Каждый знак препинания в конце конструкции — это постфикс настроения. Он не меняет слово, но меняет всё ощущение от фразы.</a:t>
            </a:r>
            <a:endParaRPr lang="en-US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10831" y="4019699"/>
            <a:ext cx="4737050" cy="72293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086597" y="4033986"/>
            <a:ext cx="456128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spc="-26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Свобода творчества</a:t>
            </a:r>
            <a:endParaRPr lang="en-US" sz="1300" dirty="0"/>
          </a:p>
        </p:txBody>
      </p:sp>
      <p:sp>
        <p:nvSpPr>
          <p:cNvPr id="15" name="Text 9"/>
          <p:cNvSpPr/>
          <p:nvPr/>
        </p:nvSpPr>
        <p:spPr>
          <a:xfrm>
            <a:off x="4086597" y="4316388"/>
            <a:ext cx="4561284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Правила существуют, чтобы их нарушать осознанно. Постфикс — именно тот инструмент, который даёт автору эту свободу.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3576"/>
            <a:ext cx="8151763" cy="228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spc="-29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Сравнение: Постфикс vs Префикс</a:t>
            </a:r>
            <a:endParaRPr lang="en-US" sz="1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720849"/>
            <a:ext cx="3986733" cy="39867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65911" y="2422624"/>
            <a:ext cx="3986733" cy="114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00" spc="-14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В чём принципиальная разница?</a:t>
            </a:r>
            <a:endParaRPr lang="en-US" sz="700" dirty="0"/>
          </a:p>
        </p:txBody>
      </p:sp>
      <p:sp>
        <p:nvSpPr>
          <p:cNvPr id="5" name="Text 2"/>
          <p:cNvSpPr/>
          <p:nvPr/>
        </p:nvSpPr>
        <p:spPr>
          <a:xfrm>
            <a:off x="4665911" y="2574503"/>
            <a:ext cx="4443933" cy="88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Обе нотации эквивалентны по мощи, но отличаются </a:t>
            </a:r>
            <a:pPr algn="l" indent="0" marL="0">
              <a:lnSpc>
                <a:spcPct val="101000"/>
              </a:lnSpc>
              <a:buNone/>
            </a:pPr>
            <a:r>
              <a:rPr lang="en-US" sz="5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фокусом внимания</a:t>
            </a:r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:</a:t>
            </a:r>
            <a:endParaRPr lang="en-US" sz="550" dirty="0"/>
          </a:p>
        </p:txBody>
      </p:sp>
      <p:sp>
        <p:nvSpPr>
          <p:cNvPr id="6" name="Text 3"/>
          <p:cNvSpPr/>
          <p:nvPr/>
        </p:nvSpPr>
        <p:spPr>
          <a:xfrm>
            <a:off x="4665911" y="2696914"/>
            <a:ext cx="3986733" cy="190277"/>
          </a:xfrm>
          <a:prstGeom prst="rect">
            <a:avLst/>
          </a:prstGeom>
          <a:noFill/>
          <a:ln/>
        </p:spPr>
        <p:txBody>
          <a:bodyPr wrap="square" lIns="0" tIns="29240" rIns="0" bIns="0" rtlCol="0" anchor="t">
            <a:normAutofit/>
          </a:bodyPr>
          <a:lstStyle/>
          <a:p>
            <a:pPr algn="l" marL="111760" indent="-111760">
              <a:lnSpc>
                <a:spcPct val="101000"/>
              </a:lnSpc>
              <a:buSzPct val="100000"/>
              <a:buChar char="•"/>
            </a:pPr>
            <a:r>
              <a:rPr lang="en-US" sz="5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Префикс</a:t>
            </a:r>
            <a:pPr algn="l" marL="111760" indent="-111760">
              <a:lnSpc>
                <a:spcPct val="101000"/>
              </a:lnSpc>
              <a:buSzPct val="100000"/>
              <a:buChar char="•"/>
            </a:pPr>
            <a:r>
              <a:rPr lang="en-US" sz="5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сначала говоришь что делать, потом над чем</a:t>
            </a:r>
            <a:endParaRPr lang="en-US" sz="550" dirty="0"/>
          </a:p>
          <a:p>
            <a:pPr algn="l" marL="111760" indent="-111760">
              <a:lnSpc>
                <a:spcPct val="101000"/>
              </a:lnSpc>
              <a:buSzPct val="100000"/>
              <a:buChar char="•"/>
            </a:pPr>
            <a:r>
              <a:rPr lang="en-US" sz="5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Постфикс</a:t>
            </a:r>
            <a:pPr algn="l" marL="111760" indent="-111760">
              <a:lnSpc>
                <a:spcPct val="101000"/>
              </a:lnSpc>
              <a:buSzPct val="100000"/>
              <a:buChar char="•"/>
            </a:pPr>
            <a:r>
              <a:rPr lang="en-US" sz="5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сначала собираешь данные, потом применяешь действие</a:t>
            </a:r>
            <a:endParaRPr lang="en-US" sz="550" dirty="0"/>
          </a:p>
        </p:txBody>
      </p:sp>
      <p:sp>
        <p:nvSpPr>
          <p:cNvPr id="7" name="Text 4"/>
          <p:cNvSpPr/>
          <p:nvPr/>
        </p:nvSpPr>
        <p:spPr>
          <a:xfrm>
            <a:off x="4665911" y="2921050"/>
            <a:ext cx="4443933" cy="88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Постфикс ближе к тому, как работает стек — и, возможно, к тому, как работает интуиция.</a:t>
            </a:r>
            <a:endParaRPr lang="en-US" sz="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2026-08-17T19:10:06Z</dcterms:created>
  <dcterms:modified xsi:type="dcterms:W3CDTF">2026-08-17T19:10:06Z</dcterms:modified>
</cp:coreProperties>
</file>