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3.png"/><Relationship Id="rId6" Type="http://schemas.openxmlformats.org/officeDocument/2006/relationships/image" Target="../media/image-5-4.svg"/><Relationship Id="rId7" Type="http://schemas.openxmlformats.org/officeDocument/2006/relationships/image" Target="../media/image-5-3.png"/><Relationship Id="rId8" Type="http://schemas.openxmlformats.org/officeDocument/2006/relationships/image" Target="../media/image-5-4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image" Target="../media/image-8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007" y="588764"/>
            <a:ext cx="2643932" cy="396597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1461567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Причастие: секреты особой формы глагола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496119" y="2574801"/>
            <a:ext cx="4722763" cy="1107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Причастие — одна из самых загадочных и богатых форм русского языка. Оно стоит на пересечении двух миров: мира существительных и прилагательных, с одной стороны, и мира глаголов — с другой. Разберём всё, что нужно знать о причастии: от его природы до тонкостей правописания.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588764"/>
            <a:ext cx="2643932" cy="396597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490091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Двойственная природа причастия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925119" y="1603325"/>
            <a:ext cx="472276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Великий лексикограф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В. И. Даль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писал, что причастие совмещает в себе силу имени и глагола, делая речь одновременно экономнее и выразительнее. Это не просто грамматическая категория — это инструмент превращения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действия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свойство предмета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6" name="Shape 2"/>
          <p:cNvSpPr/>
          <p:nvPr/>
        </p:nvSpPr>
        <p:spPr>
          <a:xfrm>
            <a:off x="3925119" y="2387873"/>
            <a:ext cx="4722763" cy="2265536"/>
          </a:xfrm>
          <a:prstGeom prst="roundRect">
            <a:avLst>
              <a:gd name="adj" fmla="val 230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939406" y="2402160"/>
            <a:ext cx="2347094" cy="1360363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8" name="Text 4"/>
          <p:cNvSpPr/>
          <p:nvPr/>
        </p:nvSpPr>
        <p:spPr>
          <a:xfrm>
            <a:off x="4063380" y="2526134"/>
            <a:ext cx="2099146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 прилагательного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063380" y="2832274"/>
            <a:ext cx="2099146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Род, число, падеж — причастие согласуется с существительным, как прилагательное, и отвечает на вопрос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«какой?»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6286500" y="2402160"/>
            <a:ext cx="2347094" cy="1360363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1" name="Shape 7"/>
          <p:cNvSpPr/>
          <p:nvPr/>
        </p:nvSpPr>
        <p:spPr>
          <a:xfrm>
            <a:off x="6286500" y="2402160"/>
            <a:ext cx="14288" cy="1360363"/>
          </a:xfrm>
          <a:prstGeom prst="roundRect">
            <a:avLst>
              <a:gd name="adj" fmla="val 364638"/>
            </a:avLst>
          </a:prstGeom>
          <a:solidFill>
            <a:srgbClr val="FFE0CC"/>
          </a:solidFill>
          <a:ln/>
        </p:spPr>
      </p:sp>
      <p:sp>
        <p:nvSpPr>
          <p:cNvPr id="12" name="Text 8"/>
          <p:cNvSpPr/>
          <p:nvPr/>
        </p:nvSpPr>
        <p:spPr>
          <a:xfrm>
            <a:off x="6410474" y="2526134"/>
            <a:ext cx="2099146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 глагола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6410474" y="2832274"/>
            <a:ext cx="2099146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Вид, время, возвратность — причастие сохраняет глагольную динамику, обозначая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временно́й признак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предмета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3939406" y="3762524"/>
            <a:ext cx="4694188" cy="876598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5" name="Shape 11"/>
          <p:cNvSpPr/>
          <p:nvPr/>
        </p:nvSpPr>
        <p:spPr>
          <a:xfrm>
            <a:off x="3939406" y="3762524"/>
            <a:ext cx="4694188" cy="14288"/>
          </a:xfrm>
          <a:prstGeom prst="roundRect">
            <a:avLst>
              <a:gd name="adj" fmla="val 364638"/>
            </a:avLst>
          </a:prstGeom>
          <a:solidFill>
            <a:srgbClr val="FFE0CC"/>
          </a:solidFill>
          <a:ln/>
        </p:spPr>
      </p:sp>
      <p:sp>
        <p:nvSpPr>
          <p:cNvPr id="16" name="Text 12"/>
          <p:cNvSpPr/>
          <p:nvPr/>
        </p:nvSpPr>
        <p:spPr>
          <a:xfrm>
            <a:off x="4063380" y="3886498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Итог синтеза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4063380" y="4192637"/>
            <a:ext cx="4446240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Действие становится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характеристикой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«бегущий мальчик» — тот, кто бежит прямо сейчас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34603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Грамматическое устройство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346225"/>
            <a:ext cx="8151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Причастия делятся на два фундаментальных типа в зависимости от того, кто совершает действие — сам предмет или воздействие направлено на него извне. Важно также помнить: у причастий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нет формы будущего времени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они живут только в настоящем и прошедшем.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969517"/>
            <a:ext cx="2318965" cy="14332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557736"/>
            <a:ext cx="399834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Действительные причастия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96119" y="3863876"/>
            <a:ext cx="3998342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Обозначают признак предмета, который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сам совершает действие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Примеры: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читающий студент, прочитавший ученик, несущая птица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Предмет — активный участник происходящего.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65" y="1969517"/>
            <a:ext cx="2319040" cy="14332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9465" y="3557736"/>
            <a:ext cx="3998416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Страдательные причастия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649465" y="3863876"/>
            <a:ext cx="3998416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Обозначают признак предмета, который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испытывает воздействие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извне. Примеры: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читаемая книга, прочитанный текст, решённая задача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Предмет — пассивный объект действия.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Мастерская суффиксов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96119" y="634826"/>
            <a:ext cx="8608963" cy="60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Суффиксы — это «паспорт» причастия: они сигнализируют о его типе и времени. Выбор гласной в суффиксах настоящего времени напрямую зависит от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спряжения глагола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от которого образовано причастие.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30076"/>
            <a:ext cx="7315200" cy="4114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96119" y="4879702"/>
            <a:ext cx="8151763" cy="164753"/>
          </a:xfrm>
          <a:prstGeom prst="roundRect">
            <a:avLst>
              <a:gd name="adj" fmla="val 15811"/>
            </a:avLst>
          </a:prstGeom>
          <a:solidFill>
            <a:srgbClr val="FFE0CC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05" y="4957167"/>
            <a:ext cx="77465" cy="619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97557" y="4926137"/>
            <a:ext cx="8345537" cy="60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Запомните: для суффиксов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-ущ-/-ющ-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-ем-/-ом-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нужен глагол I спряжения; для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-ащ-/-ящ-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-им-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II спряжения. Ошибка в спряжении = ошибка в суффиксе.</a:t>
            </a:r>
            <a:endParaRPr lang="en-US" sz="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5" y="580653"/>
            <a:ext cx="2654796" cy="398219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344686"/>
            <a:ext cx="4722763" cy="825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5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Орфографическая крепость: Н и НН</a:t>
            </a:r>
            <a:endParaRPr lang="en-US" sz="2500" dirty="0"/>
          </a:p>
        </p:txBody>
      </p:sp>
      <p:sp>
        <p:nvSpPr>
          <p:cNvPr id="5" name="Text 1"/>
          <p:cNvSpPr/>
          <p:nvPr/>
        </p:nvSpPr>
        <p:spPr>
          <a:xfrm>
            <a:off x="3925119" y="1317947"/>
            <a:ext cx="4722763" cy="407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Написание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или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НН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причастиях — одна из самых частых орфографических трудностей. Здесь действует чёткая система правил, которую важно усвоить целиком.</a:t>
            </a:r>
            <a:endParaRPr lang="en-US" sz="8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1835795"/>
            <a:ext cx="4722763" cy="92206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106987" y="1960513"/>
            <a:ext cx="4416177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Одна Н — краткие причастия</a:t>
            </a:r>
            <a:endParaRPr lang="en-US" sz="1250" dirty="0"/>
          </a:p>
        </p:txBody>
      </p:sp>
      <p:sp>
        <p:nvSpPr>
          <p:cNvPr id="8" name="Text 3"/>
          <p:cNvSpPr/>
          <p:nvPr/>
        </p:nvSpPr>
        <p:spPr>
          <a:xfrm>
            <a:off x="4106987" y="2225948"/>
            <a:ext cx="4416177" cy="407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кратких страдательных причастиях всегда пишется одна Н: </a:t>
            </a:r>
            <a:pPr algn="l" indent="0" marL="0">
              <a:lnSpc>
                <a:spcPct val="102000"/>
              </a:lnSpc>
              <a:buNone/>
            </a:pPr>
            <a:r>
              <a:rPr lang="en-US" sz="8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задача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решена</a:t>
            </a:r>
            <a:pPr algn="l" indent="0" marL="0">
              <a:lnSpc>
                <a:spcPct val="102000"/>
              </a:lnSpc>
              <a:buNone/>
            </a:pPr>
            <a:r>
              <a:rPr lang="en-US" sz="8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дом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построен</a:t>
            </a:r>
            <a:pPr algn="l" indent="0" marL="0">
              <a:lnSpc>
                <a:spcPct val="102000"/>
              </a:lnSpc>
              <a:buNone/>
            </a:pPr>
            <a:r>
              <a:rPr lang="en-US" sz="8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письмо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написано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Краткость = одна Н, без исключений.</a:t>
            </a:r>
            <a:endParaRPr lang="en-US" sz="8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5119" y="2856235"/>
            <a:ext cx="4722763" cy="92206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106987" y="2980953"/>
            <a:ext cx="4416177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Две НН — полные причастия</a:t>
            </a:r>
            <a:endParaRPr lang="en-US" sz="1250" dirty="0"/>
          </a:p>
        </p:txBody>
      </p:sp>
      <p:sp>
        <p:nvSpPr>
          <p:cNvPr id="11" name="Text 5"/>
          <p:cNvSpPr/>
          <p:nvPr/>
        </p:nvSpPr>
        <p:spPr>
          <a:xfrm>
            <a:off x="4106987" y="3246388"/>
            <a:ext cx="4416177" cy="407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НН пишется в полных формах: при наличии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приставки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(кроме </a:t>
            </a:r>
            <a:pPr algn="l" indent="0" marL="0">
              <a:lnSpc>
                <a:spcPct val="102000"/>
              </a:lnSpc>
              <a:buNone/>
            </a:pPr>
            <a:r>
              <a:rPr lang="en-US" sz="8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не-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),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зависимых слов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суффиксов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-ова-/-ева-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Пример: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написанная</a:t>
            </a:r>
            <a:pPr algn="l" indent="0" marL="0">
              <a:lnSpc>
                <a:spcPct val="102000"/>
              </a:lnSpc>
              <a:buNone/>
            </a:pPr>
            <a:r>
              <a:rPr lang="en-US" sz="8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другом книга,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маринованные</a:t>
            </a:r>
            <a:pPr algn="l" indent="0" marL="0">
              <a:lnSpc>
                <a:spcPct val="102000"/>
              </a:lnSpc>
              <a:buNone/>
            </a:pPr>
            <a:r>
              <a:rPr lang="en-US" sz="8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огурцы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8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25119" y="3876675"/>
            <a:ext cx="4722763" cy="92206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106987" y="4001393"/>
            <a:ext cx="4416177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Исключения — учить наизусть</a:t>
            </a:r>
            <a:endParaRPr lang="en-US" sz="1250" dirty="0"/>
          </a:p>
        </p:txBody>
      </p:sp>
      <p:sp>
        <p:nvSpPr>
          <p:cNvPr id="14" name="Text 7"/>
          <p:cNvSpPr/>
          <p:nvPr/>
        </p:nvSpPr>
        <p:spPr>
          <a:xfrm>
            <a:off x="4106987" y="4266828"/>
            <a:ext cx="4416177" cy="407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Слова, нарушающие общее правило: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кованый, жеваный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(одна Н, хотя есть «суффикс» -ова-);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нежданный, негаданный, священный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(две НН как исключения).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55923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Пунктуация в деталях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06822" y="1605558"/>
            <a:ext cx="3680445" cy="2581945"/>
          </a:xfrm>
          <a:prstGeom prst="roundRect">
            <a:avLst>
              <a:gd name="adj" fmla="val 3459"/>
            </a:avLst>
          </a:prstGeom>
          <a:solidFill>
            <a:srgbClr val="532418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729532"/>
            <a:ext cx="343249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Причастный оборот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30796" y="2085231"/>
            <a:ext cx="3432497" cy="1401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Причастие вместе с зависимыми от него словами образует 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причастный оборот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Он отвечает на вопрос «какой?» и относится к определяемому существительному.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Ключевое правило: если оборот стоит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после определяемого слова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ставим запятые. Если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перед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определяемым словом — запятых нет (в большинстве случаев).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305300" y="1729532"/>
            <a:ext cx="434727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Разбираем на примерах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305300" y="2085231"/>
            <a:ext cx="4347270" cy="1054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Дом, 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стоящий на берегу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казался сказочным.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оборот после слова «дом», запятые нужны.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Стоящий на берегу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дом казался сказочным.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оборот до слова «дом», запятые не нужны.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Листья, 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i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опалённые осенью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кружились в воздухе.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оборот после слова «листья».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305300" y="3279056"/>
            <a:ext cx="4347270" cy="768921"/>
          </a:xfrm>
          <a:prstGeom prst="roundRect">
            <a:avLst>
              <a:gd name="adj" fmla="val 6776"/>
            </a:avLst>
          </a:prstGeom>
          <a:solidFill>
            <a:srgbClr val="FFE0CC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29274" y="3444553"/>
            <a:ext cx="155004" cy="12397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708252" y="3421633"/>
            <a:ext cx="3820344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Если определяемое слово —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личное местоимение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оборот выделяется запятыми всегда, независимо от позиции.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5099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Практический разбор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146721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Морфологический разбор причастия — обязательный навык. Главная трудность — научиться отличать причастие от внешне похожего прилагательного.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1608758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1811462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1902023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Часть речи и вопрос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96119" y="2208163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Задайте вопрос: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«какой? какая? какое?»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убедитесь, что слово обозначает признак по действию, а не постоянное качество предмета.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633987" y="1608758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02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633987" y="1811462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633987" y="1902023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Начальная форма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33987" y="2208163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Поставьте причастие в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именительный падеж, единственное число, мужской род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например,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читающий, прочитанный, несущий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96119" y="2908920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03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3111624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496119" y="3202186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Постоянные признаки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6119" y="3508325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Определите: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действительное или страдательное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настоящего или прошедшего времени, вид (совершенный / несовершенный), возвратность.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633987" y="2908920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04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633987" y="3111624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4633987" y="3202186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Непостоянные признаки и роль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633987" y="3508325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Укажите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род, число, падеж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(для полных) или только число для кратких. Определите синтаксическую роль: чаще всего —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определение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или часть сказуемого.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96119" y="4224635"/>
            <a:ext cx="8151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Как отличить от прилагательного?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Причастие образовано от глагола и сохраняет категорию времени («бегущий» = «тот, кто бежит»). Прилагательное обозначает постоянный признак («красный», «деревянный»). Если можно заменить придаточным «который + глагол» — перед вами причастие.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2724" y="578272"/>
            <a:ext cx="2657921" cy="398688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370954"/>
            <a:ext cx="4722763" cy="398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Итоги: динамика вашего языка</a:t>
            </a:r>
            <a:endParaRPr lang="en-US" sz="2400" dirty="0"/>
          </a:p>
        </p:txBody>
      </p:sp>
      <p:sp>
        <p:nvSpPr>
          <p:cNvPr id="5" name="Text 1"/>
          <p:cNvSpPr/>
          <p:nvPr/>
        </p:nvSpPr>
        <p:spPr>
          <a:xfrm>
            <a:off x="496119" y="906735"/>
            <a:ext cx="4722763" cy="386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Причастие — не просто грамматическая форма, а мощный стилистический инструмент. Мастерское владение им отличает грамотного, образованного человека.</a:t>
            </a:r>
            <a:endParaRPr lang="en-US" sz="800" dirty="0"/>
          </a:p>
        </p:txBody>
      </p:sp>
      <p:sp>
        <p:nvSpPr>
          <p:cNvPr id="6" name="Shape 2"/>
          <p:cNvSpPr/>
          <p:nvPr/>
        </p:nvSpPr>
        <p:spPr>
          <a:xfrm>
            <a:off x="496119" y="1396157"/>
            <a:ext cx="2315542" cy="1412825"/>
          </a:xfrm>
          <a:prstGeom prst="roundRect">
            <a:avLst>
              <a:gd name="adj" fmla="val 3169"/>
            </a:avLst>
          </a:prstGeom>
          <a:solidFill>
            <a:srgbClr val="FFFFF4"/>
          </a:solidFill>
          <a:ln w="9525">
            <a:solidFill>
              <a:srgbClr val="FFE0CC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12204" y="1512243"/>
            <a:ext cx="319757" cy="319757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0162" y="1600126"/>
            <a:ext cx="143842" cy="14384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12204" y="1923604"/>
            <a:ext cx="2083371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Динамика и сжатость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612204" y="2177653"/>
            <a:ext cx="2083371" cy="515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Причастия делают текст живым и компактным, заменяя громоздкие придаточные предложения одним словом.</a:t>
            </a:r>
            <a:endParaRPr lang="en-US" sz="800" dirty="0"/>
          </a:p>
        </p:txBody>
      </p:sp>
      <p:sp>
        <p:nvSpPr>
          <p:cNvPr id="11" name="Shape 6"/>
          <p:cNvSpPr/>
          <p:nvPr/>
        </p:nvSpPr>
        <p:spPr>
          <a:xfrm>
            <a:off x="2903265" y="1396157"/>
            <a:ext cx="2315617" cy="1412825"/>
          </a:xfrm>
          <a:prstGeom prst="roundRect">
            <a:avLst>
              <a:gd name="adj" fmla="val 3169"/>
            </a:avLst>
          </a:prstGeom>
          <a:solidFill>
            <a:srgbClr val="FFFFF4"/>
          </a:solidFill>
          <a:ln w="9525">
            <a:solidFill>
              <a:srgbClr val="FFE0CC"/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3019351" y="1512243"/>
            <a:ext cx="319757" cy="319757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7308" y="1600126"/>
            <a:ext cx="143842" cy="14384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3019351" y="1923604"/>
            <a:ext cx="2083445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Признак высокого стиля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3019351" y="2177653"/>
            <a:ext cx="2083445" cy="515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Эффективное использование причастных оборотов — свидетельство культуры речи и начитанности автора.</a:t>
            </a:r>
            <a:endParaRPr lang="en-US" sz="800" dirty="0"/>
          </a:p>
        </p:txBody>
      </p:sp>
      <p:sp>
        <p:nvSpPr>
          <p:cNvPr id="16" name="Shape 10"/>
          <p:cNvSpPr/>
          <p:nvPr/>
        </p:nvSpPr>
        <p:spPr>
          <a:xfrm>
            <a:off x="496119" y="2900586"/>
            <a:ext cx="4722763" cy="1155204"/>
          </a:xfrm>
          <a:prstGeom prst="roundRect">
            <a:avLst>
              <a:gd name="adj" fmla="val 3876"/>
            </a:avLst>
          </a:prstGeom>
          <a:solidFill>
            <a:srgbClr val="FFFFF4"/>
          </a:solidFill>
          <a:ln w="9525">
            <a:solidFill>
              <a:srgbClr val="FFE0CC"/>
            </a:solidFill>
            <a:prstDash val="solid"/>
          </a:ln>
        </p:spPr>
      </p:sp>
      <p:sp>
        <p:nvSpPr>
          <p:cNvPr id="17" name="Shape 11"/>
          <p:cNvSpPr/>
          <p:nvPr/>
        </p:nvSpPr>
        <p:spPr>
          <a:xfrm>
            <a:off x="612204" y="3016672"/>
            <a:ext cx="319757" cy="319757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0162" y="3104555"/>
            <a:ext cx="143842" cy="143842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12204" y="3428033"/>
            <a:ext cx="4490591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Практика каждый день</a:t>
            </a:r>
            <a:endParaRPr lang="en-US" sz="1200" dirty="0"/>
          </a:p>
        </p:txBody>
      </p:sp>
      <p:sp>
        <p:nvSpPr>
          <p:cNvPr id="20" name="Text 13"/>
          <p:cNvSpPr/>
          <p:nvPr/>
        </p:nvSpPr>
        <p:spPr>
          <a:xfrm>
            <a:off x="612204" y="3682082"/>
            <a:ext cx="4490591" cy="257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Ищите причастия в текстах классиков — Толстого, Тургенева, Чехова. Анализируйте и проверяйте свою грамотность ежедневно.</a:t>
            </a:r>
            <a:endParaRPr lang="en-US" sz="800" dirty="0"/>
          </a:p>
        </p:txBody>
      </p:sp>
      <p:sp>
        <p:nvSpPr>
          <p:cNvPr id="21" name="Shape 14"/>
          <p:cNvSpPr/>
          <p:nvPr/>
        </p:nvSpPr>
        <p:spPr>
          <a:xfrm>
            <a:off x="496119" y="4158779"/>
            <a:ext cx="4722763" cy="613693"/>
          </a:xfrm>
          <a:prstGeom prst="roundRect">
            <a:avLst>
              <a:gd name="adj" fmla="val 7296"/>
            </a:avLst>
          </a:prstGeom>
          <a:solidFill>
            <a:srgbClr val="FFE0CC"/>
          </a:solidFill>
          <a:ln/>
        </p:spPr>
      </p:sp>
      <p:pic>
        <p:nvPicPr>
          <p:cNvPr id="22" name="Image 5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679" y="4293989"/>
            <a:ext cx="133201" cy="106561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842442" y="4277023"/>
            <a:ext cx="4269879" cy="386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Главный вывод:</a:t>
            </a:r>
            <a:pPr algn="l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причастие живёт там, где язык стремится к точности и красоте одновременно. Изучайте, практикуйте — и ваша речь станет богаче.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2026-07-25T17:34:41Z</dcterms:created>
  <dcterms:modified xsi:type="dcterms:W3CDTF">2026-07-25T17:34:41Z</dcterms:modified>
</cp:coreProperties>
</file>