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Noto Serif"/>
      <p:regular r:id="rId201314"/>
    </p:embeddedFont>
    <p:embeddedFont>
      <p:font typeface="Noto Serif Medium"/>
      <p:regular r:id="rId201315"/>
    </p:embeddedFont>
    <p:embeddedFont>
      <p:font typeface="Noto Serif Bold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FBF7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image" Target="../media/image-4-4.png"/><Relationship Id="rId5" Type="http://schemas.openxmlformats.org/officeDocument/2006/relationships/image" Target="../media/image-4-5.svg"/><Relationship Id="rId6" Type="http://schemas.openxmlformats.org/officeDocument/2006/relationships/image" Target="../media/image-4-4.png"/><Relationship Id="rId7" Type="http://schemas.openxmlformats.org/officeDocument/2006/relationships/image" Target="../media/image-4-5.svg"/><Relationship Id="rId8" Type="http://schemas.openxmlformats.org/officeDocument/2006/relationships/image" Target="../media/image-4-4.png"/><Relationship Id="rId9" Type="http://schemas.openxmlformats.org/officeDocument/2006/relationships/image" Target="../media/image-4-5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2EDE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1723727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spc="-49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Приставки в русском языке: архитектура слова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2684859"/>
            <a:ext cx="4722763" cy="734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Путешествие сквозь века — от древнерусских корней до современных заимствований. Как маленькая часть слова меняет всё его значение.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2EDE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085" y="364554"/>
            <a:ext cx="3310756" cy="441439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45356"/>
            <a:ext cx="4722763" cy="369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spc="-47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Язык как живой организм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3925119" y="883816"/>
            <a:ext cx="4722763" cy="7387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Приставки — это летопись в миниатюре. В каждой морфеме хранится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история контактов, завоеваний, реформ и культурных обменов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 Русский язык уникален своей способностью перерабатывать любое внешнее влияние, не теряя самобытности.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3925119" y="1749326"/>
            <a:ext cx="4722763" cy="2279600"/>
          </a:xfrm>
          <a:prstGeom prst="roundRect">
            <a:avLst>
              <a:gd name="adj" fmla="val 2178"/>
            </a:avLst>
          </a:prstGeom>
          <a:solidFill>
            <a:srgbClr val="F2EDE5"/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5240" dir="2700000">
              <a:srgbClr val="ccc4b8">
                <a:alpha val="100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3929881" y="1754088"/>
            <a:ext cx="2356619" cy="1412081"/>
          </a:xfrm>
          <a:custGeom>
            <a:avLst/>
            <a:gdLst/>
            <a:ahLst/>
            <a:cxnLst/>
            <a:rect l="l" t="t" r="r" b="b"/>
            <a:pathLst>
              <a:path w="2356619" h="1412081">
                <a:moveTo>
                  <a:pt x="41381" y="0"/>
                </a:moveTo>
                <a:lnTo>
                  <a:pt x="2356619" y="0"/>
                </a:lnTo>
                <a:lnTo>
                  <a:pt x="2356619" y="1412081"/>
                </a:lnTo>
                <a:lnTo>
                  <a:pt x="0" y="1412081"/>
                </a:lnTo>
                <a:lnTo>
                  <a:pt x="0" y="41381"/>
                </a:lnTo>
                <a:arcTo hR="41381" wR="41381" stAng="10800000" swAng="5400000"/>
                <a:close/>
              </a:path>
            </a:pathLst>
          </a:custGeom>
          <a:solidFill>
            <a:srgbClr val="F2EDE5"/>
          </a:solidFill>
          <a:ln/>
        </p:spPr>
      </p:sp>
      <p:sp>
        <p:nvSpPr>
          <p:cNvPr id="8" name="Text 5"/>
          <p:cNvSpPr/>
          <p:nvPr/>
        </p:nvSpPr>
        <p:spPr>
          <a:xfrm>
            <a:off x="4048051" y="1872258"/>
            <a:ext cx="2120280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spc="-23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Старославянизмы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4048051" y="2124521"/>
            <a:ext cx="2120280" cy="9234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Наш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фундамент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торжественность, глубина, связь с тысячелетней православной культурой и литературной традицией.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6286500" y="1754088"/>
            <a:ext cx="2356619" cy="1412081"/>
          </a:xfrm>
          <a:custGeom>
            <a:avLst/>
            <a:gdLst/>
            <a:ahLst/>
            <a:cxnLst/>
            <a:rect l="l" t="t" r="r" b="b"/>
            <a:pathLst>
              <a:path w="2356619" h="1412081">
                <a:moveTo>
                  <a:pt x="0" y="0"/>
                </a:moveTo>
                <a:lnTo>
                  <a:pt x="2315238" y="0"/>
                </a:lnTo>
                <a:arcTo hR="41381" wR="41381" stAng="16200000" swAng="5400000"/>
                <a:lnTo>
                  <a:pt x="2356619" y="1412081"/>
                </a:lnTo>
                <a:lnTo>
                  <a:pt x="0" y="1412081"/>
                </a:lnTo>
                <a:lnTo>
                  <a:pt x="0" y="0"/>
                </a:lnTo>
                <a:close/>
              </a:path>
            </a:pathLst>
          </a:custGeom>
          <a:solidFill>
            <a:srgbClr val="F2EDE5"/>
          </a:solidFill>
          <a:ln/>
        </p:spPr>
      </p:sp>
      <p:sp>
        <p:nvSpPr>
          <p:cNvPr id="11" name="Shape 8"/>
          <p:cNvSpPr/>
          <p:nvPr/>
        </p:nvSpPr>
        <p:spPr>
          <a:xfrm>
            <a:off x="6286500" y="1754088"/>
            <a:ext cx="14288" cy="1412081"/>
          </a:xfrm>
          <a:prstGeom prst="roundRect">
            <a:avLst>
              <a:gd name="adj" fmla="val 49998"/>
            </a:avLst>
          </a:prstGeom>
          <a:solidFill>
            <a:srgbClr val="CCC4B8"/>
          </a:solidFill>
          <a:ln/>
        </p:spPr>
      </p:sp>
      <p:sp>
        <p:nvSpPr>
          <p:cNvPr id="12" name="Text 9"/>
          <p:cNvSpPr/>
          <p:nvPr/>
        </p:nvSpPr>
        <p:spPr>
          <a:xfrm>
            <a:off x="6404670" y="1872258"/>
            <a:ext cx="2120280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spc="-23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Иноязычные элементы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6404670" y="2124521"/>
            <a:ext cx="2120280" cy="9234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Наш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драйвер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гибкость, открытость, способность описывать новые реалии современного мира без потери структуры.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3929881" y="3166170"/>
            <a:ext cx="4713238" cy="857994"/>
          </a:xfrm>
          <a:custGeom>
            <a:avLst/>
            <a:gdLst/>
            <a:ahLst/>
            <a:cxnLst/>
            <a:rect l="l" t="t" r="r" b="b"/>
            <a:pathLst>
              <a:path w="4713238" h="857994">
                <a:moveTo>
                  <a:pt x="0" y="0"/>
                </a:moveTo>
                <a:lnTo>
                  <a:pt x="4713238" y="0"/>
                </a:lnTo>
                <a:lnTo>
                  <a:pt x="4713238" y="816613"/>
                </a:lnTo>
                <a:arcTo hR="41381" wR="41381" stAng="0" swAng="5400000"/>
                <a:lnTo>
                  <a:pt x="41381" y="857994"/>
                </a:lnTo>
                <a:arcTo hR="41381" wR="41381" stAng="5400000" swAng="5400000"/>
                <a:lnTo>
                  <a:pt x="0" y="0"/>
                </a:lnTo>
                <a:close/>
              </a:path>
            </a:pathLst>
          </a:custGeom>
          <a:solidFill>
            <a:srgbClr val="F2EDE5"/>
          </a:solidFill>
          <a:ln/>
        </p:spPr>
      </p:sp>
      <p:sp>
        <p:nvSpPr>
          <p:cNvPr id="15" name="Shape 12"/>
          <p:cNvSpPr/>
          <p:nvPr/>
        </p:nvSpPr>
        <p:spPr>
          <a:xfrm>
            <a:off x="3929881" y="3166170"/>
            <a:ext cx="4713238" cy="14288"/>
          </a:xfrm>
          <a:prstGeom prst="roundRect">
            <a:avLst>
              <a:gd name="adj" fmla="val 49998"/>
            </a:avLst>
          </a:prstGeom>
          <a:solidFill>
            <a:srgbClr val="CCC4B8"/>
          </a:solidFill>
          <a:ln/>
        </p:spPr>
      </p:sp>
      <p:sp>
        <p:nvSpPr>
          <p:cNvPr id="16" name="Text 13"/>
          <p:cNvSpPr/>
          <p:nvPr/>
        </p:nvSpPr>
        <p:spPr>
          <a:xfrm>
            <a:off x="4048051" y="3284339"/>
            <a:ext cx="4476899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spc="-23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Живое слово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4048051" y="3536603"/>
            <a:ext cx="4476899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Каждое слово, которое мы произносим сегодня, несёт в себе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историю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 Видеть её — значит понимать язык по-настоящему.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3925119" y="4155653"/>
            <a:ext cx="4722763" cy="642491"/>
          </a:xfrm>
          <a:prstGeom prst="roundRect">
            <a:avLst>
              <a:gd name="adj" fmla="val 7729"/>
            </a:avLst>
          </a:prstGeom>
          <a:solidFill>
            <a:srgbClr val="E8E6E3"/>
          </a:solidFill>
          <a:ln/>
        </p:spPr>
      </p:sp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288" y="4318248"/>
            <a:ext cx="147786" cy="118170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4309244" y="4297859"/>
            <a:ext cx="4220468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Русский язык — не застывший памятник, а живая система, которая растёт и меняется вместе с нами.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2EDE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581918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spc="-49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Что такое приставка?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1267123"/>
            <a:ext cx="2461320" cy="28900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Приставка (или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префикс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) — это значимая морфема, которая стоит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перед корнем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слова и служит прежде всего для образования новых слов с изменённым или уточнённым значением. В отличие от окончания, приставка не изменяет грамматическую форму слова — она создаёт принципиально новое понятие.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Приставки могут передавать направление, время, отрицание, интенсивность действия и многое другое.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3175471" y="1155502"/>
            <a:ext cx="2137395" cy="3406080"/>
          </a:xfrm>
          <a:prstGeom prst="roundRect">
            <a:avLst>
              <a:gd name="adj" fmla="val 4179"/>
            </a:avLst>
          </a:prstGeom>
          <a:solidFill>
            <a:srgbClr val="9C9283"/>
          </a:solidFill>
          <a:ln/>
        </p:spPr>
      </p:sp>
      <p:sp>
        <p:nvSpPr>
          <p:cNvPr id="7" name="Text 4"/>
          <p:cNvSpPr/>
          <p:nvPr/>
        </p:nvSpPr>
        <p:spPr>
          <a:xfrm>
            <a:off x="3299445" y="1279475"/>
            <a:ext cx="18894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Классический пример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3299445" y="1678781"/>
            <a:ext cx="61987" cy="61987"/>
          </a:xfrm>
          <a:prstGeom prst="ellipse">
            <a:avLst/>
          </a:prstGeom>
          <a:solidFill>
            <a:srgbClr val="E6DED2"/>
          </a:solidFill>
          <a:ln/>
        </p:spPr>
      </p:sp>
      <p:sp>
        <p:nvSpPr>
          <p:cNvPr id="9" name="Text 6"/>
          <p:cNvSpPr/>
          <p:nvPr/>
        </p:nvSpPr>
        <p:spPr>
          <a:xfrm>
            <a:off x="3485406" y="1612850"/>
            <a:ext cx="170348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бежать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3485406" y="1930673"/>
            <a:ext cx="170348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исходное действие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3299445" y="2443088"/>
            <a:ext cx="61987" cy="61987"/>
          </a:xfrm>
          <a:prstGeom prst="ellipse">
            <a:avLst/>
          </a:prstGeom>
          <a:solidFill>
            <a:srgbClr val="E6DED2"/>
          </a:solidFill>
          <a:ln/>
        </p:spPr>
      </p:sp>
      <p:sp>
        <p:nvSpPr>
          <p:cNvPr id="12" name="Text 9"/>
          <p:cNvSpPr/>
          <p:nvPr/>
        </p:nvSpPr>
        <p:spPr>
          <a:xfrm>
            <a:off x="3485406" y="2377157"/>
            <a:ext cx="170348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за-бежать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3485406" y="2694980"/>
            <a:ext cx="170348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заглянуть по пути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3299445" y="3207395"/>
            <a:ext cx="61987" cy="61987"/>
          </a:xfrm>
          <a:prstGeom prst="ellipse">
            <a:avLst/>
          </a:prstGeom>
          <a:solidFill>
            <a:srgbClr val="E6DED2"/>
          </a:solidFill>
          <a:ln/>
        </p:spPr>
      </p:sp>
      <p:sp>
        <p:nvSpPr>
          <p:cNvPr id="15" name="Text 12"/>
          <p:cNvSpPr/>
          <p:nvPr/>
        </p:nvSpPr>
        <p:spPr>
          <a:xfrm>
            <a:off x="3485406" y="3141464"/>
            <a:ext cx="170348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вы-бежать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3485406" y="3459287"/>
            <a:ext cx="170348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движение наружу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3299445" y="3971702"/>
            <a:ext cx="61987" cy="61987"/>
          </a:xfrm>
          <a:prstGeom prst="ellipse">
            <a:avLst/>
          </a:prstGeom>
          <a:solidFill>
            <a:srgbClr val="E6DED2"/>
          </a:solidFill>
          <a:ln/>
        </p:spPr>
      </p:sp>
      <p:sp>
        <p:nvSpPr>
          <p:cNvPr id="18" name="Text 15"/>
          <p:cNvSpPr/>
          <p:nvPr/>
        </p:nvSpPr>
        <p:spPr>
          <a:xfrm>
            <a:off x="3485406" y="3905771"/>
            <a:ext cx="170348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пере-бежать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3485406" y="4223593"/>
            <a:ext cx="170348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преодолеть пространство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23640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spc="-49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Виды приставок по происхождению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659210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Все приставки русского языка можно разделить на три большие группы в зависимости от того, когда и откуда они пришли в язык. Каждая группа оставила особый след в словарном составе и стилистике.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195661"/>
            <a:ext cx="310083" cy="3100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2660749"/>
            <a:ext cx="261386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Исконно русские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2929012"/>
            <a:ext cx="2613868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Сложились ещё в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древнерусский период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 Это самый многочисленный и продуктивный пласт. Примеры: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в-, на-, от-, под-, раз-, с-, про-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 Используются в повседневной речи без стилистической окраски.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4991" y="2195661"/>
            <a:ext cx="310083" cy="31008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64991" y="2660749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Старославянские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64991" y="2929012"/>
            <a:ext cx="261394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Вошли в язык после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988 года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вместе с письменностью и церковной книжностью. Примеры: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воз-, из-, низ-, пре-, пред-, чрез-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 Придают тексту торжественный, книжный характер.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3939" y="2195661"/>
            <a:ext cx="310083" cy="31008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3939" y="2660749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Иностранные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33939" y="2929012"/>
            <a:ext cx="2613943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Международные словообразовательные элементы, пришедшие из латыни, греческого, немецкого, французского и английского. Примеры: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анти-, ультра-, гипер-, супер-, экс-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 Характерны для терминологии и публицистики.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2EDE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346" y="354211"/>
            <a:ext cx="3326309" cy="443507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56295"/>
            <a:ext cx="4722763" cy="641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00" spc="-40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Старославянские приставки: печать истории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3925119" y="1202234"/>
            <a:ext cx="2236068" cy="17283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spcAft>
                <a:spcPts val="600"/>
              </a:spcAft>
              <a:buNone/>
            </a:pPr>
            <a:r>
              <a:rPr lang="en-US" sz="8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Старославянские приставки появились в русском языке как инструмент перевода </a:t>
            </a:r>
            <a:pPr algn="l" indent="0" marL="0">
              <a:lnSpc>
                <a:spcPct val="122000"/>
              </a:lnSpc>
              <a:spcAft>
                <a:spcPts val="600"/>
              </a:spcAft>
              <a:buNone/>
            </a:pPr>
            <a:r>
              <a:rPr lang="en-US" sz="8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церковных книг с греческого</a:t>
            </a:r>
            <a:pPr algn="l" indent="0" marL="0">
              <a:lnSpc>
                <a:spcPct val="122000"/>
              </a:lnSpc>
              <a:spcAft>
                <a:spcPts val="600"/>
              </a:spcAft>
              <a:buNone/>
            </a:pPr>
            <a:r>
              <a:rPr lang="en-US" sz="8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 Переводчикам требовались точные эквиваленты греческих префиксов — так в язык вошли </a:t>
            </a:r>
            <a:pPr algn="l" indent="0" marL="0">
              <a:lnSpc>
                <a:spcPct val="122000"/>
              </a:lnSpc>
              <a:spcAft>
                <a:spcPts val="600"/>
              </a:spcAft>
              <a:buNone/>
            </a:pPr>
            <a:r>
              <a:rPr lang="en-US" sz="8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воз-, из-, низ-, пре-, чрез-</a:t>
            </a:r>
            <a:pPr algn="l" indent="0" marL="0">
              <a:lnSpc>
                <a:spcPct val="122000"/>
              </a:lnSpc>
              <a:spcAft>
                <a:spcPts val="600"/>
              </a:spcAft>
              <a:buNone/>
            </a:pPr>
            <a:r>
              <a:rPr lang="en-US" sz="8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</a:t>
            </a:r>
            <a:endParaRPr lang="en-US" sz="800" dirty="0"/>
          </a:p>
          <a:p>
            <a:pPr algn="l" indent="0" marL="0">
              <a:lnSpc>
                <a:spcPct val="122000"/>
              </a:lnSpc>
              <a:buNone/>
            </a:pPr>
            <a:r>
              <a:rPr lang="en-US" sz="8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Со временем они укоренились в литературном языке и стали неотъемлемой частью торжественного, книжного стиля. Они придают словам ощущение величия и значимости.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6416576" y="1210791"/>
            <a:ext cx="2236068" cy="1605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spc="-20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Примеры с толкованием</a:t>
            </a:r>
            <a:endParaRPr lang="en-US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6576" y="1466999"/>
            <a:ext cx="2236068" cy="62969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90705" y="1583978"/>
            <a:ext cx="1944960" cy="1605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spc="-20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воздать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6590705" y="1829544"/>
            <a:ext cx="1944960" cy="1501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8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воздать должное — высокий стиль</a:t>
            </a:r>
            <a:endParaRPr lang="en-US" sz="8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16576" y="2181746"/>
            <a:ext cx="2236068" cy="77985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590705" y="2298725"/>
            <a:ext cx="1944960" cy="1605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spc="-20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изгнать</a:t>
            </a:r>
            <a:endParaRPr lang="en-US" sz="1000" dirty="0"/>
          </a:p>
        </p:txBody>
      </p:sp>
      <p:sp>
        <p:nvSpPr>
          <p:cNvPr id="12" name="Text 7"/>
          <p:cNvSpPr/>
          <p:nvPr/>
        </p:nvSpPr>
        <p:spPr>
          <a:xfrm>
            <a:off x="6590705" y="2544291"/>
            <a:ext cx="1944960" cy="3003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8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изгнать из общества — торжественно</a:t>
            </a:r>
            <a:endParaRPr lang="en-US" sz="8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16576" y="3046661"/>
            <a:ext cx="2236068" cy="77985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590705" y="3163639"/>
            <a:ext cx="1944960" cy="1605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spc="-20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низвергнуть</a:t>
            </a:r>
            <a:endParaRPr lang="en-US" sz="1000" dirty="0"/>
          </a:p>
        </p:txBody>
      </p:sp>
      <p:sp>
        <p:nvSpPr>
          <p:cNvPr id="15" name="Text 9"/>
          <p:cNvSpPr/>
          <p:nvPr/>
        </p:nvSpPr>
        <p:spPr>
          <a:xfrm>
            <a:off x="6590705" y="3409206"/>
            <a:ext cx="1944960" cy="3003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8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низвергнуть тирана — архаично и мощно</a:t>
            </a:r>
            <a:endParaRPr lang="en-US" sz="8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16576" y="3911575"/>
            <a:ext cx="2236068" cy="779859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6590705" y="4028554"/>
            <a:ext cx="1944960" cy="1605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spc="-20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преградить</a:t>
            </a:r>
            <a:endParaRPr lang="en-US" sz="1000" dirty="0"/>
          </a:p>
        </p:txBody>
      </p:sp>
      <p:sp>
        <p:nvSpPr>
          <p:cNvPr id="18" name="Text 11"/>
          <p:cNvSpPr/>
          <p:nvPr/>
        </p:nvSpPr>
        <p:spPr>
          <a:xfrm>
            <a:off x="6590705" y="4274121"/>
            <a:ext cx="1944960" cy="3003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8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преградить путь — книжный оттенок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1114"/>
            <a:ext cx="81517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Стилистическое соперничество: старое против нового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596950"/>
            <a:ext cx="8608963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На протяжении нескольких веков в русском языке шло негласное </a:t>
            </a:r>
            <a:pPr algn="l" indent="0" marL="0">
              <a:lnSpc>
                <a:spcPct val="100000"/>
              </a:lnSpc>
              <a:buNone/>
            </a:pPr>
            <a:r>
              <a:rPr lang="en-US" sz="4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соперничество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между исконно русскими и старославянскими формами. Это соперничество породило пары слов, различающихся стилистической окраской.</a:t>
            </a:r>
            <a:endParaRPr lang="en-US" sz="4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706115"/>
            <a:ext cx="7315200" cy="41148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4855741"/>
            <a:ext cx="8608963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Ключевой маркер — чередование </a:t>
            </a:r>
            <a:pPr algn="l" indent="0" marL="0">
              <a:lnSpc>
                <a:spcPct val="100000"/>
              </a:lnSpc>
              <a:buNone/>
            </a:pPr>
            <a:r>
              <a:rPr lang="en-US" sz="4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«жд» / «ж»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: старославянское </a:t>
            </a:r>
            <a:pPr algn="l" indent="0" marL="0">
              <a:lnSpc>
                <a:spcPct val="100000"/>
              </a:lnSpc>
              <a:buNone/>
            </a:pPr>
            <a:r>
              <a:rPr lang="en-US" sz="4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вождь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и исконно русское </a:t>
            </a:r>
            <a:pPr algn="l" indent="0" marL="0">
              <a:lnSpc>
                <a:spcPct val="100000"/>
              </a:lnSpc>
              <a:buNone/>
            </a:pPr>
            <a:r>
              <a:rPr lang="en-US" sz="4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вожак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восходят к одному корню. Именно А.С. Пушкин синтезировал оба пласта, заложив основы единого </a:t>
            </a:r>
            <a:pPr algn="l" indent="0" marL="0">
              <a:lnSpc>
                <a:spcPct val="100000"/>
              </a:lnSpc>
              <a:buNone/>
            </a:pPr>
            <a:r>
              <a:rPr lang="en-US" sz="4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литературного языка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</a:t>
            </a:r>
            <a:endParaRPr lang="en-US" sz="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2EDE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69248" y="358080"/>
            <a:ext cx="3320504" cy="44273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59420"/>
            <a:ext cx="4722763" cy="6783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spc="-43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Иностранное влияние: от латыни до сегодня</a:t>
            </a:r>
            <a:endParaRPr lang="en-US" sz="2100" dirty="0"/>
          </a:p>
        </p:txBody>
      </p:sp>
      <p:sp>
        <p:nvSpPr>
          <p:cNvPr id="5" name="Shape 2"/>
          <p:cNvSpPr/>
          <p:nvPr/>
        </p:nvSpPr>
        <p:spPr>
          <a:xfrm>
            <a:off x="417984" y="1180207"/>
            <a:ext cx="2135832" cy="3603873"/>
          </a:xfrm>
          <a:prstGeom prst="roundRect">
            <a:avLst>
              <a:gd name="adj" fmla="val 3659"/>
            </a:avLst>
          </a:prstGeom>
          <a:solidFill>
            <a:srgbClr val="9C9283"/>
          </a:solidFill>
          <a:ln/>
        </p:spPr>
      </p:sp>
      <p:sp>
        <p:nvSpPr>
          <p:cNvPr id="6" name="Text 3"/>
          <p:cNvSpPr/>
          <p:nvPr/>
        </p:nvSpPr>
        <p:spPr>
          <a:xfrm>
            <a:off x="526479" y="1275159"/>
            <a:ext cx="1918841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spc="-21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Этапы заимствований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526479" y="1551459"/>
            <a:ext cx="217066" cy="1356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spc="-17" kern="0" dirty="0">
                <a:solidFill>
                  <a:srgbClr val="000000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26479" y="1721569"/>
            <a:ext cx="1918841" cy="14288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9" name="Text 6"/>
          <p:cNvSpPr/>
          <p:nvPr/>
        </p:nvSpPr>
        <p:spPr>
          <a:xfrm>
            <a:off x="526479" y="1804392"/>
            <a:ext cx="1918841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spc="-21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XIV–XV вв.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526479" y="2068860"/>
            <a:ext cx="1918841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Ранние латинизмы через польский и немецкий языки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526479" y="2570783"/>
            <a:ext cx="217066" cy="1356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spc="-17" kern="0" dirty="0">
                <a:solidFill>
                  <a:srgbClr val="000000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526479" y="2740893"/>
            <a:ext cx="1918841" cy="14288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13" name="Text 10"/>
          <p:cNvSpPr/>
          <p:nvPr/>
        </p:nvSpPr>
        <p:spPr>
          <a:xfrm>
            <a:off x="526479" y="2823716"/>
            <a:ext cx="1918841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spc="-21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XVIII–XIX вв.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526479" y="3088184"/>
            <a:ext cx="1918841" cy="4884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Немецкий и французский: волна петровских реформ и эпохи Просвещения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526479" y="3752924"/>
            <a:ext cx="217066" cy="1356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spc="-17" kern="0" dirty="0">
                <a:solidFill>
                  <a:srgbClr val="000000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850" dirty="0"/>
          </a:p>
        </p:txBody>
      </p:sp>
      <p:sp>
        <p:nvSpPr>
          <p:cNvPr id="16" name="Shape 13"/>
          <p:cNvSpPr/>
          <p:nvPr/>
        </p:nvSpPr>
        <p:spPr>
          <a:xfrm>
            <a:off x="526479" y="3923035"/>
            <a:ext cx="1918841" cy="14288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17" name="Text 14"/>
          <p:cNvSpPr/>
          <p:nvPr/>
        </p:nvSpPr>
        <p:spPr>
          <a:xfrm>
            <a:off x="526479" y="4005858"/>
            <a:ext cx="1918841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spc="-21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Греческий пласт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526479" y="4270325"/>
            <a:ext cx="1918841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Создание абстрактных понятий: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благо-, бого-, фило-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2745209" y="1265634"/>
            <a:ext cx="2478360" cy="18764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spcAft>
                <a:spcPts val="650"/>
              </a:spcAft>
              <a:buNone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Латинские и греческие элементы проникали в русский язык постепенно. Сначала они входили как часть заимствованных слов, а затем </a:t>
            </a:r>
            <a:pPr algn="l" indent="0" marL="0">
              <a:lnSpc>
                <a:spcPct val="125000"/>
              </a:lnSpc>
              <a:spcAft>
                <a:spcPts val="650"/>
              </a:spcAft>
              <a:buNone/>
            </a:pPr>
            <a:r>
              <a:rPr lang="en-US" sz="8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осознавались как самостоятельные приставки</a:t>
            </a:r>
            <a:pPr algn="l" indent="0" marL="0">
              <a:lnSpc>
                <a:spcPct val="125000"/>
              </a:lnSpc>
              <a:spcAft>
                <a:spcPts val="650"/>
              </a:spcAft>
              <a:buNone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и начинали присоединяться к русским корням.</a:t>
            </a:r>
            <a:endParaRPr lang="en-US" sz="85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Примеры устойчивых иноязычных приставок: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анти-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(антивирус),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ультра-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(ультразвук),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гипер-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(гипертекст),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экс-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(экс-чемпион),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интер-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(интернациональный).</a:t>
            </a:r>
            <a:endParaRPr lang="en-US" sz="850" dirty="0"/>
          </a:p>
        </p:txBody>
      </p:sp>
      <p:sp>
        <p:nvSpPr>
          <p:cNvPr id="20" name="Shape 17"/>
          <p:cNvSpPr/>
          <p:nvPr/>
        </p:nvSpPr>
        <p:spPr>
          <a:xfrm>
            <a:off x="2745209" y="3248844"/>
            <a:ext cx="2478360" cy="713482"/>
          </a:xfrm>
          <a:prstGeom prst="roundRect">
            <a:avLst>
              <a:gd name="adj" fmla="val 6389"/>
            </a:avLst>
          </a:prstGeom>
          <a:solidFill>
            <a:srgbClr val="E8E6E3"/>
          </a:solidFill>
          <a:ln/>
        </p:spPr>
      </p:sp>
      <p:pic>
        <p:nvPicPr>
          <p:cNvPr id="2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3705" y="3394993"/>
            <a:ext cx="135657" cy="108496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3097857" y="3361358"/>
            <a:ext cx="2017216" cy="4884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Греческий язык стал главным источником научной и философской терминологии.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2EDE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085" y="364554"/>
            <a:ext cx="3310756" cy="441439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91790"/>
            <a:ext cx="4722763" cy="7389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spc="-47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Англицизмы: современный штурм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3925119" y="1299716"/>
            <a:ext cx="4722763" cy="7387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 конца XX века русский язык переживает мощную волну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английских заимствований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 Слова из сферы технологий, бизнеса и медиа проникают в язык с такой скоростью, что формируют новые словообразовательные модели.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3925119" y="2165226"/>
            <a:ext cx="2305050" cy="1606302"/>
          </a:xfrm>
          <a:prstGeom prst="roundRect">
            <a:avLst>
              <a:gd name="adj" fmla="val 3091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5240" dir="2700000">
              <a:srgbClr val="ccc4b8">
                <a:alpha val="100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4048051" y="2288158"/>
            <a:ext cx="2059186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spc="-23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Ассимилированные основы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4048051" y="2540422"/>
            <a:ext cx="2059186" cy="11081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Слова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маркетинг, менеджмент, импичмент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полностью вошли в русскую грамматику — они склоняются и образуют производные по русским правилам.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6342831" y="2165226"/>
            <a:ext cx="2305050" cy="1606302"/>
          </a:xfrm>
          <a:prstGeom prst="roundRect">
            <a:avLst>
              <a:gd name="adj" fmla="val 3091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5240" dir="2700000">
              <a:srgbClr val="ccc4b8">
                <a:alpha val="10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6465763" y="2288158"/>
            <a:ext cx="2059186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spc="-23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Новые приставочные модели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6465763" y="2725117"/>
            <a:ext cx="2059186" cy="9234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Английские префиксы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пост-, контр-, мини-, макси-, медиа-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активно присоединяются к русским словам: постправда, медиапространство.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3925119" y="3884191"/>
            <a:ext cx="4722763" cy="867519"/>
          </a:xfrm>
          <a:prstGeom prst="roundRect">
            <a:avLst>
              <a:gd name="adj" fmla="val 5724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5240" dir="2700000">
              <a:srgbClr val="ccc4b8">
                <a:alpha val="100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4048051" y="4007123"/>
            <a:ext cx="4476899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spc="-23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Поглощение без растворения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4048051" y="4259387"/>
            <a:ext cx="4476899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Язык принимает чужие смыслы, но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адаптирует их под свою фонетику и морфологию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русская система не разрушается, а обогащается.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1114"/>
            <a:ext cx="81517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Морфологическая трансформация</a:t>
            </a:r>
            <a:endParaRPr lang="en-US" sz="1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616297"/>
            <a:ext cx="4000277" cy="400027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651400"/>
            <a:ext cx="4000277" cy="1486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История языка — это история постоянных превращений. Морфемы меняют свою функцию, переходят из одного класса в другой, приобретают новые значения.</a:t>
            </a:r>
            <a:endParaRPr lang="en-US" sz="450" dirty="0"/>
          </a:p>
        </p:txBody>
      </p:sp>
      <p:sp>
        <p:nvSpPr>
          <p:cNvPr id="5" name="Text 2"/>
          <p:cNvSpPr/>
          <p:nvPr/>
        </p:nvSpPr>
        <p:spPr>
          <a:xfrm>
            <a:off x="4652367" y="612428"/>
            <a:ext cx="4000277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spc="-12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Ключевые процессы</a:t>
            </a:r>
            <a:endParaRPr lang="en-US" sz="600" dirty="0"/>
          </a:p>
        </p:txBody>
      </p:sp>
      <p:sp>
        <p:nvSpPr>
          <p:cNvPr id="6" name="Shape 3"/>
          <p:cNvSpPr/>
          <p:nvPr/>
        </p:nvSpPr>
        <p:spPr>
          <a:xfrm>
            <a:off x="4652367" y="744141"/>
            <a:ext cx="139526" cy="139526"/>
          </a:xfrm>
          <a:prstGeom prst="roundRect">
            <a:avLst>
              <a:gd name="adj" fmla="val 18670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7620" dir="2700000">
              <a:srgbClr val="ccc4b8">
                <a:alpha val="100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4822850" y="765423"/>
            <a:ext cx="1810271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spc="-12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От причастий к прилагательным</a:t>
            </a:r>
            <a:endParaRPr lang="en-US" sz="600" dirty="0"/>
          </a:p>
        </p:txBody>
      </p:sp>
      <p:sp>
        <p:nvSpPr>
          <p:cNvPr id="8" name="Text 5"/>
          <p:cNvSpPr/>
          <p:nvPr/>
        </p:nvSpPr>
        <p:spPr>
          <a:xfrm>
            <a:off x="4822850" y="893266"/>
            <a:ext cx="1810271" cy="223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Суффиксы </a:t>
            </a:r>
            <a:pPr algn="l" indent="0" marL="0">
              <a:lnSpc>
                <a:spcPct val="100000"/>
              </a:lnSpc>
              <a:buNone/>
            </a:pPr>
            <a:r>
              <a:rPr lang="en-US" sz="4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-уч-, -ач-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(горючий, лежачий) восходят к древним причастным формам, утратившим глагольные свойства в XV–XVII вв.</a:t>
            </a:r>
            <a:endParaRPr lang="en-US" sz="450" dirty="0"/>
          </a:p>
        </p:txBody>
      </p:sp>
      <p:sp>
        <p:nvSpPr>
          <p:cNvPr id="9" name="Shape 6"/>
          <p:cNvSpPr/>
          <p:nvPr/>
        </p:nvSpPr>
        <p:spPr>
          <a:xfrm>
            <a:off x="6671816" y="744141"/>
            <a:ext cx="139526" cy="139526"/>
          </a:xfrm>
          <a:prstGeom prst="roundRect">
            <a:avLst>
              <a:gd name="adj" fmla="val 18670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7620" dir="2700000">
              <a:srgbClr val="ccc4b8">
                <a:alpha val="10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6842299" y="765423"/>
            <a:ext cx="1810345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spc="-12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Беспредложные конструкции</a:t>
            </a:r>
            <a:endParaRPr lang="en-US" sz="600" dirty="0"/>
          </a:p>
        </p:txBody>
      </p:sp>
      <p:sp>
        <p:nvSpPr>
          <p:cNvPr id="11" name="Text 8"/>
          <p:cNvSpPr/>
          <p:nvPr/>
        </p:nvSpPr>
        <p:spPr>
          <a:xfrm>
            <a:off x="6842299" y="893266"/>
            <a:ext cx="1810345" cy="223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Древнерусские беспредложные управления постепенно вытеснялись предложно-падежными сочетаниями, что изменило роль приставок.</a:t>
            </a:r>
            <a:endParaRPr lang="en-US" sz="450" dirty="0"/>
          </a:p>
        </p:txBody>
      </p:sp>
      <p:sp>
        <p:nvSpPr>
          <p:cNvPr id="12" name="Shape 9"/>
          <p:cNvSpPr/>
          <p:nvPr/>
        </p:nvSpPr>
        <p:spPr>
          <a:xfrm>
            <a:off x="4652367" y="1178272"/>
            <a:ext cx="139526" cy="139526"/>
          </a:xfrm>
          <a:prstGeom prst="roundRect">
            <a:avLst>
              <a:gd name="adj" fmla="val 18670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7620" dir="2700000">
              <a:srgbClr val="ccc4b8">
                <a:alpha val="100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4822850" y="1199555"/>
            <a:ext cx="3829794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spc="-12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Переосмысление форм</a:t>
            </a:r>
            <a:endParaRPr lang="en-US" sz="600" dirty="0"/>
          </a:p>
        </p:txBody>
      </p:sp>
      <p:sp>
        <p:nvSpPr>
          <p:cNvPr id="14" name="Text 11"/>
          <p:cNvSpPr/>
          <p:nvPr/>
        </p:nvSpPr>
        <p:spPr>
          <a:xfrm>
            <a:off x="4822850" y="1327398"/>
            <a:ext cx="3829794" cy="1486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Приставки, некогда указывавшие на направление, приобретали видовые значения, становясь ключевым инструментом глагольного вида.</a:t>
            </a:r>
            <a:endParaRPr lang="en-US" sz="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85701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spc="-49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Лаборатория слова: как это работает сейчас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121271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Приставки не просто наследие прошлого — они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живой инструмент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современного словообразования. Каждый день в языке возникают новые слова с их участием.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657722"/>
            <a:ext cx="2613868" cy="161545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3397151"/>
            <a:ext cx="261386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Активное словообразование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3665413"/>
            <a:ext cx="2613868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Глаголы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назначить, намекать, уничтожать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демонстрируют, как приставки создают новые смысловые нюансы из уже существующих корней. Процесс не прекращается.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991" y="1657722"/>
            <a:ext cx="2613943" cy="161552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64991" y="3397225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Терминологические сочетания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64991" y="3665488"/>
            <a:ext cx="261394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В науке и технике приставки формируют точные термины: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микро-, нано-, мега-, поли-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 Они позволяют строить международно понятную систему понятий.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939" y="1657722"/>
            <a:ext cx="2613943" cy="161552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3939" y="3397225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Абстрактное мышление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33939" y="3665488"/>
            <a:ext cx="261394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Через приставки язык выражает сложнейшие абстракции: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пред-видение, со-знание, вос-приятие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 Они буквально строят архитектуру нашей мысли.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2026-08-17T19:07:55Z</dcterms:created>
  <dcterms:modified xsi:type="dcterms:W3CDTF">2026-08-17T19:07:55Z</dcterms:modified>
</cp:coreProperties>
</file>