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1695" cy="6858000"/>
  <p:notesSz cx="6858000" cy="12191695"/>
  <p:embeddedFontLst>
    <p:embeddedFont>
      <p:font typeface="Inter Bold"/>
      <p:regular r:id="rId201314"/>
    </p:embeddedFont>
    <p:embeddedFont>
      <p:font typeface="Inter"/>
      <p:regular r:id="rId201315"/>
    </p:embeddedFont>
    <p:embeddedFont>
      <p:font typeface="Inter Black"/>
      <p:regular r:id="rId201316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svg"/><Relationship Id="rId3" Type="http://schemas.openxmlformats.org/officeDocument/2006/relationships/image" Target="../media/image-3-1.png"/><Relationship Id="rId4" Type="http://schemas.openxmlformats.org/officeDocument/2006/relationships/image" Target="../media/image-3-2.svg"/><Relationship Id="rId5" Type="http://schemas.openxmlformats.org/officeDocument/2006/relationships/image" Target="../media/image-3-1.png"/><Relationship Id="rId6" Type="http://schemas.openxmlformats.org/officeDocument/2006/relationships/image" Target="../media/image-3-2.sv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svg"/><Relationship Id="rId3" Type="http://schemas.openxmlformats.org/officeDocument/2006/relationships/image" Target="../media/image-7-3.png"/><Relationship Id="rId4" Type="http://schemas.openxmlformats.org/officeDocument/2006/relationships/image" Target="../media/image-7-4.svg"/><Relationship Id="rId5" Type="http://schemas.openxmlformats.org/officeDocument/2006/relationships/image" Target="../media/image-7-5.png"/><Relationship Id="rId6" Type="http://schemas.openxmlformats.org/officeDocument/2006/relationships/image" Target="../media/image-7-6.sv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svg"/><Relationship Id="rId4" Type="http://schemas.openxmlformats.org/officeDocument/2006/relationships/image" Target="../media/image-9-4.png"/><Relationship Id="rId5" Type="http://schemas.openxmlformats.org/officeDocument/2006/relationships/image" Target="../media/image-9-5.svg"/><Relationship Id="rId6" Type="http://schemas.openxmlformats.org/officeDocument/2006/relationships/image" Target="../media/image-9-6.png"/><Relationship Id="rId7" Type="http://schemas.openxmlformats.org/officeDocument/2006/relationships/image" Target="../media/image-9-7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619809" y="0"/>
            <a:ext cx="4571886" cy="6858000"/>
          </a:xfrm>
          <a:prstGeom prst="rect">
            <a:avLst/>
          </a:prstGeom>
          <a:solidFill>
            <a:srgbClr val="DADBF1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702457" y="123924"/>
            <a:ext cx="4406591" cy="661005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61475" y="2165945"/>
            <a:ext cx="6296860" cy="10334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250" b="1" spc="-98" kern="0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Прямая речь и диалог: говорим ясно и красиво</a:t>
            </a:r>
            <a:endParaRPr lang="en-US" sz="3250" dirty="0"/>
          </a:p>
        </p:txBody>
      </p:sp>
      <p:sp>
        <p:nvSpPr>
          <p:cNvPr id="5" name="Text 2"/>
          <p:cNvSpPr/>
          <p:nvPr/>
        </p:nvSpPr>
        <p:spPr>
          <a:xfrm>
            <a:off x="661475" y="3447455"/>
            <a:ext cx="6296860" cy="124450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1450"/>
              </a:spcAft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Узнайте, как оживить текст с помощью прямой речи и диалога — инструментов, которые превращают обычные слова в захватывающие истории.</a:t>
            </a:r>
            <a:endParaRPr lang="en-US" sz="13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Сайфудинова Динора Михайловна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1176338"/>
            <a:ext cx="10868745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250" b="1" spc="-98" kern="0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Ваш главный итог</a:t>
            </a:r>
            <a:endParaRPr lang="en-US" sz="32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1475" y="2023765"/>
            <a:ext cx="1533387" cy="94763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61475" y="3178076"/>
            <a:ext cx="3485071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b="1" spc="-49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Инструменты историй</a:t>
            </a:r>
            <a:endParaRPr lang="en-US" sz="1600" dirty="0"/>
          </a:p>
        </p:txBody>
      </p:sp>
      <p:sp>
        <p:nvSpPr>
          <p:cNvPr id="5" name="Text 2"/>
          <p:cNvSpPr/>
          <p:nvPr/>
        </p:nvSpPr>
        <p:spPr>
          <a:xfrm>
            <a:off x="661475" y="3535759"/>
            <a:ext cx="3485071" cy="132308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Прямая речь и диалог — это не просто правила пунктуации. Это волшебные инструменты, которые превращают сухие слова в живые, дышащие истории с характерами и эмоциями.</a:t>
            </a:r>
            <a:endParaRPr lang="en-US" sz="13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3213" y="2023765"/>
            <a:ext cx="1533387" cy="94763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353213" y="3178076"/>
            <a:ext cx="3485170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b="1" spc="-49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Практика каждый день</a:t>
            </a:r>
            <a:endParaRPr lang="en-US" sz="1600" dirty="0"/>
          </a:p>
        </p:txBody>
      </p:sp>
      <p:sp>
        <p:nvSpPr>
          <p:cNvPr id="8" name="Text 4"/>
          <p:cNvSpPr/>
          <p:nvPr/>
        </p:nvSpPr>
        <p:spPr>
          <a:xfrm>
            <a:off x="4353213" y="3535759"/>
            <a:ext cx="3485170" cy="10584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Записывайте яркие беседы: за ужином, в транспорте, с друзьями. Превращайте их в диалоги по правилам — и очень скоро это станет второй натурой.</a:t>
            </a:r>
            <a:endParaRPr lang="en-US" sz="13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50" y="2023765"/>
            <a:ext cx="1533387" cy="947638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8045050" y="3178076"/>
            <a:ext cx="3485170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b="1" spc="-49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Говорите, чтобы слушали</a:t>
            </a:r>
            <a:endParaRPr lang="en-US" sz="1600" dirty="0"/>
          </a:p>
        </p:txBody>
      </p:sp>
      <p:sp>
        <p:nvSpPr>
          <p:cNvPr id="11" name="Text 6"/>
          <p:cNvSpPr/>
          <p:nvPr/>
        </p:nvSpPr>
        <p:spPr>
          <a:xfrm>
            <a:off x="8045050" y="3535759"/>
            <a:ext cx="3485170" cy="132308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Используйте точные глаголы, выразительные знаки и паузы. Говорите так, чтобы вас хотели слушать — и ваши слова будут помнить долго после разговора.</a:t>
            </a:r>
            <a:endParaRPr lang="en-US" sz="1300" dirty="0"/>
          </a:p>
        </p:txBody>
      </p:sp>
      <p:sp>
        <p:nvSpPr>
          <p:cNvPr id="12" name="Text 7"/>
          <p:cNvSpPr/>
          <p:nvPr/>
        </p:nvSpPr>
        <p:spPr>
          <a:xfrm>
            <a:off x="909516" y="5230912"/>
            <a:ext cx="11230289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«Слово — не воробей: вылетит — не поймаешь. Но если оно записано правильно — живёт вечно.»</a:t>
            </a:r>
            <a:endParaRPr lang="en-US" sz="1300" dirty="0"/>
          </a:p>
        </p:txBody>
      </p:sp>
      <p:sp>
        <p:nvSpPr>
          <p:cNvPr id="13" name="Shape 8"/>
          <p:cNvSpPr/>
          <p:nvPr/>
        </p:nvSpPr>
        <p:spPr>
          <a:xfrm>
            <a:off x="661475" y="5044877"/>
            <a:ext cx="19050" cy="636687"/>
          </a:xfrm>
          <a:prstGeom prst="roundRect">
            <a:avLst>
              <a:gd name="adj" fmla="val 49999"/>
            </a:avLst>
          </a:prstGeom>
          <a:solidFill>
            <a:srgbClr val="4950BC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619809" y="0"/>
            <a:ext cx="4571886" cy="6858000"/>
          </a:xfrm>
          <a:prstGeom prst="rect">
            <a:avLst/>
          </a:prstGeom>
          <a:solidFill>
            <a:srgbClr val="DADBF1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702457" y="123924"/>
            <a:ext cx="4406591" cy="661005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61475" y="1045468"/>
            <a:ext cx="6296860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250" b="1" spc="-98" kern="0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Что такое прямая речь?</a:t>
            </a:r>
            <a:endParaRPr lang="en-US" sz="3250" dirty="0"/>
          </a:p>
        </p:txBody>
      </p:sp>
      <p:sp>
        <p:nvSpPr>
          <p:cNvPr id="5" name="Text 2"/>
          <p:cNvSpPr/>
          <p:nvPr/>
        </p:nvSpPr>
        <p:spPr>
          <a:xfrm>
            <a:off x="661475" y="1959074"/>
            <a:ext cx="3281677" cy="25303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1150"/>
              </a:spcAft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Прямая речь — это дословное воспроизведение слов, которые произносит персонаж или реальный человек. В отличие от косвенной речи, она сохраняет живой голос говорящего: его интонацию, эмоции и индивидуальность.</a:t>
            </a:r>
            <a:endParaRPr lang="en-US" sz="13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 любом тексте с прямой речью есть два главных участника: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661475" y="4638278"/>
            <a:ext cx="3281677" cy="1116310"/>
          </a:xfrm>
          <a:prstGeom prst="rect">
            <a:avLst/>
          </a:prstGeom>
          <a:noFill/>
          <a:ln/>
        </p:spPr>
        <p:txBody>
          <a:bodyPr wrap="square" lIns="0" tIns="66156" rIns="0" bIns="0" rtlCol="0" anchor="t">
            <a:normAutofit/>
          </a:bodyPr>
          <a:lstStyle/>
          <a:p>
            <a:pPr algn="l" marL="264160" indent="-264160">
              <a:lnSpc>
                <a:spcPct val="133000"/>
              </a:lnSpc>
              <a:buSzPct val="100000"/>
              <a:buChar char="•"/>
            </a:pPr>
            <a:r>
              <a:rPr lang="en-US" sz="1300" b="1" spc="-26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Автор</a:t>
            </a:r>
            <a:pPr algn="l" marL="264160" indent="-264160">
              <a:lnSpc>
                <a:spcPct val="133000"/>
              </a:lnSpc>
              <a:buSzPct val="100000"/>
              <a:buChar char="•"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тот, кто описывает ситуацию и вводит слова говорящего</a:t>
            </a:r>
            <a:endParaRPr lang="en-US" sz="1300" dirty="0"/>
          </a:p>
          <a:p>
            <a:pPr algn="l" marL="264160" indent="-264160">
              <a:lnSpc>
                <a:spcPct val="133000"/>
              </a:lnSpc>
              <a:buSzPct val="100000"/>
              <a:buChar char="•"/>
            </a:pPr>
            <a:r>
              <a:rPr lang="en-US" sz="1300" b="1" spc="-26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Говорящий персонаж</a:t>
            </a:r>
            <a:pPr algn="l" marL="264160" indent="-264160">
              <a:lnSpc>
                <a:spcPct val="133000"/>
              </a:lnSpc>
              <a:buSzPct val="100000"/>
              <a:buChar char="•"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тот, чьи слова мы читаем напрямую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4233856" y="1810246"/>
            <a:ext cx="2849789" cy="4002187"/>
          </a:xfrm>
          <a:prstGeom prst="roundRect">
            <a:avLst>
              <a:gd name="adj" fmla="val 4179"/>
            </a:avLst>
          </a:prstGeom>
          <a:solidFill>
            <a:srgbClr val="4950BC"/>
          </a:solidFill>
          <a:ln/>
        </p:spPr>
      </p:sp>
      <p:sp>
        <p:nvSpPr>
          <p:cNvPr id="8" name="Text 5"/>
          <p:cNvSpPr/>
          <p:nvPr/>
        </p:nvSpPr>
        <p:spPr>
          <a:xfrm>
            <a:off x="4399150" y="1975545"/>
            <a:ext cx="2519200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b="1" spc="-49" kern="0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Пример из жизни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4399150" y="2399308"/>
            <a:ext cx="2519200" cy="17365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1150"/>
              </a:spcAft>
              <a:buNone/>
            </a:pPr>
            <a:r>
              <a:rPr lang="en-US" sz="1300" spc="-26" kern="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Учитель сказал: «Откройте учебники на странице двадцать».</a:t>
            </a:r>
            <a:endParaRPr lang="en-US" sz="13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Здесь 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spc="-26" kern="0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«учитель сказал»</a:t>
            </a:r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слова автора, а всё в кавычках — прямая речь.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1619746"/>
            <a:ext cx="10868745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250" b="1" spc="-98" kern="0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Золотые правила оформления</a:t>
            </a:r>
            <a:endParaRPr lang="en-US" sz="3250" dirty="0"/>
          </a:p>
        </p:txBody>
      </p:sp>
      <p:sp>
        <p:nvSpPr>
          <p:cNvPr id="3" name="Text 1"/>
          <p:cNvSpPr/>
          <p:nvPr/>
        </p:nvSpPr>
        <p:spPr>
          <a:xfrm>
            <a:off x="661475" y="2467173"/>
            <a:ext cx="10868745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Грамотное оформление прямой речи — это знак уважения к читателю. Запомните три ключевых правила, и ваш текст будет выглядеть профессионально.</a:t>
            </a:r>
            <a:endParaRPr lang="en-US" sz="13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61475" y="3182441"/>
            <a:ext cx="3512653" cy="205581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922017" y="3366790"/>
            <a:ext cx="3067767" cy="2648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b="1" spc="-49" kern="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📌</a:t>
            </a:r>
            <a:pPr algn="l" indent="0" marL="0">
              <a:lnSpc>
                <a:spcPct val="104000"/>
              </a:lnSpc>
              <a:buNone/>
            </a:pPr>
            <a:r>
              <a:rPr lang="en-US" sz="1600" b="1" spc="-49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Кавычки — обязательны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922017" y="3730823"/>
            <a:ext cx="3067767" cy="132308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Прямая речь всегда заключается в кавычки-ёлочки 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spc="-26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« »</a:t>
            </a:r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Именно они сигнализируют читателю: сейчас звучат чужие слова. Без кавычек текст теряет структуру и смысл.</a:t>
            </a:r>
            <a:endParaRPr lang="en-US" sz="13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39422" y="3182441"/>
            <a:ext cx="3512752" cy="205581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599964" y="3366790"/>
            <a:ext cx="3067866" cy="2648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b="1" spc="-49" kern="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🔠</a:t>
            </a:r>
            <a:pPr algn="l" indent="0" marL="0">
              <a:lnSpc>
                <a:spcPct val="104000"/>
              </a:lnSpc>
              <a:buNone/>
            </a:pPr>
            <a:r>
              <a:rPr lang="en-US" sz="1600" b="1" spc="-49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Заглавная буква</a:t>
            </a:r>
            <a:endParaRPr lang="en-US" sz="1600" dirty="0"/>
          </a:p>
        </p:txBody>
      </p:sp>
      <p:sp>
        <p:nvSpPr>
          <p:cNvPr id="9" name="Text 5"/>
          <p:cNvSpPr/>
          <p:nvPr/>
        </p:nvSpPr>
        <p:spPr>
          <a:xfrm>
            <a:off x="4599964" y="3730823"/>
            <a:ext cx="3067866" cy="10584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Первое слово прямой речи всегда пишется с 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spc="-26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большой буквы</a:t>
            </a:r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даже если перед ней стоит двоеточие. Это правило действует без исключений.</a:t>
            </a:r>
            <a:endParaRPr lang="en-US" sz="13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17468" y="3182441"/>
            <a:ext cx="3512653" cy="2055812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8278010" y="3366790"/>
            <a:ext cx="3067767" cy="2648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b="1" spc="-49" kern="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✏️</a:t>
            </a:r>
            <a:pPr algn="l" indent="0" marL="0">
              <a:lnSpc>
                <a:spcPct val="104000"/>
              </a:lnSpc>
              <a:buNone/>
            </a:pPr>
            <a:r>
              <a:rPr lang="en-US" sz="1600" b="1" spc="-49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Слова автора</a:t>
            </a:r>
            <a:endParaRPr lang="en-US" sz="1600" dirty="0"/>
          </a:p>
        </p:txBody>
      </p:sp>
      <p:sp>
        <p:nvSpPr>
          <p:cNvPr id="12" name="Text 7"/>
          <p:cNvSpPr/>
          <p:nvPr/>
        </p:nvSpPr>
        <p:spPr>
          <a:xfrm>
            <a:off x="8278010" y="3730823"/>
            <a:ext cx="3067767" cy="132308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Слова автора отделяются от прямой речи 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spc="-26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двоеточием</a:t>
            </a:r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(если стоят перед ней) или 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spc="-26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тире</a:t>
            </a:r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(если стоят после). Запятая и тире ставятся внутри конструкции.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517227"/>
            <a:ext cx="10868745" cy="5006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150" b="1" spc="-95" kern="0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Схемы для понимания</a:t>
            </a:r>
            <a:endParaRPr lang="en-US" sz="3150" dirty="0"/>
          </a:p>
        </p:txBody>
      </p:sp>
      <p:sp>
        <p:nvSpPr>
          <p:cNvPr id="3" name="Text 1"/>
          <p:cNvSpPr/>
          <p:nvPr/>
        </p:nvSpPr>
        <p:spPr>
          <a:xfrm>
            <a:off x="661475" y="1328241"/>
            <a:ext cx="11478330" cy="2523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1000"/>
              </a:lnSpc>
              <a:buNone/>
            </a:pPr>
            <a:r>
              <a:rPr lang="en-US" sz="1250" spc="-25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Чтобы не запутаться в расстановке знаков препинания, используйте готовые схемы. Здесь </a:t>
            </a:r>
            <a:pPr algn="l" indent="0" marL="0">
              <a:lnSpc>
                <a:spcPct val="131000"/>
              </a:lnSpc>
              <a:buNone/>
            </a:pPr>
            <a:r>
              <a:rPr lang="en-US" sz="1250" b="1" spc="-25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А / а</a:t>
            </a:r>
            <a:pPr algn="l" indent="0" marL="0">
              <a:lnSpc>
                <a:spcPct val="131000"/>
              </a:lnSpc>
              <a:buNone/>
            </a:pPr>
            <a:r>
              <a:rPr lang="en-US" sz="1250" spc="-25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слова автора, </a:t>
            </a:r>
            <a:pPr algn="l" indent="0" marL="0">
              <a:lnSpc>
                <a:spcPct val="131000"/>
              </a:lnSpc>
              <a:buNone/>
            </a:pPr>
            <a:r>
              <a:rPr lang="en-US" sz="1250" b="1" spc="-25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 / п</a:t>
            </a:r>
            <a:pPr algn="l" indent="0" marL="0">
              <a:lnSpc>
                <a:spcPct val="131000"/>
              </a:lnSpc>
              <a:buNone/>
            </a:pPr>
            <a:r>
              <a:rPr lang="en-US" sz="1250" spc="-25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прямая речь.</a:t>
            </a:r>
            <a:endParaRPr lang="en-US" sz="12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1475" y="1755080"/>
            <a:ext cx="801072" cy="126136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617721" y="1915220"/>
            <a:ext cx="9912499" cy="2503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50" b="1" spc="-47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Автор перед речью</a:t>
            </a:r>
            <a:endParaRPr lang="en-US" sz="1550" dirty="0"/>
          </a:p>
        </p:txBody>
      </p:sp>
      <p:sp>
        <p:nvSpPr>
          <p:cNvPr id="6" name="Text 3"/>
          <p:cNvSpPr/>
          <p:nvPr/>
        </p:nvSpPr>
        <p:spPr>
          <a:xfrm>
            <a:off x="1617721" y="2258616"/>
            <a:ext cx="9912499" cy="5976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1000"/>
              </a:lnSpc>
              <a:spcAft>
                <a:spcPts val="700"/>
              </a:spcAft>
              <a:buNone/>
            </a:pPr>
            <a:r>
              <a:rPr lang="en-US" sz="1250" b="1" spc="-25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А: «П».</a:t>
            </a:r>
            <a:endParaRPr lang="en-US" sz="1250" dirty="0"/>
          </a:p>
          <a:p>
            <a:pPr algn="l" indent="0" marL="0">
              <a:lnSpc>
                <a:spcPct val="131000"/>
              </a:lnSpc>
              <a:buNone/>
            </a:pPr>
            <a:r>
              <a:rPr lang="en-US" sz="1250" spc="-25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Учитель сказал: «Откройте учебники».</a:t>
            </a:r>
            <a:endParaRPr lang="en-US" sz="12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475" y="3016448"/>
            <a:ext cx="801072" cy="126136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617721" y="3176587"/>
            <a:ext cx="9912499" cy="2503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50" b="1" spc="-47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Автор после речи</a:t>
            </a:r>
            <a:endParaRPr lang="en-US" sz="1550" dirty="0"/>
          </a:p>
        </p:txBody>
      </p:sp>
      <p:sp>
        <p:nvSpPr>
          <p:cNvPr id="9" name="Text 5"/>
          <p:cNvSpPr/>
          <p:nvPr/>
        </p:nvSpPr>
        <p:spPr>
          <a:xfrm>
            <a:off x="1617721" y="3519984"/>
            <a:ext cx="9912499" cy="5976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1000"/>
              </a:lnSpc>
              <a:spcAft>
                <a:spcPts val="700"/>
              </a:spcAft>
              <a:buNone/>
            </a:pPr>
            <a:r>
              <a:rPr lang="en-US" sz="1250" b="1" spc="-25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«П», — а.</a:t>
            </a:r>
            <a:endParaRPr lang="en-US" sz="1250" dirty="0"/>
          </a:p>
          <a:p>
            <a:pPr algn="l" indent="0" marL="0">
              <a:lnSpc>
                <a:spcPct val="131000"/>
              </a:lnSpc>
              <a:buNone/>
            </a:pPr>
            <a:r>
              <a:rPr lang="en-US" sz="1250" spc="-25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«Откройте учебники», — сказал учитель.</a:t>
            </a:r>
            <a:endParaRPr lang="en-US" sz="12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75" y="4277816"/>
            <a:ext cx="801072" cy="1261368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617721" y="4437955"/>
            <a:ext cx="9912499" cy="2503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50" b="1" spc="-47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Автор внутри речи</a:t>
            </a:r>
            <a:endParaRPr lang="en-US" sz="1550" dirty="0"/>
          </a:p>
        </p:txBody>
      </p:sp>
      <p:sp>
        <p:nvSpPr>
          <p:cNvPr id="12" name="Text 7"/>
          <p:cNvSpPr/>
          <p:nvPr/>
        </p:nvSpPr>
        <p:spPr>
          <a:xfrm>
            <a:off x="1617721" y="4781352"/>
            <a:ext cx="9912499" cy="5976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1000"/>
              </a:lnSpc>
              <a:spcAft>
                <a:spcPts val="700"/>
              </a:spcAft>
              <a:buNone/>
            </a:pPr>
            <a:r>
              <a:rPr lang="en-US" sz="1250" b="1" spc="-25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«П, — а, — п».</a:t>
            </a:r>
            <a:endParaRPr lang="en-US" sz="1250" dirty="0"/>
          </a:p>
          <a:p>
            <a:pPr algn="l" indent="0" marL="0">
              <a:lnSpc>
                <a:spcPct val="131000"/>
              </a:lnSpc>
              <a:buNone/>
            </a:pPr>
            <a:r>
              <a:rPr lang="en-US" sz="1250" spc="-25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«Откройте, — сказал учитель, — учебники».</a:t>
            </a:r>
            <a:endParaRPr lang="en-US" sz="1250" dirty="0"/>
          </a:p>
        </p:txBody>
      </p:sp>
      <p:sp>
        <p:nvSpPr>
          <p:cNvPr id="13" name="Shape 8"/>
          <p:cNvSpPr/>
          <p:nvPr/>
        </p:nvSpPr>
        <p:spPr>
          <a:xfrm>
            <a:off x="661475" y="5713710"/>
            <a:ext cx="10868745" cy="627063"/>
          </a:xfrm>
          <a:prstGeom prst="roundRect">
            <a:avLst>
              <a:gd name="adj" fmla="val 10732"/>
            </a:avLst>
          </a:prstGeom>
          <a:solidFill>
            <a:srgbClr val="DADBF1"/>
          </a:solidFill>
          <a:ln/>
        </p:spPr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1610" y="5933777"/>
            <a:ext cx="200218" cy="160139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1181963" y="5908873"/>
            <a:ext cx="10797706" cy="2523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1000"/>
              </a:lnSpc>
              <a:buNone/>
            </a:pPr>
            <a:r>
              <a:rPr lang="en-US" sz="1250" spc="-25" kern="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Схемы — это ваша шпаргалка. Распечатайте и держите рядом при написании любого текста!</a:t>
            </a:r>
            <a:endParaRPr lang="en-US" sz="12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619809" y="0"/>
            <a:ext cx="4571886" cy="6858000"/>
          </a:xfrm>
          <a:prstGeom prst="rect">
            <a:avLst/>
          </a:prstGeom>
          <a:solidFill>
            <a:srgbClr val="DADBF1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98587" y="118170"/>
            <a:ext cx="4414330" cy="662166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61475" y="475555"/>
            <a:ext cx="6296860" cy="9852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100" b="1" spc="-93" kern="0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Глаголы, которые «оживляют» речь</a:t>
            </a:r>
            <a:endParaRPr lang="en-US" sz="3100" dirty="0"/>
          </a:p>
        </p:txBody>
      </p:sp>
      <p:sp>
        <p:nvSpPr>
          <p:cNvPr id="5" name="Text 2"/>
          <p:cNvSpPr/>
          <p:nvPr/>
        </p:nvSpPr>
        <p:spPr>
          <a:xfrm>
            <a:off x="661475" y="1821259"/>
            <a:ext cx="2956149" cy="21052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spcAft>
                <a:spcPts val="1050"/>
              </a:spcAft>
              <a:buNone/>
            </a:pPr>
            <a:r>
              <a:rPr lang="en-US" sz="1200" spc="-25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Слово </a:t>
            </a:r>
            <a:pPr algn="l" indent="0" marL="0">
              <a:lnSpc>
                <a:spcPct val="130000"/>
              </a:lnSpc>
              <a:spcAft>
                <a:spcPts val="1050"/>
              </a:spcAft>
              <a:buNone/>
            </a:pPr>
            <a:r>
              <a:rPr lang="en-US" sz="1200" b="1" spc="-25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«сказал»</a:t>
            </a:r>
            <a:pPr algn="l" indent="0" marL="0">
              <a:lnSpc>
                <a:spcPct val="130000"/>
              </a:lnSpc>
              <a:spcAft>
                <a:spcPts val="1050"/>
              </a:spcAft>
              <a:buNone/>
            </a:pPr>
            <a:r>
              <a:rPr lang="en-US" sz="1200" spc="-25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самое скучное в русском языке. Оно не передаёт ни эмоций, ни интонации. Замените его на более точный глагол — и персонаж сразу оживёт!</a:t>
            </a:r>
            <a:endParaRPr lang="en-US" sz="1200" dirty="0"/>
          </a:p>
          <a:p>
            <a:pPr algn="l" indent="0" marL="0">
              <a:lnSpc>
                <a:spcPct val="130000"/>
              </a:lnSpc>
              <a:buNone/>
            </a:pPr>
            <a:r>
              <a:rPr lang="en-US" sz="1200" spc="-25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Правильный глагол рисует образ: читатель не просто знает, что герой говорил, — он слышит, как именно.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4008536" y="1855093"/>
            <a:ext cx="2956149" cy="976908"/>
          </a:xfrm>
          <a:prstGeom prst="roundRect">
            <a:avLst>
              <a:gd name="adj" fmla="val 6777"/>
            </a:avLst>
          </a:prstGeom>
          <a:solidFill>
            <a:srgbClr val="DADBF1"/>
          </a:solidFill>
          <a:ln w="6350">
            <a:solidFill>
              <a:srgbClr val="C0C1D7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4172441" y="2019002"/>
            <a:ext cx="2628338" cy="2526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50" b="1" spc="-47" kern="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😮</a:t>
            </a:r>
            <a:pPr algn="l" indent="0" marL="0">
              <a:lnSpc>
                <a:spcPct val="104000"/>
              </a:lnSpc>
              <a:buNone/>
            </a:pPr>
            <a:r>
              <a:rPr lang="en-US" sz="1550" b="1" spc="-47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Удивление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4172441" y="2421830"/>
            <a:ext cx="2628338" cy="2462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200" spc="-25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воскликнул, изумился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4008536" y="2982218"/>
            <a:ext cx="2956149" cy="976908"/>
          </a:xfrm>
          <a:prstGeom prst="roundRect">
            <a:avLst>
              <a:gd name="adj" fmla="val 6777"/>
            </a:avLst>
          </a:prstGeom>
          <a:solidFill>
            <a:srgbClr val="DADBF1"/>
          </a:solidFill>
          <a:ln w="6350">
            <a:solidFill>
              <a:srgbClr val="C0C1D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4172441" y="3146127"/>
            <a:ext cx="2628338" cy="2526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50" b="1" spc="-47" kern="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🤫</a:t>
            </a:r>
            <a:pPr algn="l" indent="0" marL="0">
              <a:lnSpc>
                <a:spcPct val="104000"/>
              </a:lnSpc>
              <a:buNone/>
            </a:pPr>
            <a:r>
              <a:rPr lang="en-US" sz="1550" b="1" spc="-47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Тихо</a:t>
            </a:r>
            <a:endParaRPr lang="en-US" sz="1550" dirty="0"/>
          </a:p>
        </p:txBody>
      </p:sp>
      <p:sp>
        <p:nvSpPr>
          <p:cNvPr id="11" name="Text 8"/>
          <p:cNvSpPr/>
          <p:nvPr/>
        </p:nvSpPr>
        <p:spPr>
          <a:xfrm>
            <a:off x="4172441" y="3548955"/>
            <a:ext cx="2628338" cy="2462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200" spc="-25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прошептал, пробормотал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4008536" y="4109343"/>
            <a:ext cx="2956149" cy="976908"/>
          </a:xfrm>
          <a:prstGeom prst="roundRect">
            <a:avLst>
              <a:gd name="adj" fmla="val 6777"/>
            </a:avLst>
          </a:prstGeom>
          <a:solidFill>
            <a:srgbClr val="DADBF1"/>
          </a:solidFill>
          <a:ln w="6350">
            <a:solidFill>
              <a:srgbClr val="C0C1D7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4172441" y="4273252"/>
            <a:ext cx="2628338" cy="2526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50" b="1" spc="-47" kern="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❓</a:t>
            </a:r>
            <a:pPr algn="l" indent="0" marL="0">
              <a:lnSpc>
                <a:spcPct val="104000"/>
              </a:lnSpc>
              <a:buNone/>
            </a:pPr>
            <a:r>
              <a:rPr lang="en-US" sz="1550" b="1" spc="-47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Интерес</a:t>
            </a:r>
            <a:endParaRPr lang="en-US" sz="1550" dirty="0"/>
          </a:p>
        </p:txBody>
      </p:sp>
      <p:sp>
        <p:nvSpPr>
          <p:cNvPr id="14" name="Text 11"/>
          <p:cNvSpPr/>
          <p:nvPr/>
        </p:nvSpPr>
        <p:spPr>
          <a:xfrm>
            <a:off x="4172441" y="4676080"/>
            <a:ext cx="2628338" cy="2462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200" spc="-25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поинтересовался, уточнил</a:t>
            </a:r>
            <a:endParaRPr lang="en-US" sz="1200" dirty="0"/>
          </a:p>
        </p:txBody>
      </p:sp>
      <p:sp>
        <p:nvSpPr>
          <p:cNvPr id="15" name="Shape 12"/>
          <p:cNvSpPr/>
          <p:nvPr/>
        </p:nvSpPr>
        <p:spPr>
          <a:xfrm>
            <a:off x="4008536" y="5236468"/>
            <a:ext cx="2956149" cy="976908"/>
          </a:xfrm>
          <a:prstGeom prst="roundRect">
            <a:avLst>
              <a:gd name="adj" fmla="val 6777"/>
            </a:avLst>
          </a:prstGeom>
          <a:solidFill>
            <a:srgbClr val="DADBF1"/>
          </a:solidFill>
          <a:ln w="6350">
            <a:solidFill>
              <a:srgbClr val="C0C1D7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4172441" y="5400377"/>
            <a:ext cx="2628338" cy="2526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50" b="1" spc="-47" kern="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📢</a:t>
            </a:r>
            <a:pPr algn="l" indent="0" marL="0">
              <a:lnSpc>
                <a:spcPct val="104000"/>
              </a:lnSpc>
              <a:buNone/>
            </a:pPr>
            <a:r>
              <a:rPr lang="en-US" sz="1550" b="1" spc="-47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Власть</a:t>
            </a:r>
            <a:endParaRPr lang="en-US" sz="1550" dirty="0"/>
          </a:p>
        </p:txBody>
      </p:sp>
      <p:sp>
        <p:nvSpPr>
          <p:cNvPr id="17" name="Text 14"/>
          <p:cNvSpPr/>
          <p:nvPr/>
        </p:nvSpPr>
        <p:spPr>
          <a:xfrm>
            <a:off x="4172441" y="5803205"/>
            <a:ext cx="2628338" cy="2462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200" spc="-25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приказал, потребовал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525959"/>
            <a:ext cx="10868745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250" b="1" spc="-98" kern="0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От монолога к диалогу</a:t>
            </a:r>
            <a:endParaRPr lang="en-US" sz="32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1475" y="1476772"/>
            <a:ext cx="4669018" cy="466913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740256" y="1439565"/>
            <a:ext cx="5796214" cy="10584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Диалог — это живой обмен репликами между двумя и более персонажами. Именно диалог делает рассказ динамичным, напряжённым и интересным. Читатель перестаёт быть наблюдателем — он словно сам присутствует в разговоре.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5740256" y="2663329"/>
            <a:ext cx="5796214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b="1" spc="-49" kern="0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Правила записи диалога: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5740256" y="3087092"/>
            <a:ext cx="5796214" cy="1231999"/>
          </a:xfrm>
          <a:prstGeom prst="rect">
            <a:avLst/>
          </a:prstGeom>
          <a:noFill/>
          <a:ln/>
        </p:spPr>
        <p:txBody>
          <a:bodyPr wrap="square" lIns="0" tIns="66156" rIns="0" bIns="0" rtlCol="0" anchor="t">
            <a:normAutofit/>
          </a:bodyPr>
          <a:lstStyle/>
          <a:p>
            <a:pPr algn="l" marL="264160" indent="-264160">
              <a:lnSpc>
                <a:spcPct val="133000"/>
              </a:lnSpc>
              <a:buSzPct val="100000"/>
              <a:buChar char="•"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Каждая новая реплика начинается </a:t>
            </a:r>
            <a:pPr algn="l" marL="264160" indent="-264160">
              <a:lnSpc>
                <a:spcPct val="133000"/>
              </a:lnSpc>
              <a:buSzPct val="100000"/>
              <a:buChar char="•"/>
            </a:pPr>
            <a:r>
              <a:rPr lang="en-US" sz="1300" b="1" spc="-26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с новой строки</a:t>
            </a:r>
            <a:endParaRPr lang="en-US" sz="1300" dirty="0"/>
          </a:p>
          <a:p>
            <a:pPr algn="l" marL="264160" indent="-264160">
              <a:lnSpc>
                <a:spcPct val="133000"/>
              </a:lnSpc>
              <a:buSzPct val="100000"/>
              <a:buChar char="•"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Перед репликой ставится </a:t>
            </a:r>
            <a:pPr algn="l" marL="264160" indent="-264160">
              <a:lnSpc>
                <a:spcPct val="133000"/>
              </a:lnSpc>
              <a:buSzPct val="100000"/>
              <a:buChar char="•"/>
            </a:pPr>
            <a:r>
              <a:rPr lang="en-US" sz="1300" b="1" spc="-26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тире</a:t>
            </a:r>
            <a:endParaRPr lang="en-US" sz="1300" dirty="0"/>
          </a:p>
          <a:p>
            <a:pPr algn="l" marL="264160" indent="-264160">
              <a:lnSpc>
                <a:spcPct val="133000"/>
              </a:lnSpc>
              <a:buSzPct val="100000"/>
              <a:buChar char="•"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Кавычки в диалоге </a:t>
            </a:r>
            <a:pPr algn="l" marL="264160" indent="-264160">
              <a:lnSpc>
                <a:spcPct val="133000"/>
              </a:lnSpc>
              <a:buSzPct val="100000"/>
              <a:buChar char="•"/>
            </a:pPr>
            <a:r>
              <a:rPr lang="en-US" sz="1300" b="1" spc="-26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не используются</a:t>
            </a:r>
            <a:endParaRPr lang="en-US" sz="1300" dirty="0"/>
          </a:p>
          <a:p>
            <a:pPr algn="l" marL="264160" indent="-264160">
              <a:lnSpc>
                <a:spcPct val="133000"/>
              </a:lnSpc>
              <a:buSzPct val="100000"/>
              <a:buChar char="•"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Слова автора оформляются по стандартным схемам</a:t>
            </a:r>
            <a:endParaRPr lang="en-US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1629470"/>
            <a:ext cx="10868745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250" b="1" spc="-98" kern="0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Секреты выразительного диалога</a:t>
            </a:r>
            <a:endParaRPr lang="en-US" sz="3250" dirty="0"/>
          </a:p>
        </p:txBody>
      </p:sp>
      <p:sp>
        <p:nvSpPr>
          <p:cNvPr id="3" name="Text 1"/>
          <p:cNvSpPr/>
          <p:nvPr/>
        </p:nvSpPr>
        <p:spPr>
          <a:xfrm>
            <a:off x="661475" y="2476897"/>
            <a:ext cx="10868745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Хороший диалог — это не просто слова. Это целый оркестр выразительных средств, которые вместе создают полное погружение в историю.</a:t>
            </a:r>
            <a:endParaRPr lang="en-US" sz="13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61475" y="3192165"/>
            <a:ext cx="413434" cy="41344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61475" y="3812282"/>
            <a:ext cx="3485071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b="1" spc="-49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Интонация в знаках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661475" y="4169966"/>
            <a:ext cx="3485071" cy="10584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Вопросительный 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spc="-26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(?)</a:t>
            </a:r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и восклицательный 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spc="-26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(!)</a:t>
            </a:r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знаки передают тон реплики. Сравните: «Ты пришёл.» и «Ты пришёл?!» — совершенно разные эмоции.</a:t>
            </a:r>
            <a:endParaRPr lang="en-US" sz="13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53213" y="3192165"/>
            <a:ext cx="413434" cy="413445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353213" y="3812282"/>
            <a:ext cx="3485170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b="1" spc="-49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Мимика и жесты</a:t>
            </a:r>
            <a:endParaRPr lang="en-US" sz="1600" dirty="0"/>
          </a:p>
        </p:txBody>
      </p:sp>
      <p:sp>
        <p:nvSpPr>
          <p:cNvPr id="9" name="Text 5"/>
          <p:cNvSpPr/>
          <p:nvPr/>
        </p:nvSpPr>
        <p:spPr>
          <a:xfrm>
            <a:off x="4353213" y="4169966"/>
            <a:ext cx="3485170" cy="10584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Добавляйте в авторские слова описание действий: </a:t>
            </a:r>
            <a:pPr algn="l" indent="0" marL="0">
              <a:lnSpc>
                <a:spcPct val="133000"/>
              </a:lnSpc>
              <a:buNone/>
            </a:pPr>
            <a:r>
              <a:rPr lang="en-US" sz="1300" i="1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«Он улыбнулся и тихо произнёс…»</a:t>
            </a:r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Так читатель видит сцену, а не просто читает текст.</a:t>
            </a:r>
            <a:endParaRPr lang="en-US" sz="13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45050" y="3192165"/>
            <a:ext cx="413434" cy="413445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8045050" y="3812282"/>
            <a:ext cx="3485170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b="1" spc="-49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Пауза и многоточие</a:t>
            </a:r>
            <a:endParaRPr lang="en-US" sz="1600" dirty="0"/>
          </a:p>
        </p:txBody>
      </p:sp>
      <p:sp>
        <p:nvSpPr>
          <p:cNvPr id="12" name="Text 7"/>
          <p:cNvSpPr/>
          <p:nvPr/>
        </p:nvSpPr>
        <p:spPr>
          <a:xfrm>
            <a:off x="8045050" y="4169966"/>
            <a:ext cx="3485170" cy="10584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Многоточие 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spc="-26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(…)</a:t>
            </a:r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мощный инструмент. Оно передаёт замешательство, нерешительность или драматическую паузу: «Я не знаю… наверное, ты прав».</a:t>
            </a:r>
            <a:endParaRPr lang="en-US" sz="1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1254323"/>
            <a:ext cx="10868745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250" b="1" spc="-98" kern="0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Практика: превращаем текст в диалог</a:t>
            </a:r>
            <a:endParaRPr lang="en-US" sz="3250" dirty="0"/>
          </a:p>
        </p:txBody>
      </p:sp>
      <p:sp>
        <p:nvSpPr>
          <p:cNvPr id="3" name="Text 1"/>
          <p:cNvSpPr/>
          <p:nvPr/>
        </p:nvSpPr>
        <p:spPr>
          <a:xfrm>
            <a:off x="661475" y="2101751"/>
            <a:ext cx="10868745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Лучший способ освоить прямую речь — это сравнить «до» и «после». Посмотрите, как один и тот же смысл звучит совершенно по-разному.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661475" y="3003054"/>
            <a:ext cx="5232666" cy="1328043"/>
          </a:xfrm>
          <a:prstGeom prst="roundRect">
            <a:avLst>
              <a:gd name="adj" fmla="val 5231"/>
            </a:avLst>
          </a:prstGeom>
          <a:solidFill>
            <a:srgbClr val="FFFFFF"/>
          </a:solidFill>
          <a:ln w="19050">
            <a:solidFill>
              <a:srgbClr val="C0C1D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45819" y="3187402"/>
            <a:ext cx="4863978" cy="2648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b="1" spc="-49" kern="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😴</a:t>
            </a:r>
            <a:pPr algn="l" indent="0" marL="0">
              <a:lnSpc>
                <a:spcPct val="104000"/>
              </a:lnSpc>
              <a:buNone/>
            </a:pPr>
            <a:r>
              <a:rPr lang="en-US" sz="1600" b="1" spc="-49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До: скучный текст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845819" y="3617516"/>
            <a:ext cx="4863978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Иван пришёл и попросил у хозяйки хлеба. Она согласилась и дала ему кусок.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303904" y="3003054"/>
            <a:ext cx="5232666" cy="1567259"/>
          </a:xfrm>
          <a:prstGeom prst="roundRect">
            <a:avLst>
              <a:gd name="adj" fmla="val 4432"/>
            </a:avLst>
          </a:prstGeom>
          <a:solidFill>
            <a:srgbClr val="DADBF1"/>
          </a:solidFill>
          <a:ln w="6350">
            <a:solidFill>
              <a:srgbClr val="C0C1D7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475548" y="3174702"/>
            <a:ext cx="4889378" cy="2648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b="1" spc="-49" kern="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✨</a:t>
            </a:r>
            <a:pPr algn="l" indent="0" marL="0">
              <a:lnSpc>
                <a:spcPct val="104000"/>
              </a:lnSpc>
              <a:buNone/>
            </a:pPr>
            <a:r>
              <a:rPr lang="en-US" sz="1600" b="1" spc="-49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После: живой диалог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6475548" y="3604816"/>
            <a:ext cx="4889378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— Дай мне хлеба, — тихо попросил Иван, не поднимая глаз.</a:t>
            </a:r>
            <a:endParaRPr lang="en-US" sz="13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— Конечно, — улыбнулась хозяйка и протянула тёплый ломоть.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661475" y="4942384"/>
            <a:ext cx="10868745" cy="661293"/>
          </a:xfrm>
          <a:prstGeom prst="roundRect">
            <a:avLst>
              <a:gd name="adj" fmla="val 10504"/>
            </a:avLst>
          </a:prstGeom>
          <a:solidFill>
            <a:srgbClr val="DADBF1"/>
          </a:solidFill>
          <a:ln/>
        </p:spPr>
      </p:sp>
      <p:pic>
        <p:nvPicPr>
          <p:cNvPr id="11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6769" y="5182096"/>
            <a:ext cx="206667" cy="165298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1198731" y="5148957"/>
            <a:ext cx="10775780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Чувствуете разницу? Во втором варианте персонажи живые — у них есть голос, жест и настроение. Попробуйте сами!</a:t>
            </a:r>
            <a:endParaRPr lang="en-US" sz="13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571886" cy="6858000"/>
          </a:xfrm>
          <a:prstGeom prst="rect">
            <a:avLst/>
          </a:prstGeom>
          <a:solidFill>
            <a:srgbClr val="DADBF1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8778" y="118170"/>
            <a:ext cx="4414330" cy="662166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233360" y="503634"/>
            <a:ext cx="6296860" cy="9852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100" b="1" spc="-93" kern="0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Сторителлинг: искусство быть рассказчиком</a:t>
            </a:r>
            <a:endParaRPr lang="en-US" sz="3100" dirty="0"/>
          </a:p>
        </p:txBody>
      </p:sp>
      <p:sp>
        <p:nvSpPr>
          <p:cNvPr id="5" name="Text 2"/>
          <p:cNvSpPr/>
          <p:nvPr/>
        </p:nvSpPr>
        <p:spPr>
          <a:xfrm>
            <a:off x="5233360" y="1714202"/>
            <a:ext cx="6296860" cy="49252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200" spc="-25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Прямая речь и диалог — фундамент сторителлинга. Но великий рассказчик знает ещё несколько секретов, которые удерживают внимание до последней строчки.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5391015" y="2612132"/>
            <a:ext cx="157555" cy="907455"/>
          </a:xfrm>
          <a:prstGeom prst="roundRect">
            <a:avLst>
              <a:gd name="adj" fmla="val 42022"/>
            </a:avLst>
          </a:prstGeom>
          <a:solidFill>
            <a:srgbClr val="DADBF1"/>
          </a:solidFill>
          <a:ln w="6350">
            <a:solidFill>
              <a:srgbClr val="C0C1D7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856439" y="2533253"/>
            <a:ext cx="5673781" cy="2462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50" b="1" spc="-47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Принцип простоты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5856439" y="2869605"/>
            <a:ext cx="5673781" cy="49252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200" spc="-25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Герои должны быть понятны и близки читателю. Дайте им простые мечты, понятные проблемы — и они сразу станут «своими».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5627447" y="3906341"/>
            <a:ext cx="157555" cy="907455"/>
          </a:xfrm>
          <a:prstGeom prst="roundRect">
            <a:avLst>
              <a:gd name="adj" fmla="val 42022"/>
            </a:avLst>
          </a:prstGeom>
          <a:solidFill>
            <a:srgbClr val="DADBF1"/>
          </a:solidFill>
          <a:ln w="6350">
            <a:solidFill>
              <a:srgbClr val="C0C1D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092871" y="3827462"/>
            <a:ext cx="5437349" cy="2462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50" b="1" spc="-47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Принцип неожиданности</a:t>
            </a:r>
            <a:endParaRPr lang="en-US" sz="1550" dirty="0"/>
          </a:p>
        </p:txBody>
      </p:sp>
      <p:sp>
        <p:nvSpPr>
          <p:cNvPr id="11" name="Text 8"/>
          <p:cNvSpPr/>
          <p:nvPr/>
        </p:nvSpPr>
        <p:spPr>
          <a:xfrm>
            <a:off x="6092871" y="4163814"/>
            <a:ext cx="5437349" cy="49252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200" spc="-25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Добавьте неожиданный поворот в сюжете. Именно он заставляет читателя перевернуть страницу и продолжать читать.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5863880" y="5200551"/>
            <a:ext cx="157555" cy="1153716"/>
          </a:xfrm>
          <a:prstGeom prst="roundRect">
            <a:avLst>
              <a:gd name="adj" fmla="val 42022"/>
            </a:avLst>
          </a:prstGeom>
          <a:solidFill>
            <a:srgbClr val="DADBF1"/>
          </a:solidFill>
          <a:ln w="6350">
            <a:solidFill>
              <a:srgbClr val="C0C1D7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329303" y="5121672"/>
            <a:ext cx="5200917" cy="2462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50" b="1" spc="-47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Кульминация</a:t>
            </a:r>
            <a:endParaRPr lang="en-US" sz="1550" dirty="0"/>
          </a:p>
        </p:txBody>
      </p:sp>
      <p:sp>
        <p:nvSpPr>
          <p:cNvPr id="14" name="Text 11"/>
          <p:cNvSpPr/>
          <p:nvPr/>
        </p:nvSpPr>
        <p:spPr>
          <a:xfrm>
            <a:off x="6329303" y="5458023"/>
            <a:ext cx="5200917" cy="73878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200" spc="-25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Это момент наивысшего напряжения — когда тайна раскрывается, конфликт достигает пика, а герой делает главный выбор. Именно ради него и читают историю.</a:t>
            </a:r>
            <a:endParaRPr lang="en-US" sz="1200" dirty="0"/>
          </a:p>
        </p:txBody>
      </p:sp>
      <p:sp>
        <p:nvSpPr>
          <p:cNvPr id="15" name="Shape 12"/>
          <p:cNvSpPr/>
          <p:nvPr/>
        </p:nvSpPr>
        <p:spPr>
          <a:xfrm>
            <a:off x="5233360" y="2508647"/>
            <a:ext cx="472865" cy="472877"/>
          </a:xfrm>
          <a:prstGeom prst="ellipse">
            <a:avLst/>
          </a:prstGeom>
          <a:solidFill>
            <a:srgbClr val="DADBF1"/>
          </a:solidFill>
          <a:ln w="6350">
            <a:solidFill>
              <a:srgbClr val="C0C1D7"/>
            </a:solidFill>
            <a:prstDash val="solid"/>
          </a:ln>
        </p:spPr>
      </p:sp>
      <p:pic>
        <p:nvPicPr>
          <p:cNvPr id="1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51527" y="2626916"/>
            <a:ext cx="236432" cy="236438"/>
          </a:xfrm>
          <a:prstGeom prst="rect">
            <a:avLst/>
          </a:prstGeom>
        </p:spPr>
      </p:pic>
      <p:sp>
        <p:nvSpPr>
          <p:cNvPr id="17" name="Shape 13"/>
          <p:cNvSpPr/>
          <p:nvPr/>
        </p:nvSpPr>
        <p:spPr>
          <a:xfrm>
            <a:off x="5469793" y="3802856"/>
            <a:ext cx="472865" cy="472877"/>
          </a:xfrm>
          <a:prstGeom prst="ellipse">
            <a:avLst/>
          </a:prstGeom>
          <a:solidFill>
            <a:srgbClr val="DADBF1"/>
          </a:solidFill>
          <a:ln w="6350">
            <a:solidFill>
              <a:srgbClr val="C0C1D7"/>
            </a:solidFill>
            <a:prstDash val="solid"/>
          </a:ln>
        </p:spPr>
      </p:sp>
      <p:pic>
        <p:nvPicPr>
          <p:cNvPr id="18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87959" y="3921125"/>
            <a:ext cx="236432" cy="236438"/>
          </a:xfrm>
          <a:prstGeom prst="rect">
            <a:avLst/>
          </a:prstGeom>
        </p:spPr>
      </p:pic>
      <p:sp>
        <p:nvSpPr>
          <p:cNvPr id="19" name="Shape 14"/>
          <p:cNvSpPr/>
          <p:nvPr/>
        </p:nvSpPr>
        <p:spPr>
          <a:xfrm>
            <a:off x="5706225" y="5097066"/>
            <a:ext cx="472865" cy="472877"/>
          </a:xfrm>
          <a:prstGeom prst="ellipse">
            <a:avLst/>
          </a:prstGeom>
          <a:solidFill>
            <a:srgbClr val="DADBF1"/>
          </a:solidFill>
          <a:ln w="6350">
            <a:solidFill>
              <a:srgbClr val="C0C1D7"/>
            </a:solidFill>
            <a:prstDash val="solid"/>
          </a:ln>
        </p:spPr>
      </p:sp>
      <p:pic>
        <p:nvPicPr>
          <p:cNvPr id="20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824392" y="5215334"/>
            <a:ext cx="236432" cy="23643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2026-08-18T19:10:52Z</dcterms:created>
  <dcterms:modified xsi:type="dcterms:W3CDTF">2026-08-18T19:10:52Z</dcterms:modified>
</cp:coreProperties>
</file>