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Gelasio"/>
      <p:regular r:id="rId201314"/>
    </p:embeddedFont>
    <p:embeddedFont>
      <p:font typeface="Gelasio SemiBold"/>
      <p:regular r:id="rId201315"/>
    </p:embeddedFont>
    <p:embeddedFont>
      <p:font typeface="Gelasio Bold"/>
      <p:regular r:id="rId2013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9F6F0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svg"/><Relationship Id="rId3" Type="http://schemas.openxmlformats.org/officeDocument/2006/relationships/image" Target="../media/image-8-1.png"/><Relationship Id="rId4" Type="http://schemas.openxmlformats.org/officeDocument/2006/relationships/image" Target="../media/image-8-2.sv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svg"/><Relationship Id="rId4" Type="http://schemas.openxmlformats.org/officeDocument/2006/relationships/image" Target="../media/image-9-4.png"/><Relationship Id="rId5" Type="http://schemas.openxmlformats.org/officeDocument/2006/relationships/image" Target="../media/image-9-5.svg"/><Relationship Id="rId6" Type="http://schemas.openxmlformats.org/officeDocument/2006/relationships/image" Target="../media/image-9-6.png"/><Relationship Id="rId7" Type="http://schemas.openxmlformats.org/officeDocument/2006/relationships/image" Target="../media/image-9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EE8DD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6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1529953"/>
            <a:ext cx="4722763" cy="11626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Прямая речь и диалог: правила, знаки препинания, примеры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96119" y="2878634"/>
            <a:ext cx="4722763" cy="734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Кратко и понятно — всё, что нужно знать для грамотного оформления чужих слов на письме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Сайфудинова Динора Михайловна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49834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Мини-итог: 5 главных правил с примерами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685404"/>
            <a:ext cx="248022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01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1881857"/>
            <a:ext cx="2634555" cy="14288"/>
          </a:xfrm>
          <a:prstGeom prst="rect">
            <a:avLst/>
          </a:prstGeom>
          <a:solidFill>
            <a:srgbClr val="D3C5B6"/>
          </a:solidFill>
          <a:ln/>
        </p:spPr>
      </p:sp>
      <p:sp>
        <p:nvSpPr>
          <p:cNvPr id="5" name="Text 3"/>
          <p:cNvSpPr/>
          <p:nvPr/>
        </p:nvSpPr>
        <p:spPr>
          <a:xfrm>
            <a:off x="496119" y="1972419"/>
            <a:ext cx="2634555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Прямая речь = кавычки + два блока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96119" y="2434530"/>
            <a:ext cx="2634555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Всегда есть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слова автора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и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реплика в кавычках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 Без одного из блоков конструкция неполная.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3254648" y="1685404"/>
            <a:ext cx="248022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02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254648" y="1881857"/>
            <a:ext cx="2634630" cy="14288"/>
          </a:xfrm>
          <a:prstGeom prst="rect">
            <a:avLst/>
          </a:prstGeom>
          <a:solidFill>
            <a:srgbClr val="D3C5B6"/>
          </a:solidFill>
          <a:ln/>
        </p:spPr>
      </p:sp>
      <p:sp>
        <p:nvSpPr>
          <p:cNvPr id="9" name="Text 7"/>
          <p:cNvSpPr/>
          <p:nvPr/>
        </p:nvSpPr>
        <p:spPr>
          <a:xfrm>
            <a:off x="3254648" y="1972419"/>
            <a:ext cx="263463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А: «П» — после автора двоеточие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254648" y="2240682"/>
            <a:ext cx="2634630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Учитель произнёс: «Откройте учебник на странице двадцать».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6013252" y="1685404"/>
            <a:ext cx="248022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03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6013252" y="1881857"/>
            <a:ext cx="2634555" cy="14288"/>
          </a:xfrm>
          <a:prstGeom prst="rect">
            <a:avLst/>
          </a:prstGeom>
          <a:solidFill>
            <a:srgbClr val="D3C5B6"/>
          </a:solidFill>
          <a:ln/>
        </p:spPr>
      </p:sp>
      <p:sp>
        <p:nvSpPr>
          <p:cNvPr id="13" name="Text 11"/>
          <p:cNvSpPr/>
          <p:nvPr/>
        </p:nvSpPr>
        <p:spPr>
          <a:xfrm>
            <a:off x="6013252" y="1972419"/>
            <a:ext cx="2634555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«П?» и «П!» — знаки внутри кавычек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013252" y="2434530"/>
            <a:ext cx="2634555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Она воскликнула: «Какой прекрасный день!» / Он спросил: «Где мой портфель?»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496119" y="3246909"/>
            <a:ext cx="248022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04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496119" y="3443362"/>
            <a:ext cx="4013820" cy="14288"/>
          </a:xfrm>
          <a:prstGeom prst="rect">
            <a:avLst/>
          </a:prstGeom>
          <a:solidFill>
            <a:srgbClr val="D3C5B6"/>
          </a:solidFill>
          <a:ln/>
        </p:spPr>
      </p:sp>
      <p:sp>
        <p:nvSpPr>
          <p:cNvPr id="17" name="Text 15"/>
          <p:cNvSpPr/>
          <p:nvPr/>
        </p:nvSpPr>
        <p:spPr>
          <a:xfrm>
            <a:off x="496119" y="3533924"/>
            <a:ext cx="401382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«П», — а — запятая, тире, строчная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96119" y="3802187"/>
            <a:ext cx="4013820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«Не торопись», — спокойно посоветовал дедушка.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4633913" y="3246909"/>
            <a:ext cx="248022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05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4633913" y="3443362"/>
            <a:ext cx="4013895" cy="14288"/>
          </a:xfrm>
          <a:prstGeom prst="rect">
            <a:avLst/>
          </a:prstGeom>
          <a:solidFill>
            <a:srgbClr val="D3C5B6"/>
          </a:solidFill>
          <a:ln/>
        </p:spPr>
      </p:sp>
      <p:sp>
        <p:nvSpPr>
          <p:cNvPr id="21" name="Text 19"/>
          <p:cNvSpPr/>
          <p:nvPr/>
        </p:nvSpPr>
        <p:spPr>
          <a:xfrm>
            <a:off x="4633913" y="3533924"/>
            <a:ext cx="401389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Диалог: тире с новой строки, без кавычек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633913" y="3802187"/>
            <a:ext cx="4013895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— Как дела? — спросил друг. — Всё отлично! — ответил я.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EE8DD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748605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Зачем нужна пунктуация при чужой речи?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3925119" y="1709738"/>
            <a:ext cx="472276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Пунктуация — это система сигналов для читателя. В русском письме она расчленяет текст, помогая понять структуру, смысл и интонацию каждого высказывания.</a:t>
            </a:r>
            <a:endParaRPr lang="en-US" sz="950" dirty="0"/>
          </a:p>
        </p:txBody>
      </p:sp>
      <p:sp>
        <p:nvSpPr>
          <p:cNvPr id="6" name="Shape 3"/>
          <p:cNvSpPr/>
          <p:nvPr/>
        </p:nvSpPr>
        <p:spPr>
          <a:xfrm>
            <a:off x="3925119" y="2444651"/>
            <a:ext cx="2299395" cy="1111597"/>
          </a:xfrm>
          <a:prstGeom prst="roundRect">
            <a:avLst>
              <a:gd name="adj" fmla="val 1674"/>
            </a:avLst>
          </a:prstGeom>
          <a:solidFill>
            <a:srgbClr val="EEE8DD"/>
          </a:solidFill>
          <a:ln/>
        </p:spPr>
      </p:sp>
      <p:sp>
        <p:nvSpPr>
          <p:cNvPr id="7" name="Text 4"/>
          <p:cNvSpPr/>
          <p:nvPr/>
        </p:nvSpPr>
        <p:spPr>
          <a:xfrm>
            <a:off x="4049092" y="2568625"/>
            <a:ext cx="205144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Структура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4049092" y="2836887"/>
            <a:ext cx="2051447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Знаки показывают, где заканчиваются слова автора и начинается чужая речь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6348487" y="2444651"/>
            <a:ext cx="2299395" cy="1111597"/>
          </a:xfrm>
          <a:prstGeom prst="roundRect">
            <a:avLst>
              <a:gd name="adj" fmla="val 1674"/>
            </a:avLst>
          </a:prstGeom>
          <a:solidFill>
            <a:srgbClr val="EEE8DD"/>
          </a:solidFill>
          <a:ln/>
        </p:spPr>
      </p:sp>
      <p:sp>
        <p:nvSpPr>
          <p:cNvPr id="10" name="Text 7"/>
          <p:cNvSpPr/>
          <p:nvPr/>
        </p:nvSpPr>
        <p:spPr>
          <a:xfrm>
            <a:off x="6472461" y="2568625"/>
            <a:ext cx="205144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Смысл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6472461" y="2836887"/>
            <a:ext cx="205144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Помогают понять, кто именно говорит и что именно сказано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3925119" y="3680222"/>
            <a:ext cx="4722763" cy="714673"/>
          </a:xfrm>
          <a:prstGeom prst="roundRect">
            <a:avLst>
              <a:gd name="adj" fmla="val 2604"/>
            </a:avLst>
          </a:prstGeom>
          <a:solidFill>
            <a:srgbClr val="EEE8DD"/>
          </a:solidFill>
          <a:ln/>
        </p:spPr>
      </p:sp>
      <p:sp>
        <p:nvSpPr>
          <p:cNvPr id="13" name="Text 10"/>
          <p:cNvSpPr/>
          <p:nvPr/>
        </p:nvSpPr>
        <p:spPr>
          <a:xfrm>
            <a:off x="4049092" y="3804196"/>
            <a:ext cx="447481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Интонация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4049092" y="4072458"/>
            <a:ext cx="4474815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Передают вопрос, восклицание, паузу или незавершённость реплики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257821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Что такое прямая речь?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06822" y="1831404"/>
            <a:ext cx="4103191" cy="2054275"/>
          </a:xfrm>
          <a:prstGeom prst="roundRect">
            <a:avLst>
              <a:gd name="adj" fmla="val 906"/>
            </a:avLst>
          </a:prstGeom>
          <a:solidFill>
            <a:srgbClr val="D3C5B6"/>
          </a:solidFill>
          <a:ln/>
        </p:spPr>
      </p:sp>
      <p:sp>
        <p:nvSpPr>
          <p:cNvPr id="4" name="Text 2"/>
          <p:cNvSpPr/>
          <p:nvPr/>
        </p:nvSpPr>
        <p:spPr>
          <a:xfrm>
            <a:off x="530796" y="1955378"/>
            <a:ext cx="38552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Определение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30796" y="2273201"/>
            <a:ext cx="3855244" cy="15008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Прямая речь — это 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b="1" dirty="0">
                <a:solidFill>
                  <a:srgbClr val="000000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дословная передача слов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другого человека, сохраняющая оригинальную форму и интонацию высказывания. Она воспроизводит речь так, как она была произнесена — без изменений.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 отличие от косвенной речи, прямая речь не перестраивается грамматически и не адаптируется к точке зрения автора текста.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4728046" y="1955378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Два обязательных блока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728046" y="2273201"/>
            <a:ext cx="4381798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Любое предложение с прямой речью состоит из двух частей: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4728046" y="2583284"/>
            <a:ext cx="3924598" cy="1035695"/>
          </a:xfrm>
          <a:prstGeom prst="rect">
            <a:avLst/>
          </a:prstGeom>
          <a:noFill/>
          <a:ln/>
        </p:spPr>
        <p:txBody>
          <a:bodyPr wrap="square" lIns="0" tIns="49619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Слова автора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указывают, кто говорит, при каких обстоятельствах и с какой интонацией: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сказал, спросил, воскликнул, прошептал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Прямая речь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само высказывание, переданное дословно, выделенное кавычками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433364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Как выделяется прямая речь на письме?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2068934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Существуют чёткие графические правила оформления прямой речи, которые обязательны для грамотного письма: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2406923"/>
            <a:ext cx="279053" cy="279053"/>
          </a:xfrm>
          <a:prstGeom prst="roundRect">
            <a:avLst>
              <a:gd name="adj" fmla="val 6668"/>
            </a:avLst>
          </a:prstGeom>
          <a:solidFill>
            <a:srgbClr val="EEE8DD"/>
          </a:solidFill>
          <a:ln/>
        </p:spPr>
      </p:sp>
      <p:sp>
        <p:nvSpPr>
          <p:cNvPr id="5" name="Text 3"/>
          <p:cNvSpPr/>
          <p:nvPr/>
        </p:nvSpPr>
        <p:spPr>
          <a:xfrm>
            <a:off x="542627" y="2430177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1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899145" y="2449562"/>
            <a:ext cx="221084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Кавычки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99145" y="2717825"/>
            <a:ext cx="2210842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Прямая речь всегда заключается в кавычки: «…». В русском письме используются именно «ёлочки», а не английские "лапки".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264991" y="2406923"/>
            <a:ext cx="279053" cy="279053"/>
          </a:xfrm>
          <a:prstGeom prst="roundRect">
            <a:avLst>
              <a:gd name="adj" fmla="val 6668"/>
            </a:avLst>
          </a:prstGeom>
          <a:solidFill>
            <a:srgbClr val="EEE8DD"/>
          </a:solidFill>
          <a:ln/>
        </p:spPr>
      </p:sp>
      <p:sp>
        <p:nvSpPr>
          <p:cNvPr id="9" name="Text 7"/>
          <p:cNvSpPr/>
          <p:nvPr/>
        </p:nvSpPr>
        <p:spPr>
          <a:xfrm>
            <a:off x="3311500" y="2430177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2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3668018" y="2449562"/>
            <a:ext cx="221091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Прописная буква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668018" y="2717825"/>
            <a:ext cx="2210916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Первое слово прямой речи пишется с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заглавной буквы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, даже если прямая речь стоит в середине предложения после слов автора.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6033939" y="2406923"/>
            <a:ext cx="279053" cy="279053"/>
          </a:xfrm>
          <a:prstGeom prst="roundRect">
            <a:avLst>
              <a:gd name="adj" fmla="val 6668"/>
            </a:avLst>
          </a:prstGeom>
          <a:solidFill>
            <a:srgbClr val="EEE8DD"/>
          </a:solidFill>
          <a:ln/>
        </p:spPr>
      </p:sp>
      <p:sp>
        <p:nvSpPr>
          <p:cNvPr id="13" name="Text 11"/>
          <p:cNvSpPr/>
          <p:nvPr/>
        </p:nvSpPr>
        <p:spPr>
          <a:xfrm>
            <a:off x="6080447" y="2430177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3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6436965" y="2449562"/>
            <a:ext cx="221091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Слова автора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436965" y="2717825"/>
            <a:ext cx="2210916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Они сопровождают реплику и называют говорящего: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сказал, ответил, спросил, воскликнул, прошептал, добавил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глагол речи или мысли.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71848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Слова автора — ДО прямой речи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06822" y="1545431"/>
            <a:ext cx="3257699" cy="2626221"/>
          </a:xfrm>
          <a:prstGeom prst="roundRect">
            <a:avLst>
              <a:gd name="adj" fmla="val 709"/>
            </a:avLst>
          </a:prstGeom>
          <a:solidFill>
            <a:srgbClr val="D3C5B6"/>
          </a:solidFill>
          <a:ln/>
        </p:spPr>
      </p:sp>
      <p:sp>
        <p:nvSpPr>
          <p:cNvPr id="4" name="Text 2"/>
          <p:cNvSpPr/>
          <p:nvPr/>
        </p:nvSpPr>
        <p:spPr>
          <a:xfrm>
            <a:off x="530796" y="1669405"/>
            <a:ext cx="300975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Схема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30796" y="1987228"/>
            <a:ext cx="3009751" cy="534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3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А: «П»</a:t>
            </a:r>
            <a:endParaRPr lang="en-US" sz="3350" dirty="0"/>
          </a:p>
        </p:txBody>
      </p:sp>
      <p:sp>
        <p:nvSpPr>
          <p:cNvPr id="6" name="Text 4"/>
          <p:cNvSpPr/>
          <p:nvPr/>
        </p:nvSpPr>
        <p:spPr>
          <a:xfrm>
            <a:off x="530796" y="2646090"/>
            <a:ext cx="3009751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После слов автора ставится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двоеточие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, затем открываются кавычки и следует прямая речь с заглавной буквы.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3882554" y="1669405"/>
            <a:ext cx="477001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Правила знаков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3882554" y="1987228"/>
            <a:ext cx="4770016" cy="1122462"/>
          </a:xfrm>
          <a:prstGeom prst="rect">
            <a:avLst/>
          </a:prstGeom>
          <a:noFill/>
          <a:ln/>
        </p:spPr>
        <p:txBody>
          <a:bodyPr wrap="square" lIns="0" tIns="49619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После слов автора —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двоеточие (:)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Прямая речь — в кавычках «…»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Точка внутри кавычек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не ставится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; если нужна — она идёт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после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закрывающей кавычки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Восклицательный и вопросительный знаки —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внутри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кавычек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3882554" y="3233663"/>
            <a:ext cx="477001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Примеры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882554" y="3551486"/>
            <a:ext cx="4770016" cy="5085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Мама сказала: «Обед уже готов».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Учитель объяснил: «Правило нужно выучить наизусть».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EE8DD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" y="85725"/>
            <a:ext cx="3314700" cy="497205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383232"/>
            <a:ext cx="4722763" cy="7146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Прямая речь заканчивается вопросом или восклицанием</a:t>
            </a:r>
            <a:endParaRPr lang="en-US" sz="2250" dirty="0"/>
          </a:p>
        </p:txBody>
      </p:sp>
      <p:sp>
        <p:nvSpPr>
          <p:cNvPr id="5" name="Shape 2"/>
          <p:cNvSpPr/>
          <p:nvPr/>
        </p:nvSpPr>
        <p:spPr>
          <a:xfrm>
            <a:off x="3925119" y="1256035"/>
            <a:ext cx="4722763" cy="2600771"/>
          </a:xfrm>
          <a:prstGeom prst="roundRect">
            <a:avLst>
              <a:gd name="adj" fmla="val 660"/>
            </a:avLst>
          </a:prstGeom>
          <a:solidFill>
            <a:srgbClr val="EEE8DD"/>
          </a:solidFill>
          <a:ln/>
        </p:spPr>
      </p:sp>
      <p:sp>
        <p:nvSpPr>
          <p:cNvPr id="6" name="Shape 3"/>
          <p:cNvSpPr/>
          <p:nvPr/>
        </p:nvSpPr>
        <p:spPr>
          <a:xfrm>
            <a:off x="3925119" y="1256035"/>
            <a:ext cx="4722763" cy="1300386"/>
          </a:xfrm>
          <a:custGeom>
            <a:avLst/>
            <a:gdLst/>
            <a:ahLst/>
            <a:cxnLst/>
            <a:rect l="l" t="t" r="r" b="b"/>
            <a:pathLst>
              <a:path w="4722763" h="1300386">
                <a:moveTo>
                  <a:pt x="14294" y="0"/>
                </a:moveTo>
                <a:lnTo>
                  <a:pt x="4708468" y="0"/>
                </a:lnTo>
                <a:arcTo hR="14294" wR="14294" stAng="16200000" swAng="5400000"/>
                <a:lnTo>
                  <a:pt x="4722763" y="1300386"/>
                </a:lnTo>
                <a:lnTo>
                  <a:pt x="0" y="1300386"/>
                </a:lnTo>
                <a:lnTo>
                  <a:pt x="0" y="14294"/>
                </a:lnTo>
                <a:arcTo hR="14294" wR="14294" stAng="10800000" swAng="5400000"/>
                <a:close/>
              </a:path>
            </a:pathLst>
          </a:custGeom>
          <a:solidFill>
            <a:srgbClr val="EEE8DD"/>
          </a:solidFill>
          <a:ln/>
        </p:spPr>
      </p:sp>
      <p:sp>
        <p:nvSpPr>
          <p:cNvPr id="7" name="Text 4"/>
          <p:cNvSpPr/>
          <p:nvPr/>
        </p:nvSpPr>
        <p:spPr>
          <a:xfrm>
            <a:off x="4039419" y="1370335"/>
            <a:ext cx="4494163" cy="1786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Схема вопроса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4039419" y="1612255"/>
            <a:ext cx="4494163" cy="8298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8000"/>
              </a:lnSpc>
              <a:spcAft>
                <a:spcPts val="450"/>
              </a:spcAft>
              <a:buNone/>
            </a:pPr>
            <a:r>
              <a:rPr lang="en-US" sz="9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А: «П?»</a:t>
            </a:r>
            <a:endParaRPr lang="en-US" sz="900" dirty="0"/>
          </a:p>
          <a:p>
            <a:pPr algn="l" indent="0" marL="0">
              <a:lnSpc>
                <a:spcPct val="128000"/>
              </a:lnSpc>
              <a:spcAft>
                <a:spcPts val="450"/>
              </a:spcAft>
              <a:buNone/>
            </a:pPr>
            <a:r>
              <a:rPr lang="en-US" sz="9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Он спросил: «Ты уже сделал уроки?»</a:t>
            </a:r>
            <a:endParaRPr lang="en-US" sz="900" dirty="0"/>
          </a:p>
          <a:p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Знак </a:t>
            </a:r>
            <a:pPr algn="l" indent="0" marL="0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?</a:t>
            </a:r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ставится </a:t>
            </a:r>
            <a:pPr algn="l" indent="0" marL="0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внутри</a:t>
            </a:r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кавычек. Точка в конце предложения после закрывающей кавычки </a:t>
            </a:r>
            <a:pPr algn="l" indent="0" marL="0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не нужна</a:t>
            </a:r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3925119" y="2556421"/>
            <a:ext cx="4722763" cy="1300386"/>
          </a:xfrm>
          <a:custGeom>
            <a:avLst/>
            <a:gdLst/>
            <a:ahLst/>
            <a:cxnLst/>
            <a:rect l="l" t="t" r="r" b="b"/>
            <a:pathLst>
              <a:path w="4722763" h="1300386">
                <a:moveTo>
                  <a:pt x="0" y="0"/>
                </a:moveTo>
                <a:lnTo>
                  <a:pt x="4722763" y="0"/>
                </a:lnTo>
                <a:lnTo>
                  <a:pt x="4722763" y="1286091"/>
                </a:lnTo>
                <a:arcTo hR="14294" wR="14294" stAng="0" swAng="5400000"/>
                <a:lnTo>
                  <a:pt x="14294" y="1300386"/>
                </a:lnTo>
                <a:arcTo hR="14294" wR="14294" stAng="5400000" swAng="5400000"/>
                <a:lnTo>
                  <a:pt x="0" y="0"/>
                </a:lnTo>
                <a:close/>
              </a:path>
            </a:pathLst>
          </a:custGeom>
          <a:solidFill>
            <a:srgbClr val="EEE8DD"/>
          </a:solidFill>
          <a:ln/>
        </p:spPr>
      </p:sp>
      <p:sp>
        <p:nvSpPr>
          <p:cNvPr id="10" name="Shape 7"/>
          <p:cNvSpPr/>
          <p:nvPr/>
        </p:nvSpPr>
        <p:spPr>
          <a:xfrm>
            <a:off x="3925119" y="2556421"/>
            <a:ext cx="4722763" cy="14288"/>
          </a:xfrm>
          <a:prstGeom prst="roundRect">
            <a:avLst>
              <a:gd name="adj" fmla="val 49998"/>
            </a:avLst>
          </a:prstGeom>
          <a:solidFill>
            <a:srgbClr val="D4CEC3"/>
          </a:solidFill>
          <a:ln/>
        </p:spPr>
      </p:sp>
      <p:sp>
        <p:nvSpPr>
          <p:cNvPr id="11" name="Text 8"/>
          <p:cNvSpPr/>
          <p:nvPr/>
        </p:nvSpPr>
        <p:spPr>
          <a:xfrm>
            <a:off x="4039419" y="2670721"/>
            <a:ext cx="4494163" cy="1786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Схема восклицания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039419" y="2912641"/>
            <a:ext cx="4494163" cy="8298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8000"/>
              </a:lnSpc>
              <a:spcAft>
                <a:spcPts val="450"/>
              </a:spcAft>
              <a:buNone/>
            </a:pPr>
            <a:r>
              <a:rPr lang="en-US" sz="9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А: «П!»</a:t>
            </a:r>
            <a:endParaRPr lang="en-US" sz="900" dirty="0"/>
          </a:p>
          <a:p>
            <a:pPr algn="l" indent="0" marL="0">
              <a:lnSpc>
                <a:spcPct val="128000"/>
              </a:lnSpc>
              <a:spcAft>
                <a:spcPts val="450"/>
              </a:spcAft>
              <a:buNone/>
            </a:pPr>
            <a:r>
              <a:rPr lang="en-US" sz="9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Командир крикнул: «Вперёд!»</a:t>
            </a:r>
            <a:endParaRPr lang="en-US" sz="900" dirty="0"/>
          </a:p>
          <a:p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Знак </a:t>
            </a:r>
            <a:pPr algn="l" indent="0" marL="0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!</a:t>
            </a:r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ставится </a:t>
            </a:r>
            <a:pPr algn="l" indent="0" marL="0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внутри</a:t>
            </a:r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кавычек. Точка после закрывающей кавычки также </a:t>
            </a:r>
            <a:pPr algn="l" indent="0" marL="0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опускается</a:t>
            </a:r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3925119" y="3975348"/>
            <a:ext cx="4722763" cy="784920"/>
          </a:xfrm>
          <a:prstGeom prst="roundRect">
            <a:avLst>
              <a:gd name="adj" fmla="val 2185"/>
            </a:avLst>
          </a:prstGeom>
          <a:solidFill>
            <a:srgbClr val="ECE6DF"/>
          </a:solidFill>
          <a:ln/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9419" y="4123581"/>
            <a:ext cx="142875" cy="11430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4296594" y="4109293"/>
            <a:ext cx="4236988" cy="5275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Общее правило: знаки ? и ! всегда стоят внутри кавычек, если они завершают прямую речь. Дополнительная точка после кавычки в таких случаях не нужна.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71848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Слова автора — ПОСЛЕ прямой речи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06822" y="1545431"/>
            <a:ext cx="3680445" cy="2626221"/>
          </a:xfrm>
          <a:prstGeom prst="roundRect">
            <a:avLst>
              <a:gd name="adj" fmla="val 709"/>
            </a:avLst>
          </a:prstGeom>
          <a:solidFill>
            <a:srgbClr val="D3C5B6"/>
          </a:solidFill>
          <a:ln/>
        </p:spPr>
      </p:sp>
      <p:sp>
        <p:nvSpPr>
          <p:cNvPr id="4" name="Text 2"/>
          <p:cNvSpPr/>
          <p:nvPr/>
        </p:nvSpPr>
        <p:spPr>
          <a:xfrm>
            <a:off x="530796" y="1669405"/>
            <a:ext cx="343249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Схема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30796" y="1987228"/>
            <a:ext cx="3432497" cy="534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3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«П», — а.</a:t>
            </a:r>
            <a:endParaRPr lang="en-US" sz="3350" dirty="0"/>
          </a:p>
        </p:txBody>
      </p:sp>
      <p:sp>
        <p:nvSpPr>
          <p:cNvPr id="6" name="Text 4"/>
          <p:cNvSpPr/>
          <p:nvPr/>
        </p:nvSpPr>
        <p:spPr>
          <a:xfrm>
            <a:off x="530796" y="2646090"/>
            <a:ext cx="343249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Прямая речь → запятая внутри кавычек → тире → слова автора со строчной буквы → точка.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4305300" y="1669405"/>
            <a:ext cx="434727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Ключевые правила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305300" y="1987228"/>
            <a:ext cx="4347270" cy="1122462"/>
          </a:xfrm>
          <a:prstGeom prst="rect">
            <a:avLst/>
          </a:prstGeom>
          <a:noFill/>
          <a:ln/>
        </p:spPr>
        <p:txBody>
          <a:bodyPr wrap="square" lIns="0" tIns="49619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После прямой речи (перед закрывающей кавычкой) ставится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запятая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Точка внутри кавычек в этом случае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не ставится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За кавычкой следует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тире (—)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Слова автора начинаются со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строчной (маленькой) буквы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4305300" y="3233663"/>
            <a:ext cx="434727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Примеры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305300" y="3551486"/>
            <a:ext cx="4347270" cy="5085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«Завтра будет дождь», — сказал синоптик.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«Я очень устал», — признался он тихо.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43508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Разрыв прямой речи словами автора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679079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Слова автора могут вклиниваться в середину прямой речи. Расстановка знаков зависит от того, в каком месте реплики происходит разрыв.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2215530"/>
            <a:ext cx="4013895" cy="188438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91530" y="2353791"/>
            <a:ext cx="368022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Разрыв внутри предложения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691530" y="2622054"/>
            <a:ext cx="3680222" cy="11411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Схема: 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«П, — а, — п».</a:t>
            </a:r>
            <a:endParaRPr lang="en-US" sz="950" dirty="0"/>
          </a:p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Если разрыв происходит внутри единого предложения — запятая перед тире, слова автора со строчной, затем снова тире и продолжение со строчной.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«Подожди, — сказал он, — я сейчас вернусь».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33987" y="2215530"/>
            <a:ext cx="4013895" cy="188438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829398" y="2353791"/>
            <a:ext cx="368022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Разрыв между предложениями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4829398" y="2622054"/>
            <a:ext cx="3680222" cy="13396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Схема: 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«П! — А. — П»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или 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«П? — А. — П».</a:t>
            </a:r>
            <a:endParaRPr lang="en-US" sz="950" dirty="0"/>
          </a:p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Если разрыв приходится на конец первого предложения реплики — ставится соответствующий знак (? или !), тире, слова автора с заглавной, точка, тире, продолжение с заглавной.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«Ты слышишь? — спросила она. — Я зову тебя!»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EE8DD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67313" y="78432"/>
            <a:ext cx="3324374" cy="498656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389186"/>
            <a:ext cx="4722763" cy="327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0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Диалог: правила оформления</a:t>
            </a:r>
            <a:endParaRPr lang="en-US" sz="2050" dirty="0"/>
          </a:p>
        </p:txBody>
      </p:sp>
      <p:sp>
        <p:nvSpPr>
          <p:cNvPr id="5" name="Text 2"/>
          <p:cNvSpPr/>
          <p:nvPr/>
        </p:nvSpPr>
        <p:spPr>
          <a:xfrm>
            <a:off x="496119" y="848692"/>
            <a:ext cx="4722763" cy="3088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8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Диалог — это обмен репликами между двумя или более собеседниками. Он оформляется иначе, чем обычная прямая речь.</a:t>
            </a:r>
            <a:endParaRPr lang="en-US" sz="8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256854"/>
            <a:ext cx="261640" cy="26164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96119" y="1628849"/>
            <a:ext cx="4722763" cy="16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Новая строка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496119" y="1845320"/>
            <a:ext cx="4722763" cy="3088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8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Каждая реплика диалога начинается </a:t>
            </a:r>
            <a:pPr algn="l" indent="0" marL="0">
              <a:lnSpc>
                <a:spcPct val="123000"/>
              </a:lnSpc>
              <a:buNone/>
            </a:pPr>
            <a:r>
              <a:rPr lang="en-US" sz="8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с новой строки</a:t>
            </a:r>
            <a:pPr algn="l" indent="0" marL="0">
              <a:lnSpc>
                <a:spcPct val="123000"/>
              </a:lnSpc>
              <a:buNone/>
            </a:pPr>
            <a:r>
              <a:rPr lang="en-US" sz="8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независимо от объёма предыдущей реплики</a:t>
            </a:r>
            <a:endParaRPr lang="en-US" sz="8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2330723"/>
            <a:ext cx="261640" cy="26164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96119" y="2702719"/>
            <a:ext cx="4722763" cy="16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Тире вместо кавычек</a:t>
            </a:r>
            <a:endParaRPr lang="en-US" sz="1000" dirty="0"/>
          </a:p>
        </p:txBody>
      </p:sp>
      <p:sp>
        <p:nvSpPr>
          <p:cNvPr id="11" name="Text 6"/>
          <p:cNvSpPr/>
          <p:nvPr/>
        </p:nvSpPr>
        <p:spPr>
          <a:xfrm>
            <a:off x="496119" y="2919189"/>
            <a:ext cx="4722763" cy="1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8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Перед каждой репликой ставится </a:t>
            </a:r>
            <a:pPr algn="l" indent="0" marL="0">
              <a:lnSpc>
                <a:spcPct val="123000"/>
              </a:lnSpc>
              <a:buNone/>
            </a:pPr>
            <a:r>
              <a:rPr lang="en-US" sz="8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тире (—)</a:t>
            </a:r>
            <a:pPr algn="l" indent="0" marL="0">
              <a:lnSpc>
                <a:spcPct val="123000"/>
              </a:lnSpc>
              <a:buNone/>
            </a:pPr>
            <a:r>
              <a:rPr lang="en-US" sz="8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 Кавычки при диалоге </a:t>
            </a:r>
            <a:pPr algn="l" indent="0" marL="0">
              <a:lnSpc>
                <a:spcPct val="123000"/>
              </a:lnSpc>
              <a:buNone/>
            </a:pPr>
            <a:r>
              <a:rPr lang="en-US" sz="8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не используются</a:t>
            </a:r>
            <a:endParaRPr lang="en-US" sz="8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6119" y="3250183"/>
            <a:ext cx="261640" cy="26164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96119" y="3622179"/>
            <a:ext cx="4722763" cy="16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Слова автора</a:t>
            </a:r>
            <a:endParaRPr lang="en-US" sz="1000" dirty="0"/>
          </a:p>
        </p:txBody>
      </p:sp>
      <p:sp>
        <p:nvSpPr>
          <p:cNvPr id="14" name="Text 8"/>
          <p:cNvSpPr/>
          <p:nvPr/>
        </p:nvSpPr>
        <p:spPr>
          <a:xfrm>
            <a:off x="496119" y="3838649"/>
            <a:ext cx="4722763" cy="3088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8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Если есть слова автора — они следуют после тире и реплики, со строчной буквы, как в обычной прямой речи</a:t>
            </a:r>
            <a:endParaRPr lang="en-US" sz="800" dirty="0"/>
          </a:p>
        </p:txBody>
      </p:sp>
      <p:sp>
        <p:nvSpPr>
          <p:cNvPr id="15" name="Text 9"/>
          <p:cNvSpPr/>
          <p:nvPr/>
        </p:nvSpPr>
        <p:spPr>
          <a:xfrm>
            <a:off x="653058" y="4346153"/>
            <a:ext cx="4565824" cy="3088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8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— Ты идёшь в школу? — спросила мама.</a:t>
            </a:r>
            <a:endParaRPr lang="en-US" sz="800" dirty="0"/>
          </a:p>
          <a:p>
            <a:pPr algn="l" indent="0" marL="0">
              <a:lnSpc>
                <a:spcPct val="123000"/>
              </a:lnSpc>
              <a:buNone/>
            </a:pPr>
            <a:r>
              <a:rPr lang="en-US" sz="8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— Да, уже собираюсь, — ответил Коля.</a:t>
            </a:r>
            <a:endParaRPr lang="en-US" sz="800" dirty="0"/>
          </a:p>
        </p:txBody>
      </p:sp>
      <p:sp>
        <p:nvSpPr>
          <p:cNvPr id="16" name="Shape 10"/>
          <p:cNvSpPr/>
          <p:nvPr/>
        </p:nvSpPr>
        <p:spPr>
          <a:xfrm>
            <a:off x="496119" y="4246811"/>
            <a:ext cx="14288" cy="507504"/>
          </a:xfrm>
          <a:prstGeom prst="roundRect">
            <a:avLst>
              <a:gd name="adj" fmla="val 49998"/>
            </a:avLst>
          </a:prstGeom>
          <a:solidFill>
            <a:srgbClr val="D3C5B6"/>
          </a:solidFill>
          <a:ln/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2026-08-18T14:23:28Z</dcterms:created>
  <dcterms:modified xsi:type="dcterms:W3CDTF">2026-08-18T14:23:28Z</dcterms:modified>
</cp:coreProperties>
</file>